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10287000" cx="18288000"/>
  <p:notesSz cx="6858000" cy="9144000"/>
  <p:embeddedFontLst>
    <p:embeddedFont>
      <p:font typeface="Montserrat SemiBold"/>
      <p:regular r:id="rId16"/>
      <p:bold r:id="rId17"/>
      <p:italic r:id="rId18"/>
      <p:boldItalic r:id="rId19"/>
    </p:embeddedFont>
    <p:embeddedFont>
      <p:font typeface="Montserrat"/>
      <p:regular r:id="rId20"/>
      <p:bold r:id="rId21"/>
      <p:italic r:id="rId22"/>
      <p:boldItalic r:id="rId23"/>
    </p:embeddedFont>
    <p:embeddedFont>
      <p:font typeface="Montserrat Medium"/>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839">
          <p15:clr>
            <a:srgbClr val="9AA0A6"/>
          </p15:clr>
        </p15:guide>
        <p15:guide id="2" orient="horz"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9"/>
        <p:guide pos="324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Medium-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italic.fntdata"/><Relationship Id="rId25" Type="http://schemas.openxmlformats.org/officeDocument/2006/relationships/font" Target="fonts/MontserratMedium-bold.fntdata"/><Relationship Id="rId27" Type="http://schemas.openxmlformats.org/officeDocument/2006/relationships/font" Target="fonts/Montserra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SemiBold-bold.fntdata"/><Relationship Id="rId16" Type="http://schemas.openxmlformats.org/officeDocument/2006/relationships/font" Target="fonts/MontserratSemiBold-regular.fntdata"/><Relationship Id="rId19" Type="http://schemas.openxmlformats.org/officeDocument/2006/relationships/font" Target="fonts/MontserratSemiBold-boldItalic.fntdata"/><Relationship Id="rId18" Type="http://schemas.openxmlformats.org/officeDocument/2006/relationships/font" Target="fonts/Montserrat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Take the title for the lesson from the context column of the SOL.  Take the grammar focus from the grammar column.  Show full green screen to start with and then bring in your face in the top right hand corner.</a:t>
            </a:r>
            <a:endParaRPr b="1"/>
          </a:p>
          <a:p>
            <a:pPr indent="0" lvl="0" marL="0" rtl="0" algn="l">
              <a:spcBef>
                <a:spcPts val="0"/>
              </a:spcBef>
              <a:spcAft>
                <a:spcPts val="0"/>
              </a:spcAft>
              <a:buNone/>
            </a:pPr>
            <a:br>
              <a:rPr lang="en-GB"/>
            </a:br>
            <a:r>
              <a:rPr lang="en-GB"/>
              <a:t>E.g.</a:t>
            </a:r>
            <a:br>
              <a:rPr lang="en-GB"/>
            </a:br>
            <a:r>
              <a:rPr i="1" lang="en-GB"/>
              <a:t>Hola. Soy [</a:t>
            </a:r>
            <a:r>
              <a:rPr b="1" i="1" lang="en-GB"/>
              <a:t>Doctora Hawkes</a:t>
            </a:r>
            <a:r>
              <a:rPr i="1" lang="en-GB"/>
              <a:t>] ¿Cómo estás? In this lesson we [</a:t>
            </a:r>
            <a:r>
              <a:rPr b="1" i="1" lang="en-GB"/>
              <a:t>practise the present tense with some regular verbs so we can talk about what people do</a:t>
            </a:r>
            <a:r>
              <a:rPr i="1" lang="en-GB"/>
              <a:t>].  I hope you are in a quiet space without distractions, and have a pen and paper to hand.</a:t>
            </a:r>
            <a:endParaRPr i="1"/>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97ca4e7275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97ca4e7275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Now it’s time to summarise what we have learnt today. You are going to copy down the sentences and fill in the gaps. Stopp das Video. Let’s see how you have done. Click for each answer.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9ea8db94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ea8db94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ea8db945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ea8db945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9ea8db945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9ea8db945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ea8db9456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9ea8db9456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9ea8db9456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9ea8db9456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9fa6585e1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9fa6585e1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Read information. Last phrase is blue about ‘of’.</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9fa6585e1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9fa6585e1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9fa6585e1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9fa6585e1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9.png"/><Relationship Id="rId12"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image" Target="../media/image8.png"/><Relationship Id="rId7" Type="http://schemas.openxmlformats.org/officeDocument/2006/relationships/image" Target="../media/image19.png"/><Relationship Id="rId8"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8" name="Shape 78"/>
        <p:cNvGrpSpPr/>
        <p:nvPr/>
      </p:nvGrpSpPr>
      <p:grpSpPr>
        <a:xfrm>
          <a:off x="0" y="0"/>
          <a:ext cx="0" cy="0"/>
          <a:chOff x="0" y="0"/>
          <a:chExt cx="0" cy="0"/>
        </a:xfrm>
      </p:grpSpPr>
      <p:sp>
        <p:nvSpPr>
          <p:cNvPr id="79" name="Google Shape;79;p14"/>
          <p:cNvSpPr txBox="1"/>
          <p:nvPr>
            <p:ph type="ctrTitle"/>
          </p:nvPr>
        </p:nvSpPr>
        <p:spPr>
          <a:xfrm>
            <a:off x="947700" y="3282000"/>
            <a:ext cx="157446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Talk about going to places (Part 1/2)</a:t>
            </a:r>
            <a:endParaRPr sz="5200">
              <a:solidFill>
                <a:srgbClr val="4B3241"/>
              </a:solidFill>
            </a:endParaRPr>
          </a:p>
          <a:p>
            <a:pPr indent="-558800" lvl="0" marL="457200" marR="0" rtl="0" algn="l">
              <a:lnSpc>
                <a:spcPct val="115000"/>
              </a:lnSpc>
              <a:spcBef>
                <a:spcPts val="0"/>
              </a:spcBef>
              <a:spcAft>
                <a:spcPts val="0"/>
              </a:spcAft>
              <a:buClr>
                <a:srgbClr val="4B3241"/>
              </a:buClr>
              <a:buSzPts val="5200"/>
              <a:buChar char="-"/>
            </a:pPr>
            <a:r>
              <a:rPr lang="en-GB" sz="5200">
                <a:solidFill>
                  <a:srgbClr val="4B3241"/>
                </a:solidFill>
              </a:rPr>
              <a:t>Ordinal numbers</a:t>
            </a:r>
            <a:endParaRPr sz="5200">
              <a:solidFill>
                <a:srgbClr val="4B3241"/>
              </a:solidFill>
            </a:endParaRPr>
          </a:p>
          <a:p>
            <a:pPr indent="0" lvl="0" marL="0" marR="0" rtl="0" algn="l">
              <a:lnSpc>
                <a:spcPct val="115000"/>
              </a:lnSpc>
              <a:spcBef>
                <a:spcPts val="0"/>
              </a:spcBef>
              <a:spcAft>
                <a:spcPts val="0"/>
              </a:spcAft>
              <a:buNone/>
            </a:pPr>
            <a:r>
              <a:t/>
            </a:r>
            <a:endParaRPr sz="5200">
              <a:solidFill>
                <a:srgbClr val="4B3241"/>
              </a:solidFill>
            </a:endParaRPr>
          </a:p>
          <a:p>
            <a:pPr indent="0" lvl="0" marL="0" marR="0" rtl="0" algn="l">
              <a:lnSpc>
                <a:spcPct val="115000"/>
              </a:lnSpc>
              <a:spcBef>
                <a:spcPts val="0"/>
              </a:spcBef>
              <a:spcAft>
                <a:spcPts val="0"/>
              </a:spcAft>
              <a:buNone/>
            </a:pPr>
            <a:r>
              <a:rPr lang="en-GB" sz="5200">
                <a:solidFill>
                  <a:srgbClr val="4B3241"/>
                </a:solidFill>
              </a:rPr>
              <a:t>Downloadable Resource</a:t>
            </a:r>
            <a:endParaRPr sz="5200">
              <a:solidFill>
                <a:srgbClr val="4B3241"/>
              </a:solidFill>
            </a:endParaRPr>
          </a:p>
          <a:p>
            <a:pPr indent="0" lvl="0" marL="0" marR="0" rtl="0" algn="l">
              <a:lnSpc>
                <a:spcPct val="115000"/>
              </a:lnSpc>
              <a:spcBef>
                <a:spcPts val="0"/>
              </a:spcBef>
              <a:spcAft>
                <a:spcPts val="0"/>
              </a:spcAft>
              <a:buNone/>
            </a:pPr>
            <a:r>
              <a:t/>
            </a:r>
            <a:endParaRPr sz="5200">
              <a:solidFill>
                <a:srgbClr val="4B3241"/>
              </a:solidFill>
            </a:endParaRPr>
          </a:p>
        </p:txBody>
      </p:sp>
      <p:sp>
        <p:nvSpPr>
          <p:cNvPr id="80" name="Google Shape;80;p14"/>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a:solidFill>
                  <a:srgbClr val="4B3241"/>
                </a:solidFill>
              </a:rPr>
              <a:t>German</a:t>
            </a:r>
            <a:endParaRPr b="1">
              <a:solidFill>
                <a:srgbClr val="4B3241"/>
              </a:solidFill>
            </a:endParaRPr>
          </a:p>
        </p:txBody>
      </p:sp>
      <p:sp>
        <p:nvSpPr>
          <p:cNvPr id="81" name="Google Shape;81;p14"/>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solidFill>
                  <a:srgbClr val="4B3241"/>
                </a:solidFill>
              </a:rPr>
              <a:t>Frau Johnson</a:t>
            </a:r>
            <a:endParaRPr>
              <a:solidFill>
                <a:srgbClr val="4B3241"/>
              </a:solidFill>
            </a:endParaRPr>
          </a:p>
        </p:txBody>
      </p:sp>
      <p:sp>
        <p:nvSpPr>
          <p:cNvPr id="82" name="Google Shape;82;p14"/>
          <p:cNvSpPr/>
          <p:nvPr/>
        </p:nvSpPr>
        <p:spPr>
          <a:xfrm>
            <a:off x="17222925" y="8726625"/>
            <a:ext cx="1065000" cy="1585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1" name="Shape 211"/>
        <p:cNvGrpSpPr/>
        <p:nvPr/>
      </p:nvGrpSpPr>
      <p:grpSpPr>
        <a:xfrm>
          <a:off x="0" y="0"/>
          <a:ext cx="0" cy="0"/>
          <a:chOff x="0" y="0"/>
          <a:chExt cx="0" cy="0"/>
        </a:xfrm>
      </p:grpSpPr>
      <p:sp>
        <p:nvSpPr>
          <p:cNvPr id="212" name="Google Shape;212;p23"/>
          <p:cNvSpPr txBox="1"/>
          <p:nvPr/>
        </p:nvSpPr>
        <p:spPr>
          <a:xfrm>
            <a:off x="694775" y="493050"/>
            <a:ext cx="16675200" cy="170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solidFill>
                  <a:srgbClr val="434343"/>
                </a:solidFill>
                <a:latin typeface="Montserrat"/>
                <a:ea typeface="Montserrat"/>
                <a:cs typeface="Montserrat"/>
                <a:sym typeface="Montserrat"/>
              </a:rPr>
              <a:t>Talking about going places.</a:t>
            </a:r>
            <a:endParaRPr b="1" sz="6000">
              <a:solidFill>
                <a:srgbClr val="434343"/>
              </a:solidFill>
              <a:latin typeface="Montserrat"/>
              <a:ea typeface="Montserrat"/>
              <a:cs typeface="Montserrat"/>
              <a:sym typeface="Montserrat"/>
            </a:endParaRPr>
          </a:p>
        </p:txBody>
      </p:sp>
      <p:sp>
        <p:nvSpPr>
          <p:cNvPr id="213" name="Google Shape;213;p23"/>
          <p:cNvSpPr txBox="1"/>
          <p:nvPr/>
        </p:nvSpPr>
        <p:spPr>
          <a:xfrm>
            <a:off x="857250" y="1787225"/>
            <a:ext cx="16373400" cy="70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34343"/>
                </a:solidFill>
                <a:latin typeface="Montserrat"/>
                <a:ea typeface="Montserrat"/>
                <a:cs typeface="Montserrat"/>
                <a:sym typeface="Montserrat"/>
              </a:rPr>
              <a:t>1 The German numbers 13-19 are the small number and the German word _______. </a:t>
            </a:r>
            <a:endParaRPr sz="4800">
              <a:solidFill>
                <a:srgbClr val="434343"/>
              </a:solidFill>
              <a:latin typeface="Montserrat"/>
              <a:ea typeface="Montserrat"/>
              <a:cs typeface="Montserrat"/>
              <a:sym typeface="Montserrat"/>
            </a:endParaRPr>
          </a:p>
          <a:p>
            <a:pPr indent="0" lvl="0" marL="0" rtl="0" algn="l">
              <a:spcBef>
                <a:spcPts val="0"/>
              </a:spcBef>
              <a:spcAft>
                <a:spcPts val="0"/>
              </a:spcAft>
              <a:buNone/>
            </a:pPr>
            <a:r>
              <a:rPr lang="en-GB" sz="4800">
                <a:solidFill>
                  <a:srgbClr val="434343"/>
                </a:solidFill>
                <a:latin typeface="Montserrat"/>
                <a:ea typeface="Montserrat"/>
                <a:cs typeface="Montserrat"/>
                <a:sym typeface="Montserrat"/>
              </a:rPr>
              <a:t>2 When you write the numbers 21 to 99 you should write them from ________ to ______.</a:t>
            </a:r>
            <a:endParaRPr sz="4800">
              <a:solidFill>
                <a:srgbClr val="434343"/>
              </a:solidFill>
              <a:latin typeface="Montserrat"/>
              <a:ea typeface="Montserrat"/>
              <a:cs typeface="Montserrat"/>
              <a:sym typeface="Montserrat"/>
            </a:endParaRPr>
          </a:p>
          <a:p>
            <a:pPr indent="0" lvl="0" marL="0" rtl="0" algn="l">
              <a:spcBef>
                <a:spcPts val="0"/>
              </a:spcBef>
              <a:spcAft>
                <a:spcPts val="0"/>
              </a:spcAft>
              <a:buNone/>
            </a:pPr>
            <a:r>
              <a:rPr lang="en-GB" sz="4800">
                <a:solidFill>
                  <a:srgbClr val="434343"/>
                </a:solidFill>
                <a:latin typeface="Montserrat"/>
                <a:ea typeface="Montserrat"/>
                <a:cs typeface="Montserrat"/>
                <a:sym typeface="Montserrat"/>
              </a:rPr>
              <a:t>3 When creating dates in German you add _____ to the end of the numbers 1-19.</a:t>
            </a:r>
            <a:endParaRPr sz="4800">
              <a:solidFill>
                <a:srgbClr val="434343"/>
              </a:solidFill>
              <a:latin typeface="Montserrat"/>
              <a:ea typeface="Montserrat"/>
              <a:cs typeface="Montserrat"/>
              <a:sym typeface="Montserrat"/>
            </a:endParaRPr>
          </a:p>
          <a:p>
            <a:pPr indent="0" lvl="0" marL="0" rtl="0" algn="l">
              <a:spcBef>
                <a:spcPts val="0"/>
              </a:spcBef>
              <a:spcAft>
                <a:spcPts val="0"/>
              </a:spcAft>
              <a:buNone/>
            </a:pPr>
            <a:r>
              <a:rPr lang="en-GB" sz="4800">
                <a:solidFill>
                  <a:srgbClr val="434343"/>
                </a:solidFill>
                <a:latin typeface="Montserrat"/>
                <a:ea typeface="Montserrat"/>
                <a:cs typeface="Montserrat"/>
                <a:sym typeface="Montserrat"/>
              </a:rPr>
              <a:t>4 You add _____ to the end of the numbers 21-31.</a:t>
            </a:r>
            <a:endParaRPr sz="4800">
              <a:solidFill>
                <a:srgbClr val="434343"/>
              </a:solidFill>
              <a:latin typeface="Montserrat"/>
              <a:ea typeface="Montserrat"/>
              <a:cs typeface="Montserrat"/>
              <a:sym typeface="Montserrat"/>
            </a:endParaRPr>
          </a:p>
          <a:p>
            <a:pPr indent="0" lvl="0" marL="0" rtl="0" algn="l">
              <a:spcBef>
                <a:spcPts val="0"/>
              </a:spcBef>
              <a:spcAft>
                <a:spcPts val="0"/>
              </a:spcAft>
              <a:buNone/>
            </a:pPr>
            <a:r>
              <a:rPr lang="en-GB" sz="4800">
                <a:solidFill>
                  <a:srgbClr val="434343"/>
                </a:solidFill>
                <a:latin typeface="Montserrat"/>
                <a:ea typeface="Montserrat"/>
                <a:cs typeface="Montserrat"/>
                <a:sym typeface="Montserrat"/>
              </a:rPr>
              <a:t>5 To say on the in German you use _____ which is ‘an’ and ‘dem’ joined together.</a:t>
            </a:r>
            <a:endParaRPr sz="4800">
              <a:solidFill>
                <a:srgbClr val="434343"/>
              </a:solidFill>
              <a:latin typeface="Montserrat"/>
              <a:ea typeface="Montserrat"/>
              <a:cs typeface="Montserrat"/>
              <a:sym typeface="Montserrat"/>
            </a:endParaRPr>
          </a:p>
        </p:txBody>
      </p:sp>
      <p:sp>
        <p:nvSpPr>
          <p:cNvPr id="214" name="Google Shape;214;p23"/>
          <p:cNvSpPr txBox="1"/>
          <p:nvPr/>
        </p:nvSpPr>
        <p:spPr>
          <a:xfrm>
            <a:off x="7918400" y="2558775"/>
            <a:ext cx="2091900" cy="795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800">
                <a:solidFill>
                  <a:srgbClr val="434343"/>
                </a:solidFill>
                <a:latin typeface="Montserrat"/>
                <a:ea typeface="Montserrat"/>
                <a:cs typeface="Montserrat"/>
                <a:sym typeface="Montserrat"/>
              </a:rPr>
              <a:t>zehn</a:t>
            </a:r>
            <a:endParaRPr b="1" sz="4800">
              <a:solidFill>
                <a:srgbClr val="434343"/>
              </a:solidFill>
              <a:latin typeface="Montserrat"/>
              <a:ea typeface="Montserrat"/>
              <a:cs typeface="Montserrat"/>
              <a:sym typeface="Montserrat"/>
            </a:endParaRPr>
          </a:p>
        </p:txBody>
      </p:sp>
      <p:sp>
        <p:nvSpPr>
          <p:cNvPr id="215" name="Google Shape;215;p23"/>
          <p:cNvSpPr txBox="1"/>
          <p:nvPr/>
        </p:nvSpPr>
        <p:spPr>
          <a:xfrm>
            <a:off x="6172200" y="4028350"/>
            <a:ext cx="2195700" cy="726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800">
                <a:solidFill>
                  <a:srgbClr val="434343"/>
                </a:solidFill>
                <a:latin typeface="Montserrat"/>
                <a:ea typeface="Montserrat"/>
                <a:cs typeface="Montserrat"/>
                <a:sym typeface="Montserrat"/>
              </a:rPr>
              <a:t>right</a:t>
            </a:r>
            <a:endParaRPr b="1" sz="4800">
              <a:solidFill>
                <a:srgbClr val="434343"/>
              </a:solidFill>
              <a:latin typeface="Montserrat"/>
              <a:ea typeface="Montserrat"/>
              <a:cs typeface="Montserrat"/>
              <a:sym typeface="Montserrat"/>
            </a:endParaRPr>
          </a:p>
        </p:txBody>
      </p:sp>
      <p:sp>
        <p:nvSpPr>
          <p:cNvPr id="216" name="Google Shape;216;p23"/>
          <p:cNvSpPr txBox="1"/>
          <p:nvPr/>
        </p:nvSpPr>
        <p:spPr>
          <a:xfrm>
            <a:off x="9509000" y="4062925"/>
            <a:ext cx="1763400" cy="795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800">
                <a:solidFill>
                  <a:srgbClr val="434343"/>
                </a:solidFill>
                <a:latin typeface="Montserrat"/>
                <a:ea typeface="Montserrat"/>
                <a:cs typeface="Montserrat"/>
                <a:sym typeface="Montserrat"/>
              </a:rPr>
              <a:t>left</a:t>
            </a:r>
            <a:endParaRPr b="1" sz="4800">
              <a:solidFill>
                <a:srgbClr val="434343"/>
              </a:solidFill>
              <a:latin typeface="Montserrat"/>
              <a:ea typeface="Montserrat"/>
              <a:cs typeface="Montserrat"/>
              <a:sym typeface="Montserrat"/>
            </a:endParaRPr>
          </a:p>
        </p:txBody>
      </p:sp>
      <p:sp>
        <p:nvSpPr>
          <p:cNvPr id="217" name="Google Shape;217;p23"/>
          <p:cNvSpPr txBox="1"/>
          <p:nvPr/>
        </p:nvSpPr>
        <p:spPr>
          <a:xfrm>
            <a:off x="14107875" y="4806200"/>
            <a:ext cx="1504200" cy="726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800">
                <a:solidFill>
                  <a:srgbClr val="434343"/>
                </a:solidFill>
                <a:latin typeface="Montserrat"/>
                <a:ea typeface="Montserrat"/>
                <a:cs typeface="Montserrat"/>
                <a:sym typeface="Montserrat"/>
              </a:rPr>
              <a:t>-te</a:t>
            </a:r>
            <a:endParaRPr b="1" sz="4800">
              <a:solidFill>
                <a:srgbClr val="434343"/>
              </a:solidFill>
              <a:latin typeface="Montserrat"/>
              <a:ea typeface="Montserrat"/>
              <a:cs typeface="Montserrat"/>
              <a:sym typeface="Montserrat"/>
            </a:endParaRPr>
          </a:p>
        </p:txBody>
      </p:sp>
      <p:sp>
        <p:nvSpPr>
          <p:cNvPr id="218" name="Google Shape;218;p23"/>
          <p:cNvSpPr txBox="1"/>
          <p:nvPr/>
        </p:nvSpPr>
        <p:spPr>
          <a:xfrm>
            <a:off x="4132100" y="6258650"/>
            <a:ext cx="1608000" cy="726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800">
                <a:solidFill>
                  <a:srgbClr val="434343"/>
                </a:solidFill>
                <a:latin typeface="Montserrat"/>
                <a:ea typeface="Montserrat"/>
                <a:cs typeface="Montserrat"/>
                <a:sym typeface="Montserrat"/>
              </a:rPr>
              <a:t>-ste</a:t>
            </a:r>
            <a:endParaRPr b="1" sz="4800">
              <a:solidFill>
                <a:srgbClr val="434343"/>
              </a:solidFill>
              <a:latin typeface="Montserrat"/>
              <a:ea typeface="Montserrat"/>
              <a:cs typeface="Montserrat"/>
              <a:sym typeface="Montserrat"/>
            </a:endParaRPr>
          </a:p>
        </p:txBody>
      </p:sp>
      <p:sp>
        <p:nvSpPr>
          <p:cNvPr id="219" name="Google Shape;219;p23"/>
          <p:cNvSpPr txBox="1"/>
          <p:nvPr/>
        </p:nvSpPr>
        <p:spPr>
          <a:xfrm>
            <a:off x="11497225" y="6915625"/>
            <a:ext cx="1504200" cy="726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800">
                <a:solidFill>
                  <a:srgbClr val="434343"/>
                </a:solidFill>
                <a:latin typeface="Montserrat"/>
                <a:ea typeface="Montserrat"/>
                <a:cs typeface="Montserrat"/>
                <a:sym typeface="Montserrat"/>
              </a:rPr>
              <a:t>am</a:t>
            </a:r>
            <a:endParaRPr b="1" sz="4800">
              <a:solidFill>
                <a:srgbClr val="434343"/>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nvSpPr>
        <p:spPr>
          <a:xfrm>
            <a:off x="1108916" y="90222"/>
            <a:ext cx="15654900" cy="1872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b="1" lang="en-GB" sz="12000">
                <a:solidFill>
                  <a:schemeClr val="dk2"/>
                </a:solidFill>
                <a:latin typeface="Montserrat"/>
                <a:ea typeface="Montserrat"/>
                <a:cs typeface="Montserrat"/>
                <a:sym typeface="Montserrat"/>
              </a:rPr>
              <a:t>s</a:t>
            </a:r>
            <a:endParaRPr b="1" sz="12000">
              <a:solidFill>
                <a:schemeClr val="dk2"/>
              </a:solidFill>
              <a:latin typeface="Montserrat"/>
              <a:ea typeface="Montserrat"/>
              <a:cs typeface="Montserrat"/>
              <a:sym typeface="Montserrat"/>
            </a:endParaRPr>
          </a:p>
        </p:txBody>
      </p:sp>
      <p:sp>
        <p:nvSpPr>
          <p:cNvPr id="88" name="Google Shape;88;p15"/>
          <p:cNvSpPr/>
          <p:nvPr/>
        </p:nvSpPr>
        <p:spPr>
          <a:xfrm>
            <a:off x="6164528" y="2571580"/>
            <a:ext cx="5661300" cy="3320100"/>
          </a:xfrm>
          <a:prstGeom prst="roundRect">
            <a:avLst>
              <a:gd fmla="val 16667" name="adj"/>
            </a:avLst>
          </a:prstGeom>
          <a:solidFill>
            <a:srgbClr val="FFFFFF"/>
          </a:solidFill>
          <a:ln cap="flat" cmpd="sng" w="57150">
            <a:solidFill>
              <a:srgbClr val="434343"/>
            </a:solidFill>
            <a:prstDash val="solid"/>
            <a:miter lim="800000"/>
            <a:headEnd len="sm" w="sm" type="none"/>
            <a:tailEnd len="sm" w="sm" type="none"/>
          </a:ln>
        </p:spPr>
        <p:txBody>
          <a:bodyPr anchorCtr="0" anchor="b" bIns="45700" lIns="91425" spcFirstLastPara="1" rIns="91425" wrap="square" tIns="45700">
            <a:noAutofit/>
          </a:bodyPr>
          <a:lstStyle/>
          <a:p>
            <a:pPr indent="0" lvl="0" marL="0" marR="0" rtl="0" algn="ctr">
              <a:spcBef>
                <a:spcPts val="0"/>
              </a:spcBef>
              <a:spcAft>
                <a:spcPts val="0"/>
              </a:spcAft>
              <a:buNone/>
            </a:pPr>
            <a:r>
              <a:rPr lang="en-GB" sz="6600">
                <a:solidFill>
                  <a:schemeClr val="dk2"/>
                </a:solidFill>
                <a:latin typeface="Montserrat"/>
                <a:ea typeface="Montserrat"/>
                <a:cs typeface="Montserrat"/>
                <a:sym typeface="Montserrat"/>
              </a:rPr>
              <a:t>sollen</a:t>
            </a:r>
            <a:endParaRPr sz="6600">
              <a:solidFill>
                <a:schemeClr val="dk2"/>
              </a:solidFill>
              <a:latin typeface="Montserrat"/>
              <a:ea typeface="Montserrat"/>
              <a:cs typeface="Montserrat"/>
              <a:sym typeface="Montserrat"/>
            </a:endParaRPr>
          </a:p>
        </p:txBody>
      </p:sp>
      <p:sp>
        <p:nvSpPr>
          <p:cNvPr id="89" name="Google Shape;89;p15"/>
          <p:cNvSpPr/>
          <p:nvPr/>
        </p:nvSpPr>
        <p:spPr>
          <a:xfrm>
            <a:off x="1046187" y="494223"/>
            <a:ext cx="3704400" cy="1304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5400">
                <a:solidFill>
                  <a:schemeClr val="dk2"/>
                </a:solidFill>
                <a:latin typeface="Montserrat"/>
                <a:ea typeface="Montserrat"/>
                <a:cs typeface="Montserrat"/>
                <a:sym typeface="Montserrat"/>
              </a:rPr>
              <a:t>Gesetz</a:t>
            </a:r>
            <a:endParaRPr sz="5400">
              <a:solidFill>
                <a:schemeClr val="dk2"/>
              </a:solidFill>
              <a:latin typeface="Montserrat"/>
              <a:ea typeface="Montserrat"/>
              <a:cs typeface="Montserrat"/>
              <a:sym typeface="Montserrat"/>
            </a:endParaRPr>
          </a:p>
        </p:txBody>
      </p:sp>
      <p:sp>
        <p:nvSpPr>
          <p:cNvPr id="90" name="Google Shape;90;p15"/>
          <p:cNvSpPr/>
          <p:nvPr/>
        </p:nvSpPr>
        <p:spPr>
          <a:xfrm>
            <a:off x="6462011" y="6322898"/>
            <a:ext cx="4980600" cy="1304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5400">
                <a:solidFill>
                  <a:schemeClr val="dk2"/>
                </a:solidFill>
                <a:latin typeface="Montserrat"/>
                <a:ea typeface="Montserrat"/>
                <a:cs typeface="Montserrat"/>
                <a:sym typeface="Montserrat"/>
              </a:rPr>
              <a:t>langsam</a:t>
            </a:r>
            <a:endParaRPr sz="5400">
              <a:solidFill>
                <a:schemeClr val="dk2"/>
              </a:solidFill>
              <a:latin typeface="Montserrat"/>
              <a:ea typeface="Montserrat"/>
              <a:cs typeface="Montserrat"/>
              <a:sym typeface="Montserrat"/>
            </a:endParaRPr>
          </a:p>
        </p:txBody>
      </p:sp>
      <p:sp>
        <p:nvSpPr>
          <p:cNvPr id="91" name="Google Shape;91;p15"/>
          <p:cNvSpPr/>
          <p:nvPr/>
        </p:nvSpPr>
        <p:spPr>
          <a:xfrm>
            <a:off x="13106502" y="4594920"/>
            <a:ext cx="3561300" cy="1304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5400">
                <a:solidFill>
                  <a:schemeClr val="dk2"/>
                </a:solidFill>
                <a:latin typeface="Montserrat"/>
                <a:ea typeface="Montserrat"/>
                <a:cs typeface="Montserrat"/>
                <a:sym typeface="Montserrat"/>
              </a:rPr>
              <a:t>Satz</a:t>
            </a:r>
            <a:endParaRPr i="1" sz="5400">
              <a:solidFill>
                <a:schemeClr val="dk2"/>
              </a:solidFill>
              <a:latin typeface="Montserrat"/>
              <a:ea typeface="Montserrat"/>
              <a:cs typeface="Montserrat"/>
              <a:sym typeface="Montserrat"/>
            </a:endParaRPr>
          </a:p>
        </p:txBody>
      </p:sp>
      <p:sp>
        <p:nvSpPr>
          <p:cNvPr id="92" name="Google Shape;92;p15"/>
          <p:cNvSpPr/>
          <p:nvPr/>
        </p:nvSpPr>
        <p:spPr>
          <a:xfrm>
            <a:off x="305374" y="4513720"/>
            <a:ext cx="5384400" cy="1304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5400">
                <a:solidFill>
                  <a:schemeClr val="dk2"/>
                </a:solidFill>
                <a:latin typeface="Montserrat"/>
                <a:ea typeface="Montserrat"/>
                <a:cs typeface="Montserrat"/>
                <a:sym typeface="Montserrat"/>
              </a:rPr>
              <a:t>reisen</a:t>
            </a:r>
            <a:endParaRPr sz="5400">
              <a:solidFill>
                <a:schemeClr val="dk2"/>
              </a:solidFill>
              <a:latin typeface="Montserrat"/>
              <a:ea typeface="Montserrat"/>
              <a:cs typeface="Montserrat"/>
              <a:sym typeface="Montserrat"/>
            </a:endParaRPr>
          </a:p>
        </p:txBody>
      </p:sp>
      <p:sp>
        <p:nvSpPr>
          <p:cNvPr id="93" name="Google Shape;93;p15"/>
          <p:cNvSpPr/>
          <p:nvPr/>
        </p:nvSpPr>
        <p:spPr>
          <a:xfrm>
            <a:off x="13545831" y="784595"/>
            <a:ext cx="2682900" cy="1304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5400">
                <a:solidFill>
                  <a:schemeClr val="dk2"/>
                </a:solidFill>
                <a:latin typeface="Montserrat"/>
                <a:ea typeface="Montserrat"/>
                <a:cs typeface="Montserrat"/>
                <a:sym typeface="Montserrat"/>
              </a:rPr>
              <a:t>Seite</a:t>
            </a:r>
            <a:endParaRPr sz="5400">
              <a:solidFill>
                <a:schemeClr val="dk2"/>
              </a:solidFill>
              <a:latin typeface="Montserrat"/>
              <a:ea typeface="Montserrat"/>
              <a:cs typeface="Montserrat"/>
              <a:sym typeface="Montserrat"/>
            </a:endParaRPr>
          </a:p>
        </p:txBody>
      </p:sp>
      <p:pic>
        <p:nvPicPr>
          <p:cNvPr id="94" name="Google Shape;94;p15"/>
          <p:cNvPicPr preferRelativeResize="0"/>
          <p:nvPr/>
        </p:nvPicPr>
        <p:blipFill rotWithShape="1">
          <a:blip r:embed="rId3">
            <a:alphaModFix/>
          </a:blip>
          <a:srcRect b="0" l="0" r="0" t="0"/>
          <a:stretch/>
        </p:blipFill>
        <p:spPr>
          <a:xfrm>
            <a:off x="8094190" y="2676243"/>
            <a:ext cx="1802123" cy="1910889"/>
          </a:xfrm>
          <a:prstGeom prst="rect">
            <a:avLst/>
          </a:prstGeom>
          <a:noFill/>
          <a:ln>
            <a:noFill/>
          </a:ln>
        </p:spPr>
      </p:pic>
      <p:pic>
        <p:nvPicPr>
          <p:cNvPr id="95" name="Google Shape;95;p15"/>
          <p:cNvPicPr preferRelativeResize="0"/>
          <p:nvPr/>
        </p:nvPicPr>
        <p:blipFill rotWithShape="1">
          <a:blip r:embed="rId4">
            <a:alphaModFix/>
          </a:blip>
          <a:srcRect b="0" l="0" r="0" t="0"/>
          <a:stretch/>
        </p:blipFill>
        <p:spPr>
          <a:xfrm>
            <a:off x="14074898" y="2278059"/>
            <a:ext cx="1624697" cy="1953481"/>
          </a:xfrm>
          <a:prstGeom prst="rect">
            <a:avLst/>
          </a:prstGeom>
          <a:noFill/>
          <a:ln>
            <a:noFill/>
          </a:ln>
        </p:spPr>
      </p:pic>
      <p:pic>
        <p:nvPicPr>
          <p:cNvPr id="96" name="Google Shape;96;p15"/>
          <p:cNvPicPr preferRelativeResize="0"/>
          <p:nvPr/>
        </p:nvPicPr>
        <p:blipFill rotWithShape="1">
          <a:blip r:embed="rId5">
            <a:alphaModFix/>
          </a:blip>
          <a:srcRect b="0" l="0" r="0" t="0"/>
          <a:stretch/>
        </p:blipFill>
        <p:spPr>
          <a:xfrm>
            <a:off x="1246355" y="5586663"/>
            <a:ext cx="3053338" cy="2897360"/>
          </a:xfrm>
          <a:prstGeom prst="rect">
            <a:avLst/>
          </a:prstGeom>
          <a:noFill/>
          <a:ln>
            <a:noFill/>
          </a:ln>
        </p:spPr>
      </p:pic>
      <p:pic>
        <p:nvPicPr>
          <p:cNvPr id="97" name="Google Shape;97;p15"/>
          <p:cNvPicPr preferRelativeResize="0"/>
          <p:nvPr/>
        </p:nvPicPr>
        <p:blipFill rotWithShape="1">
          <a:blip r:embed="rId6">
            <a:alphaModFix/>
          </a:blip>
          <a:srcRect b="0" l="0" r="0" t="0"/>
          <a:stretch/>
        </p:blipFill>
        <p:spPr>
          <a:xfrm>
            <a:off x="759661" y="1909763"/>
            <a:ext cx="1888115" cy="1737913"/>
          </a:xfrm>
          <a:prstGeom prst="rect">
            <a:avLst/>
          </a:prstGeom>
          <a:noFill/>
          <a:ln>
            <a:noFill/>
          </a:ln>
        </p:spPr>
      </p:pic>
      <p:pic>
        <p:nvPicPr>
          <p:cNvPr id="98" name="Google Shape;98;p15"/>
          <p:cNvPicPr preferRelativeResize="0"/>
          <p:nvPr/>
        </p:nvPicPr>
        <p:blipFill rotWithShape="1">
          <a:blip r:embed="rId7">
            <a:alphaModFix/>
          </a:blip>
          <a:srcRect b="0" l="0" r="0" t="0"/>
          <a:stretch/>
        </p:blipFill>
        <p:spPr>
          <a:xfrm>
            <a:off x="2527146" y="2423110"/>
            <a:ext cx="2372740" cy="1455989"/>
          </a:xfrm>
          <a:prstGeom prst="rect">
            <a:avLst/>
          </a:prstGeom>
          <a:noFill/>
          <a:ln>
            <a:noFill/>
          </a:ln>
        </p:spPr>
      </p:pic>
      <p:pic>
        <p:nvPicPr>
          <p:cNvPr id="99" name="Google Shape;99;p15"/>
          <p:cNvPicPr preferRelativeResize="0"/>
          <p:nvPr/>
        </p:nvPicPr>
        <p:blipFill rotWithShape="1">
          <a:blip r:embed="rId8">
            <a:alphaModFix/>
          </a:blip>
          <a:srcRect b="0" l="0" r="0" t="0"/>
          <a:stretch/>
        </p:blipFill>
        <p:spPr>
          <a:xfrm>
            <a:off x="7766150" y="7661455"/>
            <a:ext cx="2340393" cy="1177042"/>
          </a:xfrm>
          <a:prstGeom prst="rect">
            <a:avLst/>
          </a:prstGeom>
          <a:noFill/>
          <a:ln>
            <a:noFill/>
          </a:ln>
        </p:spPr>
      </p:pic>
      <p:sp>
        <p:nvSpPr>
          <p:cNvPr id="100" name="Google Shape;100;p15"/>
          <p:cNvSpPr txBox="1"/>
          <p:nvPr/>
        </p:nvSpPr>
        <p:spPr>
          <a:xfrm>
            <a:off x="12843320" y="7194523"/>
            <a:ext cx="4862700" cy="652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chemeClr val="dk2"/>
                </a:solidFill>
                <a:latin typeface="Montserrat"/>
                <a:ea typeface="Montserrat"/>
                <a:cs typeface="Montserrat"/>
                <a:sym typeface="Montserrat"/>
              </a:rPr>
              <a:t>Ich habe Hunger.</a:t>
            </a:r>
            <a:endParaRPr>
              <a:solidFill>
                <a:schemeClr val="dk2"/>
              </a:solidFill>
              <a:latin typeface="Montserrat"/>
              <a:ea typeface="Montserrat"/>
              <a:cs typeface="Montserrat"/>
              <a:sym typeface="Montserrat"/>
            </a:endParaRPr>
          </a:p>
        </p:txBody>
      </p:sp>
      <p:cxnSp>
        <p:nvCxnSpPr>
          <p:cNvPr id="101" name="Google Shape;101;p15"/>
          <p:cNvCxnSpPr/>
          <p:nvPr/>
        </p:nvCxnSpPr>
        <p:spPr>
          <a:xfrm flipH="1">
            <a:off x="13273396" y="6533360"/>
            <a:ext cx="98700" cy="661200"/>
          </a:xfrm>
          <a:prstGeom prst="straightConnector1">
            <a:avLst/>
          </a:prstGeom>
          <a:noFill/>
          <a:ln cap="flat" cmpd="sng" w="57150">
            <a:solidFill>
              <a:srgbClr val="434343"/>
            </a:solidFill>
            <a:prstDash val="solid"/>
            <a:miter lim="800000"/>
            <a:headEnd len="sm" w="sm" type="none"/>
            <a:tailEnd len="med" w="med" type="triangle"/>
          </a:ln>
        </p:spPr>
      </p:cxnSp>
      <p:cxnSp>
        <p:nvCxnSpPr>
          <p:cNvPr id="102" name="Google Shape;102;p15"/>
          <p:cNvCxnSpPr/>
          <p:nvPr/>
        </p:nvCxnSpPr>
        <p:spPr>
          <a:xfrm flipH="1">
            <a:off x="14398317" y="6548789"/>
            <a:ext cx="245700" cy="742200"/>
          </a:xfrm>
          <a:prstGeom prst="straightConnector1">
            <a:avLst/>
          </a:prstGeom>
          <a:noFill/>
          <a:ln cap="flat" cmpd="sng" w="57150">
            <a:solidFill>
              <a:srgbClr val="434343"/>
            </a:solidFill>
            <a:prstDash val="solid"/>
            <a:miter lim="800000"/>
            <a:headEnd len="sm" w="sm" type="none"/>
            <a:tailEnd len="med" w="med" type="triangle"/>
          </a:ln>
        </p:spPr>
      </p:cxnSp>
      <p:cxnSp>
        <p:nvCxnSpPr>
          <p:cNvPr id="103" name="Google Shape;103;p15"/>
          <p:cNvCxnSpPr/>
          <p:nvPr/>
        </p:nvCxnSpPr>
        <p:spPr>
          <a:xfrm flipH="1">
            <a:off x="15765900" y="6553978"/>
            <a:ext cx="185700" cy="736500"/>
          </a:xfrm>
          <a:prstGeom prst="straightConnector1">
            <a:avLst/>
          </a:prstGeom>
          <a:noFill/>
          <a:ln cap="flat" cmpd="sng" w="57150">
            <a:solidFill>
              <a:srgbClr val="434343"/>
            </a:solidFill>
            <a:prstDash val="solid"/>
            <a:miter lim="800000"/>
            <a:headEnd len="sm" w="sm" type="none"/>
            <a:tailEnd len="med" w="med" type="triangle"/>
          </a:ln>
        </p:spPr>
      </p:cxnSp>
      <p:sp>
        <p:nvSpPr>
          <p:cNvPr id="104" name="Google Shape;104;p15"/>
          <p:cNvSpPr txBox="1"/>
          <p:nvPr/>
        </p:nvSpPr>
        <p:spPr>
          <a:xfrm>
            <a:off x="12643389" y="5899286"/>
            <a:ext cx="2008800" cy="52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2"/>
                </a:solidFill>
                <a:latin typeface="Montserrat"/>
                <a:ea typeface="Montserrat"/>
                <a:cs typeface="Montserrat"/>
                <a:sym typeface="Montserrat"/>
              </a:rPr>
              <a:t>Subjekt</a:t>
            </a:r>
            <a:endParaRPr sz="1800">
              <a:solidFill>
                <a:schemeClr val="dk2"/>
              </a:solidFill>
              <a:latin typeface="Montserrat"/>
              <a:ea typeface="Montserrat"/>
              <a:cs typeface="Montserrat"/>
              <a:sym typeface="Montserrat"/>
            </a:endParaRPr>
          </a:p>
        </p:txBody>
      </p:sp>
      <p:sp>
        <p:nvSpPr>
          <p:cNvPr id="105" name="Google Shape;105;p15"/>
          <p:cNvSpPr txBox="1"/>
          <p:nvPr/>
        </p:nvSpPr>
        <p:spPr>
          <a:xfrm>
            <a:off x="15534866" y="6074904"/>
            <a:ext cx="2008800" cy="52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2"/>
                </a:solidFill>
                <a:latin typeface="Montserrat"/>
                <a:ea typeface="Montserrat"/>
                <a:cs typeface="Montserrat"/>
                <a:sym typeface="Montserrat"/>
              </a:rPr>
              <a:t>Objekt</a:t>
            </a:r>
            <a:endParaRPr sz="1800">
              <a:solidFill>
                <a:schemeClr val="dk2"/>
              </a:solidFill>
              <a:latin typeface="Montserrat"/>
              <a:ea typeface="Montserrat"/>
              <a:cs typeface="Montserrat"/>
              <a:sym typeface="Montserrat"/>
            </a:endParaRPr>
          </a:p>
        </p:txBody>
      </p:sp>
      <p:sp>
        <p:nvSpPr>
          <p:cNvPr id="106" name="Google Shape;106;p15"/>
          <p:cNvSpPr txBox="1"/>
          <p:nvPr/>
        </p:nvSpPr>
        <p:spPr>
          <a:xfrm>
            <a:off x="14167316" y="6074904"/>
            <a:ext cx="2008800" cy="52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2"/>
                </a:solidFill>
                <a:latin typeface="Montserrat"/>
                <a:ea typeface="Montserrat"/>
                <a:cs typeface="Montserrat"/>
                <a:sym typeface="Montserrat"/>
              </a:rPr>
              <a:t>Verb</a:t>
            </a:r>
            <a:endParaRPr>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nvSpPr>
        <p:spPr>
          <a:xfrm>
            <a:off x="7410623" y="197478"/>
            <a:ext cx="4026000" cy="1371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b="1" lang="en-GB" sz="12000">
                <a:solidFill>
                  <a:srgbClr val="434343"/>
                </a:solidFill>
                <a:latin typeface="Montserrat"/>
                <a:ea typeface="Montserrat"/>
                <a:cs typeface="Montserrat"/>
                <a:sym typeface="Montserrat"/>
              </a:rPr>
              <a:t>z</a:t>
            </a:r>
            <a:endParaRPr sz="12000">
              <a:solidFill>
                <a:srgbClr val="434343"/>
              </a:solidFill>
              <a:latin typeface="Montserrat"/>
              <a:ea typeface="Montserrat"/>
              <a:cs typeface="Montserrat"/>
              <a:sym typeface="Montserrat"/>
            </a:endParaRPr>
          </a:p>
        </p:txBody>
      </p:sp>
      <p:sp>
        <p:nvSpPr>
          <p:cNvPr id="112" name="Google Shape;112;p16"/>
          <p:cNvSpPr/>
          <p:nvPr/>
        </p:nvSpPr>
        <p:spPr>
          <a:xfrm>
            <a:off x="6318618" y="2204561"/>
            <a:ext cx="6210000" cy="3677100"/>
          </a:xfrm>
          <a:prstGeom prst="roundRect">
            <a:avLst>
              <a:gd fmla="val 16667" name="adj"/>
            </a:avLst>
          </a:prstGeom>
          <a:solidFill>
            <a:srgbClr val="FFFFFF"/>
          </a:solidFill>
          <a:ln cap="flat" cmpd="sng" w="57150">
            <a:solidFill>
              <a:srgbClr val="434343"/>
            </a:solidFill>
            <a:prstDash val="solid"/>
            <a:miter lim="800000"/>
            <a:headEnd len="sm" w="sm" type="none"/>
            <a:tailEnd len="sm" w="sm" type="none"/>
          </a:ln>
        </p:spPr>
        <p:txBody>
          <a:bodyPr anchorCtr="0" anchor="b" bIns="45700" lIns="91425" spcFirstLastPara="1" rIns="91425" wrap="square" tIns="45700">
            <a:noAutofit/>
          </a:bodyPr>
          <a:lstStyle/>
          <a:p>
            <a:pPr indent="0" lvl="0" marL="0" marR="0" rtl="0" algn="ctr">
              <a:spcBef>
                <a:spcPts val="0"/>
              </a:spcBef>
              <a:spcAft>
                <a:spcPts val="0"/>
              </a:spcAft>
              <a:buNone/>
            </a:pPr>
            <a:r>
              <a:rPr lang="en-GB" sz="8800">
                <a:solidFill>
                  <a:srgbClr val="434343"/>
                </a:solidFill>
                <a:latin typeface="Montserrat"/>
                <a:ea typeface="Montserrat"/>
                <a:cs typeface="Montserrat"/>
                <a:sym typeface="Montserrat"/>
              </a:rPr>
              <a:t>Zug</a:t>
            </a:r>
            <a:endParaRPr>
              <a:solidFill>
                <a:srgbClr val="434343"/>
              </a:solidFill>
              <a:latin typeface="Montserrat"/>
              <a:ea typeface="Montserrat"/>
              <a:cs typeface="Montserrat"/>
              <a:sym typeface="Montserrat"/>
            </a:endParaRPr>
          </a:p>
        </p:txBody>
      </p:sp>
      <p:sp>
        <p:nvSpPr>
          <p:cNvPr id="113" name="Google Shape;113;p16"/>
          <p:cNvSpPr/>
          <p:nvPr/>
        </p:nvSpPr>
        <p:spPr>
          <a:xfrm>
            <a:off x="911729" y="777040"/>
            <a:ext cx="4264500" cy="1326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5400">
                <a:solidFill>
                  <a:srgbClr val="434343"/>
                </a:solidFill>
                <a:latin typeface="Montserrat"/>
                <a:ea typeface="Montserrat"/>
                <a:cs typeface="Montserrat"/>
                <a:sym typeface="Montserrat"/>
              </a:rPr>
              <a:t>Zimmer</a:t>
            </a:r>
            <a:endParaRPr>
              <a:solidFill>
                <a:srgbClr val="434343"/>
              </a:solidFill>
              <a:latin typeface="Montserrat"/>
              <a:ea typeface="Montserrat"/>
              <a:cs typeface="Montserrat"/>
              <a:sym typeface="Montserrat"/>
            </a:endParaRPr>
          </a:p>
        </p:txBody>
      </p:sp>
      <p:sp>
        <p:nvSpPr>
          <p:cNvPr id="114" name="Google Shape;114;p16"/>
          <p:cNvSpPr/>
          <p:nvPr/>
        </p:nvSpPr>
        <p:spPr>
          <a:xfrm>
            <a:off x="1712013" y="4433962"/>
            <a:ext cx="2343300" cy="1326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5400">
                <a:solidFill>
                  <a:srgbClr val="434343"/>
                </a:solidFill>
                <a:latin typeface="Montserrat"/>
                <a:ea typeface="Montserrat"/>
                <a:cs typeface="Montserrat"/>
                <a:sym typeface="Montserrat"/>
              </a:rPr>
              <a:t>Arzt</a:t>
            </a:r>
            <a:endParaRPr sz="5400">
              <a:solidFill>
                <a:srgbClr val="434343"/>
              </a:solidFill>
              <a:latin typeface="Montserrat"/>
              <a:ea typeface="Montserrat"/>
              <a:cs typeface="Montserrat"/>
              <a:sym typeface="Montserrat"/>
            </a:endParaRPr>
          </a:p>
        </p:txBody>
      </p:sp>
      <p:sp>
        <p:nvSpPr>
          <p:cNvPr id="115" name="Google Shape;115;p16"/>
          <p:cNvSpPr/>
          <p:nvPr/>
        </p:nvSpPr>
        <p:spPr>
          <a:xfrm>
            <a:off x="14368614" y="4467412"/>
            <a:ext cx="3254400" cy="1326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5400">
                <a:solidFill>
                  <a:srgbClr val="434343"/>
                </a:solidFill>
                <a:latin typeface="Montserrat"/>
                <a:ea typeface="Montserrat"/>
                <a:cs typeface="Montserrat"/>
                <a:sym typeface="Montserrat"/>
              </a:rPr>
              <a:t>sitzen</a:t>
            </a:r>
            <a:endParaRPr i="1" sz="5400">
              <a:solidFill>
                <a:srgbClr val="434343"/>
              </a:solidFill>
              <a:latin typeface="Montserrat"/>
              <a:ea typeface="Montserrat"/>
              <a:cs typeface="Montserrat"/>
              <a:sym typeface="Montserrat"/>
            </a:endParaRPr>
          </a:p>
        </p:txBody>
      </p:sp>
      <p:sp>
        <p:nvSpPr>
          <p:cNvPr id="116" name="Google Shape;116;p16"/>
          <p:cNvSpPr/>
          <p:nvPr/>
        </p:nvSpPr>
        <p:spPr>
          <a:xfrm>
            <a:off x="7954586" y="5917091"/>
            <a:ext cx="2845800" cy="1326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5400">
                <a:solidFill>
                  <a:srgbClr val="434343"/>
                </a:solidFill>
                <a:latin typeface="Montserrat"/>
                <a:ea typeface="Montserrat"/>
                <a:cs typeface="Montserrat"/>
                <a:sym typeface="Montserrat"/>
              </a:rPr>
              <a:t>Platz</a:t>
            </a:r>
            <a:endParaRPr sz="5400">
              <a:solidFill>
                <a:srgbClr val="434343"/>
              </a:solidFill>
              <a:latin typeface="Montserrat"/>
              <a:ea typeface="Montserrat"/>
              <a:cs typeface="Montserrat"/>
              <a:sym typeface="Montserrat"/>
            </a:endParaRPr>
          </a:p>
        </p:txBody>
      </p:sp>
      <p:sp>
        <p:nvSpPr>
          <p:cNvPr id="117" name="Google Shape;117;p16"/>
          <p:cNvSpPr/>
          <p:nvPr/>
        </p:nvSpPr>
        <p:spPr>
          <a:xfrm>
            <a:off x="14580262" y="778302"/>
            <a:ext cx="2895900" cy="1326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5400">
                <a:solidFill>
                  <a:srgbClr val="434343"/>
                </a:solidFill>
                <a:latin typeface="Montserrat"/>
                <a:ea typeface="Montserrat"/>
                <a:cs typeface="Montserrat"/>
                <a:sym typeface="Montserrat"/>
              </a:rPr>
              <a:t>zehn</a:t>
            </a:r>
            <a:endParaRPr sz="5400">
              <a:solidFill>
                <a:srgbClr val="434343"/>
              </a:solidFill>
              <a:latin typeface="Montserrat"/>
              <a:ea typeface="Montserrat"/>
              <a:cs typeface="Montserrat"/>
              <a:sym typeface="Montserrat"/>
            </a:endParaRPr>
          </a:p>
        </p:txBody>
      </p:sp>
      <p:pic>
        <p:nvPicPr>
          <p:cNvPr id="118" name="Google Shape;118;p16"/>
          <p:cNvPicPr preferRelativeResize="0"/>
          <p:nvPr/>
        </p:nvPicPr>
        <p:blipFill rotWithShape="1">
          <a:blip r:embed="rId3">
            <a:alphaModFix/>
          </a:blip>
          <a:srcRect b="0" l="0" r="0" t="0"/>
          <a:stretch/>
        </p:blipFill>
        <p:spPr>
          <a:xfrm>
            <a:off x="1393252" y="2116367"/>
            <a:ext cx="3006695" cy="1873776"/>
          </a:xfrm>
          <a:prstGeom prst="rect">
            <a:avLst/>
          </a:prstGeom>
          <a:noFill/>
          <a:ln>
            <a:noFill/>
          </a:ln>
        </p:spPr>
      </p:pic>
      <p:pic>
        <p:nvPicPr>
          <p:cNvPr id="119" name="Google Shape;119;p16"/>
          <p:cNvPicPr preferRelativeResize="0"/>
          <p:nvPr/>
        </p:nvPicPr>
        <p:blipFill rotWithShape="1">
          <a:blip r:embed="rId4">
            <a:alphaModFix/>
          </a:blip>
          <a:srcRect b="0" l="0" r="0" t="0"/>
          <a:stretch/>
        </p:blipFill>
        <p:spPr>
          <a:xfrm>
            <a:off x="15124403" y="5881396"/>
            <a:ext cx="2003578" cy="2410736"/>
          </a:xfrm>
          <a:prstGeom prst="rect">
            <a:avLst/>
          </a:prstGeom>
          <a:noFill/>
          <a:ln>
            <a:noFill/>
          </a:ln>
        </p:spPr>
      </p:pic>
      <p:grpSp>
        <p:nvGrpSpPr>
          <p:cNvPr id="120" name="Google Shape;120;p16"/>
          <p:cNvGrpSpPr/>
          <p:nvPr/>
        </p:nvGrpSpPr>
        <p:grpSpPr>
          <a:xfrm>
            <a:off x="14368803" y="2142709"/>
            <a:ext cx="3201533" cy="1941594"/>
            <a:chOff x="9152414" y="1551427"/>
            <a:chExt cx="1960522" cy="1351426"/>
          </a:xfrm>
        </p:grpSpPr>
        <p:pic>
          <p:nvPicPr>
            <p:cNvPr id="121" name="Google Shape;121;p16"/>
            <p:cNvPicPr preferRelativeResize="0"/>
            <p:nvPr/>
          </p:nvPicPr>
          <p:blipFill rotWithShape="1">
            <a:blip r:embed="rId5">
              <a:alphaModFix/>
            </a:blip>
            <a:srcRect b="0" l="0" r="0" t="0"/>
            <a:stretch/>
          </p:blipFill>
          <p:spPr>
            <a:xfrm>
              <a:off x="9152414" y="1551427"/>
              <a:ext cx="946683" cy="1351426"/>
            </a:xfrm>
            <a:prstGeom prst="rect">
              <a:avLst/>
            </a:prstGeom>
            <a:noFill/>
            <a:ln>
              <a:noFill/>
            </a:ln>
          </p:spPr>
        </p:pic>
        <p:pic>
          <p:nvPicPr>
            <p:cNvPr id="122" name="Google Shape;122;p16"/>
            <p:cNvPicPr preferRelativeResize="0"/>
            <p:nvPr/>
          </p:nvPicPr>
          <p:blipFill rotWithShape="1">
            <a:blip r:embed="rId6">
              <a:alphaModFix/>
            </a:blip>
            <a:srcRect b="0" l="0" r="0" t="0"/>
            <a:stretch/>
          </p:blipFill>
          <p:spPr>
            <a:xfrm>
              <a:off x="10183732" y="1551427"/>
              <a:ext cx="929204" cy="1327434"/>
            </a:xfrm>
            <a:prstGeom prst="rect">
              <a:avLst/>
            </a:prstGeom>
            <a:noFill/>
            <a:ln>
              <a:noFill/>
            </a:ln>
          </p:spPr>
        </p:pic>
      </p:grpSp>
      <p:pic>
        <p:nvPicPr>
          <p:cNvPr id="123" name="Google Shape;123;p16"/>
          <p:cNvPicPr preferRelativeResize="0"/>
          <p:nvPr/>
        </p:nvPicPr>
        <p:blipFill rotWithShape="1">
          <a:blip r:embed="rId7">
            <a:alphaModFix/>
          </a:blip>
          <a:srcRect b="0" l="0" r="0" t="0"/>
          <a:stretch/>
        </p:blipFill>
        <p:spPr>
          <a:xfrm>
            <a:off x="2141722" y="5760527"/>
            <a:ext cx="1213526" cy="3098356"/>
          </a:xfrm>
          <a:prstGeom prst="rect">
            <a:avLst/>
          </a:prstGeom>
          <a:noFill/>
          <a:ln>
            <a:noFill/>
          </a:ln>
        </p:spPr>
      </p:pic>
      <p:grpSp>
        <p:nvGrpSpPr>
          <p:cNvPr id="124" name="Google Shape;124;p16"/>
          <p:cNvGrpSpPr/>
          <p:nvPr/>
        </p:nvGrpSpPr>
        <p:grpSpPr>
          <a:xfrm>
            <a:off x="7351604" y="7187510"/>
            <a:ext cx="3263938" cy="1748558"/>
            <a:chOff x="4855293" y="5062807"/>
            <a:chExt cx="1998737" cy="1217066"/>
          </a:xfrm>
        </p:grpSpPr>
        <p:grpSp>
          <p:nvGrpSpPr>
            <p:cNvPr id="125" name="Google Shape;125;p16"/>
            <p:cNvGrpSpPr/>
            <p:nvPr/>
          </p:nvGrpSpPr>
          <p:grpSpPr>
            <a:xfrm>
              <a:off x="4855293" y="5101997"/>
              <a:ext cx="1103593" cy="1177876"/>
              <a:chOff x="1815157" y="3608524"/>
              <a:chExt cx="1989172" cy="1804621"/>
            </a:xfrm>
          </p:grpSpPr>
          <p:pic>
            <p:nvPicPr>
              <p:cNvPr id="126" name="Google Shape;126;p16"/>
              <p:cNvPicPr preferRelativeResize="0"/>
              <p:nvPr/>
            </p:nvPicPr>
            <p:blipFill rotWithShape="1">
              <a:blip r:embed="rId8">
                <a:alphaModFix/>
              </a:blip>
              <a:srcRect b="0" l="0" r="0" t="0"/>
              <a:stretch/>
            </p:blipFill>
            <p:spPr>
              <a:xfrm>
                <a:off x="1815157" y="4309154"/>
                <a:ext cx="1989172" cy="1103991"/>
              </a:xfrm>
              <a:prstGeom prst="rect">
                <a:avLst/>
              </a:prstGeom>
              <a:noFill/>
              <a:ln>
                <a:noFill/>
              </a:ln>
            </p:spPr>
          </p:pic>
          <p:pic>
            <p:nvPicPr>
              <p:cNvPr id="127" name="Google Shape;127;p16"/>
              <p:cNvPicPr preferRelativeResize="0"/>
              <p:nvPr/>
            </p:nvPicPr>
            <p:blipFill rotWithShape="1">
              <a:blip r:embed="rId9">
                <a:alphaModFix/>
              </a:blip>
              <a:srcRect b="0" l="0" r="0" t="0"/>
              <a:stretch/>
            </p:blipFill>
            <p:spPr>
              <a:xfrm>
                <a:off x="2895136" y="3608524"/>
                <a:ext cx="757452" cy="789012"/>
              </a:xfrm>
              <a:prstGeom prst="rect">
                <a:avLst/>
              </a:prstGeom>
              <a:noFill/>
              <a:ln>
                <a:noFill/>
              </a:ln>
            </p:spPr>
          </p:pic>
        </p:grpSp>
        <p:grpSp>
          <p:nvGrpSpPr>
            <p:cNvPr id="128" name="Google Shape;128;p16"/>
            <p:cNvGrpSpPr/>
            <p:nvPr/>
          </p:nvGrpSpPr>
          <p:grpSpPr>
            <a:xfrm>
              <a:off x="6307979" y="5062807"/>
              <a:ext cx="546052" cy="1216657"/>
              <a:chOff x="2073444" y="3240087"/>
              <a:chExt cx="935661" cy="2084745"/>
            </a:xfrm>
          </p:grpSpPr>
          <p:pic>
            <p:nvPicPr>
              <p:cNvPr id="129" name="Google Shape;129;p16"/>
              <p:cNvPicPr preferRelativeResize="0"/>
              <p:nvPr/>
            </p:nvPicPr>
            <p:blipFill rotWithShape="1">
              <a:blip r:embed="rId10">
                <a:alphaModFix/>
              </a:blip>
              <a:srcRect b="0" l="0" r="0" t="0"/>
              <a:stretch/>
            </p:blipFill>
            <p:spPr>
              <a:xfrm>
                <a:off x="2073444" y="3935306"/>
                <a:ext cx="935661" cy="1389526"/>
              </a:xfrm>
              <a:prstGeom prst="rect">
                <a:avLst/>
              </a:prstGeom>
              <a:noFill/>
              <a:ln>
                <a:noFill/>
              </a:ln>
            </p:spPr>
          </p:pic>
          <p:pic>
            <p:nvPicPr>
              <p:cNvPr id="130" name="Google Shape;130;p16"/>
              <p:cNvPicPr preferRelativeResize="0"/>
              <p:nvPr/>
            </p:nvPicPr>
            <p:blipFill rotWithShape="1">
              <a:blip r:embed="rId11">
                <a:alphaModFix/>
              </a:blip>
              <a:srcRect b="0" l="0" r="0" t="0"/>
              <a:stretch/>
            </p:blipFill>
            <p:spPr>
              <a:xfrm>
                <a:off x="2324837" y="3240087"/>
                <a:ext cx="581170" cy="662795"/>
              </a:xfrm>
              <a:prstGeom prst="rect">
                <a:avLst/>
              </a:prstGeom>
              <a:noFill/>
              <a:ln>
                <a:noFill/>
              </a:ln>
            </p:spPr>
          </p:pic>
        </p:grpSp>
      </p:grpSp>
      <p:pic>
        <p:nvPicPr>
          <p:cNvPr id="131" name="Google Shape;131;p16"/>
          <p:cNvPicPr preferRelativeResize="0"/>
          <p:nvPr/>
        </p:nvPicPr>
        <p:blipFill rotWithShape="1">
          <a:blip r:embed="rId12">
            <a:alphaModFix/>
          </a:blip>
          <a:srcRect b="0" l="0" r="0" t="0"/>
          <a:stretch/>
        </p:blipFill>
        <p:spPr>
          <a:xfrm>
            <a:off x="7912001" y="2475759"/>
            <a:ext cx="3217544" cy="15951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7"/>
          <p:cNvSpPr txBox="1"/>
          <p:nvPr/>
        </p:nvSpPr>
        <p:spPr>
          <a:xfrm>
            <a:off x="1374120" y="214699"/>
            <a:ext cx="15646200" cy="1948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b="1" lang="en-GB" sz="12000">
                <a:solidFill>
                  <a:srgbClr val="434343"/>
                </a:solidFill>
                <a:latin typeface="Montserrat"/>
                <a:ea typeface="Montserrat"/>
                <a:cs typeface="Montserrat"/>
                <a:sym typeface="Montserrat"/>
              </a:rPr>
              <a:t>-ig</a:t>
            </a:r>
            <a:endParaRPr sz="12000">
              <a:solidFill>
                <a:srgbClr val="434343"/>
              </a:solidFill>
              <a:latin typeface="Montserrat"/>
              <a:ea typeface="Montserrat"/>
              <a:cs typeface="Montserrat"/>
              <a:sym typeface="Montserrat"/>
            </a:endParaRPr>
          </a:p>
        </p:txBody>
      </p:sp>
      <p:sp>
        <p:nvSpPr>
          <p:cNvPr id="137" name="Google Shape;137;p17"/>
          <p:cNvSpPr/>
          <p:nvPr/>
        </p:nvSpPr>
        <p:spPr>
          <a:xfrm>
            <a:off x="6200388" y="3032546"/>
            <a:ext cx="5442900" cy="3813900"/>
          </a:xfrm>
          <a:prstGeom prst="roundRect">
            <a:avLst>
              <a:gd fmla="val 16667" name="adj"/>
            </a:avLst>
          </a:prstGeom>
          <a:solidFill>
            <a:srgbClr val="FFFFFF"/>
          </a:solidFill>
          <a:ln cap="flat" cmpd="sng" w="57150">
            <a:solidFill>
              <a:srgbClr val="434343"/>
            </a:solidFill>
            <a:prstDash val="solid"/>
            <a:miter lim="800000"/>
            <a:headEnd len="sm" w="sm" type="none"/>
            <a:tailEnd len="sm" w="sm" type="none"/>
          </a:ln>
        </p:spPr>
        <p:txBody>
          <a:bodyPr anchorCtr="0" anchor="b" bIns="45700" lIns="91425" spcFirstLastPara="1" rIns="91425" wrap="square" tIns="45700">
            <a:noAutofit/>
          </a:bodyPr>
          <a:lstStyle/>
          <a:p>
            <a:pPr indent="0" lvl="0" marL="0" marR="0" rtl="0" algn="ctr">
              <a:spcBef>
                <a:spcPts val="0"/>
              </a:spcBef>
              <a:spcAft>
                <a:spcPts val="0"/>
              </a:spcAft>
              <a:buNone/>
            </a:pPr>
            <a:r>
              <a:rPr lang="en-GB" sz="6000">
                <a:solidFill>
                  <a:srgbClr val="434343"/>
                </a:solidFill>
                <a:latin typeface="Montserrat"/>
                <a:ea typeface="Montserrat"/>
                <a:cs typeface="Montserrat"/>
                <a:sym typeface="Montserrat"/>
              </a:rPr>
              <a:t>richtig</a:t>
            </a:r>
            <a:endParaRPr sz="6000">
              <a:solidFill>
                <a:srgbClr val="434343"/>
              </a:solidFill>
              <a:latin typeface="Montserrat"/>
              <a:ea typeface="Montserrat"/>
              <a:cs typeface="Montserrat"/>
              <a:sym typeface="Montserrat"/>
            </a:endParaRPr>
          </a:p>
        </p:txBody>
      </p:sp>
      <p:sp>
        <p:nvSpPr>
          <p:cNvPr id="138" name="Google Shape;138;p17"/>
          <p:cNvSpPr/>
          <p:nvPr/>
        </p:nvSpPr>
        <p:spPr>
          <a:xfrm>
            <a:off x="5365829" y="7209831"/>
            <a:ext cx="7099500" cy="13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5400">
                <a:solidFill>
                  <a:srgbClr val="434343"/>
                </a:solidFill>
                <a:latin typeface="Montserrat"/>
                <a:ea typeface="Montserrat"/>
                <a:cs typeface="Montserrat"/>
                <a:sym typeface="Montserrat"/>
              </a:rPr>
              <a:t>Schwierigkeit</a:t>
            </a:r>
            <a:endParaRPr sz="5400">
              <a:solidFill>
                <a:srgbClr val="434343"/>
              </a:solidFill>
              <a:latin typeface="Montserrat"/>
              <a:ea typeface="Montserrat"/>
              <a:cs typeface="Montserrat"/>
              <a:sym typeface="Montserrat"/>
            </a:endParaRPr>
          </a:p>
        </p:txBody>
      </p:sp>
      <p:sp>
        <p:nvSpPr>
          <p:cNvPr id="139" name="Google Shape;139;p17"/>
          <p:cNvSpPr/>
          <p:nvPr/>
        </p:nvSpPr>
        <p:spPr>
          <a:xfrm>
            <a:off x="12707405" y="6025682"/>
            <a:ext cx="4977900" cy="13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5400">
                <a:solidFill>
                  <a:srgbClr val="434343"/>
                </a:solidFill>
                <a:latin typeface="Montserrat"/>
                <a:ea typeface="Montserrat"/>
                <a:cs typeface="Montserrat"/>
                <a:sym typeface="Montserrat"/>
              </a:rPr>
              <a:t>wenig</a:t>
            </a:r>
            <a:endParaRPr sz="5400">
              <a:solidFill>
                <a:srgbClr val="434343"/>
              </a:solidFill>
              <a:latin typeface="Montserrat"/>
              <a:ea typeface="Montserrat"/>
              <a:cs typeface="Montserrat"/>
              <a:sym typeface="Montserrat"/>
            </a:endParaRPr>
          </a:p>
        </p:txBody>
      </p:sp>
      <p:sp>
        <p:nvSpPr>
          <p:cNvPr id="140" name="Google Shape;140;p17"/>
          <p:cNvSpPr/>
          <p:nvPr/>
        </p:nvSpPr>
        <p:spPr>
          <a:xfrm>
            <a:off x="12788632" y="1461016"/>
            <a:ext cx="4401300" cy="13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5400">
                <a:solidFill>
                  <a:srgbClr val="434343"/>
                </a:solidFill>
                <a:latin typeface="Montserrat"/>
                <a:ea typeface="Montserrat"/>
                <a:cs typeface="Montserrat"/>
                <a:sym typeface="Montserrat"/>
              </a:rPr>
              <a:t>wichtig</a:t>
            </a:r>
            <a:endParaRPr sz="5400">
              <a:solidFill>
                <a:srgbClr val="434343"/>
              </a:solidFill>
              <a:latin typeface="Montserrat"/>
              <a:ea typeface="Montserrat"/>
              <a:cs typeface="Montserrat"/>
              <a:sym typeface="Montserrat"/>
            </a:endParaRPr>
          </a:p>
        </p:txBody>
      </p:sp>
      <p:sp>
        <p:nvSpPr>
          <p:cNvPr id="141" name="Google Shape;141;p17"/>
          <p:cNvSpPr/>
          <p:nvPr/>
        </p:nvSpPr>
        <p:spPr>
          <a:xfrm>
            <a:off x="316876" y="1422325"/>
            <a:ext cx="5738100" cy="13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5400">
                <a:solidFill>
                  <a:srgbClr val="434343"/>
                </a:solidFill>
                <a:latin typeface="Montserrat"/>
                <a:ea typeface="Montserrat"/>
                <a:cs typeface="Montserrat"/>
                <a:sym typeface="Montserrat"/>
              </a:rPr>
              <a:t>notwendig</a:t>
            </a:r>
            <a:endParaRPr sz="5400">
              <a:solidFill>
                <a:srgbClr val="434343"/>
              </a:solidFill>
              <a:latin typeface="Montserrat"/>
              <a:ea typeface="Montserrat"/>
              <a:cs typeface="Montserrat"/>
              <a:sym typeface="Montserrat"/>
            </a:endParaRPr>
          </a:p>
        </p:txBody>
      </p:sp>
      <p:sp>
        <p:nvSpPr>
          <p:cNvPr id="142" name="Google Shape;142;p17"/>
          <p:cNvSpPr/>
          <p:nvPr/>
        </p:nvSpPr>
        <p:spPr>
          <a:xfrm>
            <a:off x="1606663" y="5282820"/>
            <a:ext cx="2826900" cy="13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5400">
                <a:solidFill>
                  <a:srgbClr val="434343"/>
                </a:solidFill>
                <a:latin typeface="Montserrat"/>
                <a:ea typeface="Montserrat"/>
                <a:cs typeface="Montserrat"/>
                <a:sym typeface="Montserrat"/>
              </a:rPr>
              <a:t>fertig</a:t>
            </a:r>
            <a:endParaRPr sz="5400">
              <a:solidFill>
                <a:srgbClr val="434343"/>
              </a:solidFill>
              <a:latin typeface="Montserrat"/>
              <a:ea typeface="Montserrat"/>
              <a:cs typeface="Montserrat"/>
              <a:sym typeface="Montserrat"/>
            </a:endParaRPr>
          </a:p>
        </p:txBody>
      </p:sp>
      <p:pic>
        <p:nvPicPr>
          <p:cNvPr id="143" name="Google Shape;143;p17"/>
          <p:cNvPicPr preferRelativeResize="0"/>
          <p:nvPr/>
        </p:nvPicPr>
        <p:blipFill rotWithShape="1">
          <a:blip r:embed="rId3">
            <a:alphaModFix/>
          </a:blip>
          <a:srcRect b="0" l="0" r="0" t="0"/>
          <a:stretch/>
        </p:blipFill>
        <p:spPr>
          <a:xfrm>
            <a:off x="7629564" y="3032546"/>
            <a:ext cx="2572158" cy="2541089"/>
          </a:xfrm>
          <a:prstGeom prst="rect">
            <a:avLst/>
          </a:prstGeom>
          <a:noFill/>
          <a:ln>
            <a:noFill/>
          </a:ln>
        </p:spPr>
      </p:pic>
      <p:sp>
        <p:nvSpPr>
          <p:cNvPr id="144" name="Google Shape;144;p17"/>
          <p:cNvSpPr txBox="1"/>
          <p:nvPr/>
        </p:nvSpPr>
        <p:spPr>
          <a:xfrm>
            <a:off x="7005745" y="8295654"/>
            <a:ext cx="3819600" cy="542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800">
                <a:solidFill>
                  <a:schemeClr val="dk2"/>
                </a:solidFill>
                <a:latin typeface="Montserrat"/>
                <a:ea typeface="Montserrat"/>
                <a:cs typeface="Montserrat"/>
                <a:sym typeface="Montserrat"/>
              </a:rPr>
              <a:t>[difficulty]</a:t>
            </a:r>
            <a:endParaRPr>
              <a:solidFill>
                <a:schemeClr val="dk2"/>
              </a:solidFill>
              <a:latin typeface="Montserrat"/>
              <a:ea typeface="Montserrat"/>
              <a:cs typeface="Montserrat"/>
              <a:sym typeface="Montserrat"/>
            </a:endParaRPr>
          </a:p>
        </p:txBody>
      </p:sp>
      <p:sp>
        <p:nvSpPr>
          <p:cNvPr id="145" name="Google Shape;145;p17"/>
          <p:cNvSpPr txBox="1"/>
          <p:nvPr/>
        </p:nvSpPr>
        <p:spPr>
          <a:xfrm>
            <a:off x="1040705" y="6330622"/>
            <a:ext cx="3819600" cy="542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800">
                <a:solidFill>
                  <a:schemeClr val="dk2"/>
                </a:solidFill>
                <a:latin typeface="Montserrat"/>
                <a:ea typeface="Montserrat"/>
                <a:cs typeface="Montserrat"/>
                <a:sym typeface="Montserrat"/>
              </a:rPr>
              <a:t>[ready, finished]</a:t>
            </a:r>
            <a:endParaRPr>
              <a:solidFill>
                <a:schemeClr val="dk2"/>
              </a:solidFill>
              <a:latin typeface="Montserrat"/>
              <a:ea typeface="Montserrat"/>
              <a:cs typeface="Montserrat"/>
              <a:sym typeface="Montserrat"/>
            </a:endParaRPr>
          </a:p>
        </p:txBody>
      </p:sp>
      <p:sp>
        <p:nvSpPr>
          <p:cNvPr id="146" name="Google Shape;146;p17"/>
          <p:cNvSpPr txBox="1"/>
          <p:nvPr/>
        </p:nvSpPr>
        <p:spPr>
          <a:xfrm>
            <a:off x="13079303" y="2608635"/>
            <a:ext cx="3819600" cy="542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800">
                <a:solidFill>
                  <a:schemeClr val="dk2"/>
                </a:solidFill>
                <a:latin typeface="Montserrat"/>
                <a:ea typeface="Montserrat"/>
                <a:cs typeface="Montserrat"/>
                <a:sym typeface="Montserrat"/>
              </a:rPr>
              <a:t>[important]</a:t>
            </a:r>
            <a:endParaRPr>
              <a:solidFill>
                <a:schemeClr val="dk2"/>
              </a:solidFill>
              <a:latin typeface="Montserrat"/>
              <a:ea typeface="Montserrat"/>
              <a:cs typeface="Montserrat"/>
              <a:sym typeface="Montserrat"/>
            </a:endParaRPr>
          </a:p>
        </p:txBody>
      </p:sp>
      <p:sp>
        <p:nvSpPr>
          <p:cNvPr id="147" name="Google Shape;147;p17"/>
          <p:cNvSpPr txBox="1"/>
          <p:nvPr/>
        </p:nvSpPr>
        <p:spPr>
          <a:xfrm>
            <a:off x="1118746" y="2508148"/>
            <a:ext cx="3819600" cy="542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800">
                <a:solidFill>
                  <a:srgbClr val="434343"/>
                </a:solidFill>
                <a:latin typeface="Montserrat"/>
                <a:ea typeface="Montserrat"/>
                <a:cs typeface="Montserrat"/>
                <a:sym typeface="Montserrat"/>
              </a:rPr>
              <a:t>[necessary]</a:t>
            </a:r>
            <a:endParaRPr>
              <a:solidFill>
                <a:srgbClr val="434343"/>
              </a:solidFill>
              <a:latin typeface="Montserrat"/>
              <a:ea typeface="Montserrat"/>
              <a:cs typeface="Montserrat"/>
              <a:sym typeface="Montserrat"/>
            </a:endParaRPr>
          </a:p>
        </p:txBody>
      </p:sp>
      <p:sp>
        <p:nvSpPr>
          <p:cNvPr id="148" name="Google Shape;148;p17"/>
          <p:cNvSpPr txBox="1"/>
          <p:nvPr/>
        </p:nvSpPr>
        <p:spPr>
          <a:xfrm>
            <a:off x="13028770" y="7209831"/>
            <a:ext cx="4266300" cy="542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800">
                <a:solidFill>
                  <a:schemeClr val="dk2"/>
                </a:solidFill>
                <a:latin typeface="Montserrat"/>
                <a:ea typeface="Montserrat"/>
                <a:cs typeface="Montserrat"/>
                <a:sym typeface="Montserrat"/>
              </a:rPr>
              <a:t>[little / not very much]</a:t>
            </a:r>
            <a:endParaRPr>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8"/>
          <p:cNvSpPr txBox="1"/>
          <p:nvPr/>
        </p:nvSpPr>
        <p:spPr>
          <a:xfrm>
            <a:off x="477975" y="353300"/>
            <a:ext cx="9892200" cy="110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solidFill>
                  <a:srgbClr val="434343"/>
                </a:solidFill>
                <a:latin typeface="Montserrat"/>
                <a:ea typeface="Montserrat"/>
                <a:cs typeface="Montserrat"/>
                <a:sym typeface="Montserrat"/>
              </a:rPr>
              <a:t>Die Nummern 13-19</a:t>
            </a:r>
            <a:endParaRPr b="1" sz="6000">
              <a:solidFill>
                <a:srgbClr val="434343"/>
              </a:solidFill>
              <a:latin typeface="Montserrat"/>
              <a:ea typeface="Montserrat"/>
              <a:cs typeface="Montserrat"/>
              <a:sym typeface="Montserrat"/>
            </a:endParaRPr>
          </a:p>
        </p:txBody>
      </p:sp>
      <p:sp>
        <p:nvSpPr>
          <p:cNvPr id="154" name="Google Shape;154;p18"/>
          <p:cNvSpPr txBox="1"/>
          <p:nvPr/>
        </p:nvSpPr>
        <p:spPr>
          <a:xfrm>
            <a:off x="498775" y="1371600"/>
            <a:ext cx="17207400" cy="97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34343"/>
                </a:solidFill>
                <a:latin typeface="Montserrat"/>
                <a:ea typeface="Montserrat"/>
                <a:cs typeface="Montserrat"/>
                <a:sym typeface="Montserrat"/>
              </a:rPr>
              <a:t>German numbers 13-19 are simple sums. </a:t>
            </a:r>
            <a:endParaRPr sz="4800">
              <a:solidFill>
                <a:srgbClr val="434343"/>
              </a:solidFill>
              <a:latin typeface="Montserrat"/>
              <a:ea typeface="Montserrat"/>
              <a:cs typeface="Montserrat"/>
              <a:sym typeface="Montserrat"/>
            </a:endParaRPr>
          </a:p>
        </p:txBody>
      </p:sp>
      <p:sp>
        <p:nvSpPr>
          <p:cNvPr id="155" name="Google Shape;155;p18"/>
          <p:cNvSpPr txBox="1"/>
          <p:nvPr/>
        </p:nvSpPr>
        <p:spPr>
          <a:xfrm>
            <a:off x="852050" y="2369125"/>
            <a:ext cx="2473200" cy="89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434343"/>
                </a:solidFill>
                <a:latin typeface="Montserrat"/>
                <a:ea typeface="Montserrat"/>
                <a:cs typeface="Montserrat"/>
                <a:sym typeface="Montserrat"/>
              </a:rPr>
              <a:t>drei (3)</a:t>
            </a:r>
            <a:endParaRPr b="1" sz="4800">
              <a:solidFill>
                <a:srgbClr val="434343"/>
              </a:solidFill>
              <a:latin typeface="Montserrat"/>
              <a:ea typeface="Montserrat"/>
              <a:cs typeface="Montserrat"/>
              <a:sym typeface="Montserrat"/>
            </a:endParaRPr>
          </a:p>
        </p:txBody>
      </p:sp>
      <p:sp>
        <p:nvSpPr>
          <p:cNvPr id="156" name="Google Shape;156;p18"/>
          <p:cNvSpPr txBox="1"/>
          <p:nvPr/>
        </p:nvSpPr>
        <p:spPr>
          <a:xfrm>
            <a:off x="4073225" y="2369125"/>
            <a:ext cx="914400" cy="97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434343"/>
                </a:solidFill>
                <a:latin typeface="Montserrat"/>
                <a:ea typeface="Montserrat"/>
                <a:cs typeface="Montserrat"/>
                <a:sym typeface="Montserrat"/>
              </a:rPr>
              <a:t>+</a:t>
            </a:r>
            <a:endParaRPr b="1" sz="4800">
              <a:solidFill>
                <a:srgbClr val="434343"/>
              </a:solidFill>
              <a:latin typeface="Montserrat"/>
              <a:ea typeface="Montserrat"/>
              <a:cs typeface="Montserrat"/>
              <a:sym typeface="Montserrat"/>
            </a:endParaRPr>
          </a:p>
        </p:txBody>
      </p:sp>
      <p:sp>
        <p:nvSpPr>
          <p:cNvPr id="157" name="Google Shape;157;p18"/>
          <p:cNvSpPr txBox="1"/>
          <p:nvPr/>
        </p:nvSpPr>
        <p:spPr>
          <a:xfrm>
            <a:off x="5735600" y="2452225"/>
            <a:ext cx="3948600" cy="7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434343"/>
                </a:solidFill>
                <a:latin typeface="Montserrat"/>
                <a:ea typeface="Montserrat"/>
                <a:cs typeface="Montserrat"/>
                <a:sym typeface="Montserrat"/>
              </a:rPr>
              <a:t>zehn (10)</a:t>
            </a:r>
            <a:endParaRPr b="1" sz="4800">
              <a:solidFill>
                <a:srgbClr val="434343"/>
              </a:solidFill>
              <a:latin typeface="Montserrat"/>
              <a:ea typeface="Montserrat"/>
              <a:cs typeface="Montserrat"/>
              <a:sym typeface="Montserrat"/>
            </a:endParaRPr>
          </a:p>
        </p:txBody>
      </p:sp>
      <p:sp>
        <p:nvSpPr>
          <p:cNvPr id="158" name="Google Shape;158;p18"/>
          <p:cNvSpPr txBox="1"/>
          <p:nvPr/>
        </p:nvSpPr>
        <p:spPr>
          <a:xfrm>
            <a:off x="9684200" y="2452225"/>
            <a:ext cx="997500" cy="54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434343"/>
                </a:solidFill>
                <a:latin typeface="Montserrat"/>
                <a:ea typeface="Montserrat"/>
                <a:cs typeface="Montserrat"/>
                <a:sym typeface="Montserrat"/>
              </a:rPr>
              <a:t>=</a:t>
            </a:r>
            <a:endParaRPr b="1" sz="4800">
              <a:solidFill>
                <a:srgbClr val="434343"/>
              </a:solidFill>
              <a:latin typeface="Montserrat"/>
              <a:ea typeface="Montserrat"/>
              <a:cs typeface="Montserrat"/>
              <a:sym typeface="Montserrat"/>
            </a:endParaRPr>
          </a:p>
        </p:txBody>
      </p:sp>
      <p:sp>
        <p:nvSpPr>
          <p:cNvPr id="159" name="Google Shape;159;p18"/>
          <p:cNvSpPr txBox="1"/>
          <p:nvPr/>
        </p:nvSpPr>
        <p:spPr>
          <a:xfrm>
            <a:off x="11014375" y="2410700"/>
            <a:ext cx="4966800" cy="89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434343"/>
                </a:solidFill>
                <a:latin typeface="Montserrat"/>
                <a:ea typeface="Montserrat"/>
                <a:cs typeface="Montserrat"/>
                <a:sym typeface="Montserrat"/>
              </a:rPr>
              <a:t>dreizehn</a:t>
            </a:r>
            <a:endParaRPr b="1" sz="4800">
              <a:solidFill>
                <a:srgbClr val="434343"/>
              </a:solidFill>
              <a:latin typeface="Montserrat"/>
              <a:ea typeface="Montserrat"/>
              <a:cs typeface="Montserrat"/>
              <a:sym typeface="Montserrat"/>
            </a:endParaRPr>
          </a:p>
        </p:txBody>
      </p:sp>
      <p:sp>
        <p:nvSpPr>
          <p:cNvPr id="160" name="Google Shape;160;p18"/>
          <p:cNvSpPr txBox="1"/>
          <p:nvPr/>
        </p:nvSpPr>
        <p:spPr>
          <a:xfrm>
            <a:off x="665025" y="3491350"/>
            <a:ext cx="16854000" cy="1205400"/>
          </a:xfrm>
          <a:prstGeom prst="rect">
            <a:avLst/>
          </a:prstGeom>
          <a:solidFill>
            <a:srgbClr val="D9D9D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4800">
                <a:solidFill>
                  <a:srgbClr val="434343"/>
                </a:solidFill>
                <a:latin typeface="Montserrat"/>
                <a:ea typeface="Montserrat"/>
                <a:cs typeface="Montserrat"/>
                <a:sym typeface="Montserrat"/>
              </a:rPr>
              <a:t>Some of the numbers lose letters in the teens.</a:t>
            </a:r>
            <a:endParaRPr sz="4800">
              <a:solidFill>
                <a:srgbClr val="434343"/>
              </a:solidFill>
              <a:latin typeface="Montserrat"/>
              <a:ea typeface="Montserrat"/>
              <a:cs typeface="Montserrat"/>
              <a:sym typeface="Montserrat"/>
            </a:endParaRPr>
          </a:p>
        </p:txBody>
      </p:sp>
      <p:sp>
        <p:nvSpPr>
          <p:cNvPr id="161" name="Google Shape;161;p18"/>
          <p:cNvSpPr txBox="1"/>
          <p:nvPr/>
        </p:nvSpPr>
        <p:spPr>
          <a:xfrm>
            <a:off x="1475500" y="3034150"/>
            <a:ext cx="11970300" cy="13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Montserrat"/>
              <a:ea typeface="Montserrat"/>
              <a:cs typeface="Montserrat"/>
              <a:sym typeface="Montserrat"/>
            </a:endParaRPr>
          </a:p>
        </p:txBody>
      </p:sp>
      <p:sp>
        <p:nvSpPr>
          <p:cNvPr id="162" name="Google Shape;162;p18"/>
          <p:cNvSpPr txBox="1"/>
          <p:nvPr/>
        </p:nvSpPr>
        <p:spPr>
          <a:xfrm>
            <a:off x="917950" y="5195575"/>
            <a:ext cx="3051300" cy="89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434343"/>
                </a:solidFill>
                <a:latin typeface="Montserrat"/>
                <a:ea typeface="Montserrat"/>
                <a:cs typeface="Montserrat"/>
                <a:sym typeface="Montserrat"/>
              </a:rPr>
              <a:t>sechs</a:t>
            </a:r>
            <a:r>
              <a:rPr b="1" lang="en-GB" sz="4800">
                <a:solidFill>
                  <a:srgbClr val="434343"/>
                </a:solidFill>
                <a:latin typeface="Montserrat"/>
                <a:ea typeface="Montserrat"/>
                <a:cs typeface="Montserrat"/>
                <a:sym typeface="Montserrat"/>
              </a:rPr>
              <a:t> (6)</a:t>
            </a:r>
            <a:endParaRPr b="1" sz="4800">
              <a:solidFill>
                <a:srgbClr val="434343"/>
              </a:solidFill>
              <a:latin typeface="Montserrat"/>
              <a:ea typeface="Montserrat"/>
              <a:cs typeface="Montserrat"/>
              <a:sym typeface="Montserrat"/>
            </a:endParaRPr>
          </a:p>
        </p:txBody>
      </p:sp>
      <p:sp>
        <p:nvSpPr>
          <p:cNvPr id="163" name="Google Shape;163;p18"/>
          <p:cNvSpPr txBox="1"/>
          <p:nvPr/>
        </p:nvSpPr>
        <p:spPr>
          <a:xfrm>
            <a:off x="4139125" y="5195575"/>
            <a:ext cx="914400" cy="97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434343"/>
                </a:solidFill>
                <a:latin typeface="Montserrat"/>
                <a:ea typeface="Montserrat"/>
                <a:cs typeface="Montserrat"/>
                <a:sym typeface="Montserrat"/>
              </a:rPr>
              <a:t>+</a:t>
            </a:r>
            <a:endParaRPr b="1" sz="4800">
              <a:solidFill>
                <a:srgbClr val="434343"/>
              </a:solidFill>
              <a:latin typeface="Montserrat"/>
              <a:ea typeface="Montserrat"/>
              <a:cs typeface="Montserrat"/>
              <a:sym typeface="Montserrat"/>
            </a:endParaRPr>
          </a:p>
        </p:txBody>
      </p:sp>
      <p:sp>
        <p:nvSpPr>
          <p:cNvPr id="164" name="Google Shape;164;p18"/>
          <p:cNvSpPr txBox="1"/>
          <p:nvPr/>
        </p:nvSpPr>
        <p:spPr>
          <a:xfrm>
            <a:off x="5801500" y="5278675"/>
            <a:ext cx="3948600" cy="7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434343"/>
                </a:solidFill>
                <a:latin typeface="Montserrat"/>
                <a:ea typeface="Montserrat"/>
                <a:cs typeface="Montserrat"/>
                <a:sym typeface="Montserrat"/>
              </a:rPr>
              <a:t>zehn (10)</a:t>
            </a:r>
            <a:endParaRPr b="1" sz="4800">
              <a:solidFill>
                <a:srgbClr val="434343"/>
              </a:solidFill>
              <a:latin typeface="Montserrat"/>
              <a:ea typeface="Montserrat"/>
              <a:cs typeface="Montserrat"/>
              <a:sym typeface="Montserrat"/>
            </a:endParaRPr>
          </a:p>
        </p:txBody>
      </p:sp>
      <p:sp>
        <p:nvSpPr>
          <p:cNvPr id="165" name="Google Shape;165;p18"/>
          <p:cNvSpPr txBox="1"/>
          <p:nvPr/>
        </p:nvSpPr>
        <p:spPr>
          <a:xfrm>
            <a:off x="9750100" y="5278675"/>
            <a:ext cx="997500" cy="54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434343"/>
                </a:solidFill>
                <a:latin typeface="Montserrat"/>
                <a:ea typeface="Montserrat"/>
                <a:cs typeface="Montserrat"/>
                <a:sym typeface="Montserrat"/>
              </a:rPr>
              <a:t>=</a:t>
            </a:r>
            <a:endParaRPr b="1" sz="4800">
              <a:solidFill>
                <a:srgbClr val="434343"/>
              </a:solidFill>
              <a:latin typeface="Montserrat"/>
              <a:ea typeface="Montserrat"/>
              <a:cs typeface="Montserrat"/>
              <a:sym typeface="Montserrat"/>
            </a:endParaRPr>
          </a:p>
        </p:txBody>
      </p:sp>
      <p:sp>
        <p:nvSpPr>
          <p:cNvPr id="166" name="Google Shape;166;p18"/>
          <p:cNvSpPr txBox="1"/>
          <p:nvPr/>
        </p:nvSpPr>
        <p:spPr>
          <a:xfrm>
            <a:off x="11080275" y="5237150"/>
            <a:ext cx="4966800" cy="89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434343"/>
                </a:solidFill>
                <a:latin typeface="Montserrat"/>
                <a:ea typeface="Montserrat"/>
                <a:cs typeface="Montserrat"/>
                <a:sym typeface="Montserrat"/>
              </a:rPr>
              <a:t>sech</a:t>
            </a:r>
            <a:r>
              <a:rPr b="1" lang="en-GB" sz="4800">
                <a:solidFill>
                  <a:srgbClr val="434343"/>
                </a:solidFill>
                <a:latin typeface="Montserrat"/>
                <a:ea typeface="Montserrat"/>
                <a:cs typeface="Montserrat"/>
                <a:sym typeface="Montserrat"/>
              </a:rPr>
              <a:t>zehn</a:t>
            </a:r>
            <a:endParaRPr b="1" sz="4800">
              <a:solidFill>
                <a:srgbClr val="434343"/>
              </a:solidFill>
              <a:latin typeface="Montserrat"/>
              <a:ea typeface="Montserrat"/>
              <a:cs typeface="Montserrat"/>
              <a:sym typeface="Montserrat"/>
            </a:endParaRPr>
          </a:p>
        </p:txBody>
      </p:sp>
      <p:sp>
        <p:nvSpPr>
          <p:cNvPr id="167" name="Google Shape;167;p18"/>
          <p:cNvSpPr txBox="1"/>
          <p:nvPr/>
        </p:nvSpPr>
        <p:spPr>
          <a:xfrm>
            <a:off x="917950" y="6671200"/>
            <a:ext cx="3595200" cy="89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434343"/>
                </a:solidFill>
                <a:latin typeface="Montserrat"/>
                <a:ea typeface="Montserrat"/>
                <a:cs typeface="Montserrat"/>
                <a:sym typeface="Montserrat"/>
              </a:rPr>
              <a:t>sieben</a:t>
            </a:r>
            <a:r>
              <a:rPr b="1" lang="en-GB" sz="4800">
                <a:solidFill>
                  <a:srgbClr val="434343"/>
                </a:solidFill>
                <a:latin typeface="Montserrat"/>
                <a:ea typeface="Montserrat"/>
                <a:cs typeface="Montserrat"/>
                <a:sym typeface="Montserrat"/>
              </a:rPr>
              <a:t> (7)</a:t>
            </a:r>
            <a:endParaRPr b="1" sz="4800">
              <a:solidFill>
                <a:srgbClr val="434343"/>
              </a:solidFill>
              <a:latin typeface="Montserrat"/>
              <a:ea typeface="Montserrat"/>
              <a:cs typeface="Montserrat"/>
              <a:sym typeface="Montserrat"/>
            </a:endParaRPr>
          </a:p>
        </p:txBody>
      </p:sp>
      <p:sp>
        <p:nvSpPr>
          <p:cNvPr id="168" name="Google Shape;168;p18"/>
          <p:cNvSpPr txBox="1"/>
          <p:nvPr/>
        </p:nvSpPr>
        <p:spPr>
          <a:xfrm>
            <a:off x="4513075" y="6671200"/>
            <a:ext cx="914400" cy="97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434343"/>
                </a:solidFill>
                <a:latin typeface="Montserrat"/>
                <a:ea typeface="Montserrat"/>
                <a:cs typeface="Montserrat"/>
                <a:sym typeface="Montserrat"/>
              </a:rPr>
              <a:t>+</a:t>
            </a:r>
            <a:endParaRPr b="1" sz="4800">
              <a:solidFill>
                <a:srgbClr val="434343"/>
              </a:solidFill>
              <a:latin typeface="Montserrat"/>
              <a:ea typeface="Montserrat"/>
              <a:cs typeface="Montserrat"/>
              <a:sym typeface="Montserrat"/>
            </a:endParaRPr>
          </a:p>
        </p:txBody>
      </p:sp>
      <p:sp>
        <p:nvSpPr>
          <p:cNvPr id="169" name="Google Shape;169;p18"/>
          <p:cNvSpPr txBox="1"/>
          <p:nvPr/>
        </p:nvSpPr>
        <p:spPr>
          <a:xfrm>
            <a:off x="5801500" y="6754300"/>
            <a:ext cx="3948600" cy="7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434343"/>
                </a:solidFill>
                <a:latin typeface="Montserrat"/>
                <a:ea typeface="Montserrat"/>
                <a:cs typeface="Montserrat"/>
                <a:sym typeface="Montserrat"/>
              </a:rPr>
              <a:t>zehn (10)</a:t>
            </a:r>
            <a:endParaRPr b="1" sz="4800">
              <a:solidFill>
                <a:srgbClr val="434343"/>
              </a:solidFill>
              <a:latin typeface="Montserrat"/>
              <a:ea typeface="Montserrat"/>
              <a:cs typeface="Montserrat"/>
              <a:sym typeface="Montserrat"/>
            </a:endParaRPr>
          </a:p>
        </p:txBody>
      </p:sp>
      <p:sp>
        <p:nvSpPr>
          <p:cNvPr id="170" name="Google Shape;170;p18"/>
          <p:cNvSpPr txBox="1"/>
          <p:nvPr/>
        </p:nvSpPr>
        <p:spPr>
          <a:xfrm>
            <a:off x="9750100" y="6754300"/>
            <a:ext cx="997500" cy="54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434343"/>
                </a:solidFill>
                <a:latin typeface="Montserrat"/>
                <a:ea typeface="Montserrat"/>
                <a:cs typeface="Montserrat"/>
                <a:sym typeface="Montserrat"/>
              </a:rPr>
              <a:t>=</a:t>
            </a:r>
            <a:endParaRPr b="1" sz="4800">
              <a:solidFill>
                <a:srgbClr val="434343"/>
              </a:solidFill>
              <a:latin typeface="Montserrat"/>
              <a:ea typeface="Montserrat"/>
              <a:cs typeface="Montserrat"/>
              <a:sym typeface="Montserrat"/>
            </a:endParaRPr>
          </a:p>
        </p:txBody>
      </p:sp>
      <p:sp>
        <p:nvSpPr>
          <p:cNvPr id="171" name="Google Shape;171;p18"/>
          <p:cNvSpPr txBox="1"/>
          <p:nvPr/>
        </p:nvSpPr>
        <p:spPr>
          <a:xfrm>
            <a:off x="11080275" y="6712775"/>
            <a:ext cx="4966800" cy="89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800">
                <a:solidFill>
                  <a:srgbClr val="434343"/>
                </a:solidFill>
                <a:latin typeface="Montserrat"/>
                <a:ea typeface="Montserrat"/>
                <a:cs typeface="Montserrat"/>
                <a:sym typeface="Montserrat"/>
              </a:rPr>
              <a:t>sieb</a:t>
            </a:r>
            <a:r>
              <a:rPr b="1" lang="en-GB" sz="4800">
                <a:solidFill>
                  <a:srgbClr val="434343"/>
                </a:solidFill>
                <a:latin typeface="Montserrat"/>
                <a:ea typeface="Montserrat"/>
                <a:cs typeface="Montserrat"/>
                <a:sym typeface="Montserrat"/>
              </a:rPr>
              <a:t>zehn</a:t>
            </a:r>
            <a:endParaRPr b="1" sz="4800">
              <a:solidFill>
                <a:srgbClr val="434343"/>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9"/>
          <p:cNvSpPr txBox="1"/>
          <p:nvPr/>
        </p:nvSpPr>
        <p:spPr>
          <a:xfrm>
            <a:off x="571500" y="485775"/>
            <a:ext cx="13487400" cy="171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solidFill>
                  <a:srgbClr val="434343"/>
                </a:solidFill>
                <a:latin typeface="Montserrat"/>
                <a:ea typeface="Montserrat"/>
                <a:cs typeface="Montserrat"/>
                <a:sym typeface="Montserrat"/>
              </a:rPr>
              <a:t>Die Nummern 21-99</a:t>
            </a:r>
            <a:endParaRPr b="1" sz="6000">
              <a:solidFill>
                <a:srgbClr val="434343"/>
              </a:solidFill>
              <a:latin typeface="Montserrat"/>
              <a:ea typeface="Montserrat"/>
              <a:cs typeface="Montserrat"/>
              <a:sym typeface="Montserrat"/>
            </a:endParaRPr>
          </a:p>
        </p:txBody>
      </p:sp>
      <p:sp>
        <p:nvSpPr>
          <p:cNvPr id="177" name="Google Shape;177;p19"/>
          <p:cNvSpPr txBox="1"/>
          <p:nvPr/>
        </p:nvSpPr>
        <p:spPr>
          <a:xfrm>
            <a:off x="771525" y="1771650"/>
            <a:ext cx="16202100" cy="40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rgbClr val="434343"/>
                </a:solidFill>
                <a:latin typeface="Montserrat"/>
                <a:ea typeface="Montserrat"/>
                <a:cs typeface="Montserrat"/>
                <a:sym typeface="Montserrat"/>
              </a:rPr>
              <a:t>When you hear a number between 21 and 99 write it down from right to left as you will always hear the second number first.</a:t>
            </a:r>
            <a:endParaRPr sz="6000">
              <a:solidFill>
                <a:srgbClr val="434343"/>
              </a:solidFill>
              <a:latin typeface="Montserrat"/>
              <a:ea typeface="Montserrat"/>
              <a:cs typeface="Montserrat"/>
              <a:sym typeface="Montserrat"/>
            </a:endParaRPr>
          </a:p>
        </p:txBody>
      </p:sp>
      <p:sp>
        <p:nvSpPr>
          <p:cNvPr id="178" name="Google Shape;178;p19"/>
          <p:cNvSpPr txBox="1"/>
          <p:nvPr/>
        </p:nvSpPr>
        <p:spPr>
          <a:xfrm>
            <a:off x="828675" y="5857875"/>
            <a:ext cx="16202100" cy="24288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34343"/>
                </a:solidFill>
                <a:latin typeface="Montserrat"/>
                <a:ea typeface="Montserrat"/>
                <a:cs typeface="Montserrat"/>
                <a:sym typeface="Montserrat"/>
              </a:rPr>
              <a:t>Numbers are always written as </a:t>
            </a:r>
            <a:r>
              <a:rPr b="1" lang="en-GB" sz="4800" u="sng">
                <a:solidFill>
                  <a:srgbClr val="434343"/>
                </a:solidFill>
                <a:latin typeface="Montserrat"/>
                <a:ea typeface="Montserrat"/>
                <a:cs typeface="Montserrat"/>
                <a:sym typeface="Montserrat"/>
              </a:rPr>
              <a:t>one</a:t>
            </a:r>
            <a:r>
              <a:rPr lang="en-GB" sz="4800">
                <a:solidFill>
                  <a:srgbClr val="434343"/>
                </a:solidFill>
                <a:latin typeface="Montserrat"/>
                <a:ea typeface="Montserrat"/>
                <a:cs typeface="Montserrat"/>
                <a:sym typeface="Montserrat"/>
              </a:rPr>
              <a:t> word. Some words can be very long. Just break them down to work them out.</a:t>
            </a:r>
            <a:endParaRPr sz="4800">
              <a:solidFill>
                <a:srgbClr val="434343"/>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0"/>
          <p:cNvSpPr txBox="1"/>
          <p:nvPr/>
        </p:nvSpPr>
        <p:spPr>
          <a:xfrm>
            <a:off x="314325" y="371475"/>
            <a:ext cx="13344600" cy="9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solidFill>
                  <a:srgbClr val="434343"/>
                </a:solidFill>
                <a:latin typeface="Montserrat"/>
                <a:ea typeface="Montserrat"/>
                <a:cs typeface="Montserrat"/>
                <a:sym typeface="Montserrat"/>
              </a:rPr>
              <a:t>Wann ist das?</a:t>
            </a:r>
            <a:endParaRPr b="1" sz="6000">
              <a:solidFill>
                <a:srgbClr val="434343"/>
              </a:solidFill>
              <a:latin typeface="Montserrat"/>
              <a:ea typeface="Montserrat"/>
              <a:cs typeface="Montserrat"/>
              <a:sym typeface="Montserrat"/>
            </a:endParaRPr>
          </a:p>
        </p:txBody>
      </p:sp>
      <p:sp>
        <p:nvSpPr>
          <p:cNvPr id="184" name="Google Shape;184;p20"/>
          <p:cNvSpPr txBox="1"/>
          <p:nvPr/>
        </p:nvSpPr>
        <p:spPr>
          <a:xfrm>
            <a:off x="171450" y="1543050"/>
            <a:ext cx="17830800" cy="13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34343"/>
                </a:solidFill>
                <a:latin typeface="Montserrat"/>
                <a:ea typeface="Montserrat"/>
                <a:cs typeface="Montserrat"/>
                <a:sym typeface="Montserrat"/>
              </a:rPr>
              <a:t>Just like in English in German you use ordinal numbers to say dates.</a:t>
            </a:r>
            <a:endParaRPr sz="4800">
              <a:solidFill>
                <a:srgbClr val="434343"/>
              </a:solidFill>
              <a:latin typeface="Montserrat"/>
              <a:ea typeface="Montserrat"/>
              <a:cs typeface="Montserrat"/>
              <a:sym typeface="Montserrat"/>
            </a:endParaRPr>
          </a:p>
        </p:txBody>
      </p:sp>
      <p:sp>
        <p:nvSpPr>
          <p:cNvPr id="185" name="Google Shape;185;p20"/>
          <p:cNvSpPr txBox="1"/>
          <p:nvPr/>
        </p:nvSpPr>
        <p:spPr>
          <a:xfrm>
            <a:off x="196575" y="3143250"/>
            <a:ext cx="17173500" cy="9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34343"/>
                </a:solidFill>
                <a:latin typeface="Montserrat"/>
                <a:ea typeface="Montserrat"/>
                <a:cs typeface="Montserrat"/>
                <a:sym typeface="Montserrat"/>
              </a:rPr>
              <a:t>You add </a:t>
            </a:r>
            <a:r>
              <a:rPr b="1" lang="en-GB" sz="4800">
                <a:solidFill>
                  <a:srgbClr val="434343"/>
                </a:solidFill>
                <a:latin typeface="Montserrat"/>
                <a:ea typeface="Montserrat"/>
                <a:cs typeface="Montserrat"/>
                <a:sym typeface="Montserrat"/>
              </a:rPr>
              <a:t>-te</a:t>
            </a:r>
            <a:r>
              <a:rPr lang="en-GB" sz="4800">
                <a:solidFill>
                  <a:srgbClr val="434343"/>
                </a:solidFill>
                <a:latin typeface="Montserrat"/>
                <a:ea typeface="Montserrat"/>
                <a:cs typeface="Montserrat"/>
                <a:sym typeface="Montserrat"/>
              </a:rPr>
              <a:t> to the numbers 1-19: </a:t>
            </a:r>
            <a:endParaRPr sz="48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4800">
              <a:solidFill>
                <a:srgbClr val="434343"/>
              </a:solidFill>
              <a:latin typeface="Montserrat"/>
              <a:ea typeface="Montserrat"/>
              <a:cs typeface="Montserrat"/>
              <a:sym typeface="Montserrat"/>
            </a:endParaRPr>
          </a:p>
        </p:txBody>
      </p:sp>
      <p:sp>
        <p:nvSpPr>
          <p:cNvPr id="186" name="Google Shape;186;p20"/>
          <p:cNvSpPr txBox="1"/>
          <p:nvPr/>
        </p:nvSpPr>
        <p:spPr>
          <a:xfrm>
            <a:off x="110775" y="4086225"/>
            <a:ext cx="17373600" cy="9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34343"/>
                </a:solidFill>
                <a:latin typeface="Montserrat"/>
                <a:ea typeface="Montserrat"/>
                <a:cs typeface="Montserrat"/>
                <a:sym typeface="Montserrat"/>
              </a:rPr>
              <a:t>Heute ist der </a:t>
            </a:r>
            <a:r>
              <a:rPr b="1" lang="en-GB" sz="4800">
                <a:solidFill>
                  <a:srgbClr val="434343"/>
                </a:solidFill>
                <a:latin typeface="Montserrat"/>
                <a:ea typeface="Montserrat"/>
                <a:cs typeface="Montserrat"/>
                <a:sym typeface="Montserrat"/>
              </a:rPr>
              <a:t>vier</a:t>
            </a:r>
            <a:r>
              <a:rPr b="1" lang="en-GB" sz="4800" u="sng">
                <a:solidFill>
                  <a:srgbClr val="434343"/>
                </a:solidFill>
                <a:latin typeface="Montserrat"/>
                <a:ea typeface="Montserrat"/>
                <a:cs typeface="Montserrat"/>
                <a:sym typeface="Montserrat"/>
              </a:rPr>
              <a:t>te</a:t>
            </a:r>
            <a:r>
              <a:rPr lang="en-GB" sz="4800">
                <a:solidFill>
                  <a:srgbClr val="434343"/>
                </a:solidFill>
                <a:latin typeface="Montserrat"/>
                <a:ea typeface="Montserrat"/>
                <a:cs typeface="Montserrat"/>
                <a:sym typeface="Montserrat"/>
              </a:rPr>
              <a:t> Juni.- Today is the 4th of June.</a:t>
            </a:r>
            <a:endParaRPr sz="4800">
              <a:solidFill>
                <a:srgbClr val="434343"/>
              </a:solidFill>
              <a:latin typeface="Montserrat"/>
              <a:ea typeface="Montserrat"/>
              <a:cs typeface="Montserrat"/>
              <a:sym typeface="Montserrat"/>
            </a:endParaRPr>
          </a:p>
        </p:txBody>
      </p:sp>
      <p:sp>
        <p:nvSpPr>
          <p:cNvPr id="187" name="Google Shape;187;p20"/>
          <p:cNvSpPr txBox="1"/>
          <p:nvPr/>
        </p:nvSpPr>
        <p:spPr>
          <a:xfrm>
            <a:off x="314325" y="4972050"/>
            <a:ext cx="12116100" cy="10857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34343"/>
                </a:solidFill>
                <a:latin typeface="Montserrat"/>
                <a:ea typeface="Montserrat"/>
                <a:cs typeface="Montserrat"/>
                <a:sym typeface="Montserrat"/>
              </a:rPr>
              <a:t>You use ‘der’ because it is ‘der Tag’.</a:t>
            </a:r>
            <a:endParaRPr sz="4800">
              <a:solidFill>
                <a:srgbClr val="434343"/>
              </a:solidFill>
              <a:latin typeface="Montserrat"/>
              <a:ea typeface="Montserrat"/>
              <a:cs typeface="Montserrat"/>
              <a:sym typeface="Montserrat"/>
            </a:endParaRPr>
          </a:p>
        </p:txBody>
      </p:sp>
      <p:sp>
        <p:nvSpPr>
          <p:cNvPr id="188" name="Google Shape;188;p20"/>
          <p:cNvSpPr txBox="1"/>
          <p:nvPr/>
        </p:nvSpPr>
        <p:spPr>
          <a:xfrm>
            <a:off x="82200" y="6200775"/>
            <a:ext cx="17373600" cy="10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34343"/>
                </a:solidFill>
                <a:latin typeface="Montserrat"/>
                <a:ea typeface="Montserrat"/>
                <a:cs typeface="Montserrat"/>
                <a:sym typeface="Montserrat"/>
              </a:rPr>
              <a:t>You add </a:t>
            </a:r>
            <a:r>
              <a:rPr b="1" lang="en-GB" sz="4800">
                <a:solidFill>
                  <a:srgbClr val="434343"/>
                </a:solidFill>
                <a:latin typeface="Montserrat"/>
                <a:ea typeface="Montserrat"/>
                <a:cs typeface="Montserrat"/>
                <a:sym typeface="Montserrat"/>
              </a:rPr>
              <a:t>-ste</a:t>
            </a:r>
            <a:r>
              <a:rPr lang="en-GB" sz="4800">
                <a:solidFill>
                  <a:srgbClr val="434343"/>
                </a:solidFill>
                <a:latin typeface="Montserrat"/>
                <a:ea typeface="Montserrat"/>
                <a:cs typeface="Montserrat"/>
                <a:sym typeface="Montserrat"/>
              </a:rPr>
              <a:t> to the numbers 20-31:</a:t>
            </a:r>
            <a:endParaRPr sz="4800">
              <a:solidFill>
                <a:srgbClr val="434343"/>
              </a:solidFill>
              <a:latin typeface="Montserrat"/>
              <a:ea typeface="Montserrat"/>
              <a:cs typeface="Montserrat"/>
              <a:sym typeface="Montserrat"/>
            </a:endParaRPr>
          </a:p>
        </p:txBody>
      </p:sp>
      <p:sp>
        <p:nvSpPr>
          <p:cNvPr id="189" name="Google Shape;189;p20"/>
          <p:cNvSpPr txBox="1"/>
          <p:nvPr/>
        </p:nvSpPr>
        <p:spPr>
          <a:xfrm>
            <a:off x="171450" y="7029450"/>
            <a:ext cx="17830800" cy="10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34343"/>
                </a:solidFill>
                <a:latin typeface="Montserrat"/>
                <a:ea typeface="Montserrat"/>
                <a:cs typeface="Montserrat"/>
                <a:sym typeface="Montserrat"/>
              </a:rPr>
              <a:t>Heute ist der </a:t>
            </a:r>
            <a:r>
              <a:rPr b="1" lang="en-GB" sz="4800">
                <a:solidFill>
                  <a:srgbClr val="434343"/>
                </a:solidFill>
                <a:latin typeface="Montserrat"/>
                <a:ea typeface="Montserrat"/>
                <a:cs typeface="Montserrat"/>
                <a:sym typeface="Montserrat"/>
              </a:rPr>
              <a:t>zwanzigste</a:t>
            </a:r>
            <a:r>
              <a:rPr lang="en-GB" sz="4800">
                <a:solidFill>
                  <a:srgbClr val="434343"/>
                </a:solidFill>
                <a:latin typeface="Montserrat"/>
                <a:ea typeface="Montserrat"/>
                <a:cs typeface="Montserrat"/>
                <a:sym typeface="Montserrat"/>
              </a:rPr>
              <a:t> Juni. - Today is the 20th of June.</a:t>
            </a:r>
            <a:endParaRPr sz="4800">
              <a:solidFill>
                <a:srgbClr val="434343"/>
              </a:solidFill>
              <a:latin typeface="Montserrat"/>
              <a:ea typeface="Montserrat"/>
              <a:cs typeface="Montserrat"/>
              <a:sym typeface="Montserrat"/>
            </a:endParaRPr>
          </a:p>
        </p:txBody>
      </p:sp>
      <p:sp>
        <p:nvSpPr>
          <p:cNvPr id="190" name="Google Shape;190;p20"/>
          <p:cNvSpPr txBox="1"/>
          <p:nvPr/>
        </p:nvSpPr>
        <p:spPr>
          <a:xfrm>
            <a:off x="285750" y="7858125"/>
            <a:ext cx="17516400" cy="9714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34343"/>
                </a:solidFill>
                <a:latin typeface="Montserrat"/>
                <a:ea typeface="Montserrat"/>
                <a:cs typeface="Montserrat"/>
                <a:sym typeface="Montserrat"/>
              </a:rPr>
              <a:t>You don’t use any word for ‘of’ in German dates.</a:t>
            </a:r>
            <a:endParaRPr sz="4800">
              <a:solidFill>
                <a:srgbClr val="434343"/>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1"/>
          <p:cNvSpPr txBox="1"/>
          <p:nvPr/>
        </p:nvSpPr>
        <p:spPr>
          <a:xfrm>
            <a:off x="628650" y="457200"/>
            <a:ext cx="12458700" cy="14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solidFill>
                  <a:srgbClr val="434343"/>
                </a:solidFill>
                <a:latin typeface="Montserrat"/>
                <a:ea typeface="Montserrat"/>
                <a:cs typeface="Montserrat"/>
                <a:sym typeface="Montserrat"/>
              </a:rPr>
              <a:t>Wann ist das?</a:t>
            </a:r>
            <a:endParaRPr b="1" sz="6000">
              <a:solidFill>
                <a:srgbClr val="434343"/>
              </a:solidFill>
              <a:latin typeface="Montserrat"/>
              <a:ea typeface="Montserrat"/>
              <a:cs typeface="Montserrat"/>
              <a:sym typeface="Montserrat"/>
            </a:endParaRPr>
          </a:p>
        </p:txBody>
      </p:sp>
      <p:pic>
        <p:nvPicPr>
          <p:cNvPr id="196" name="Google Shape;196;p21"/>
          <p:cNvPicPr preferRelativeResize="0"/>
          <p:nvPr/>
        </p:nvPicPr>
        <p:blipFill>
          <a:blip r:embed="rId3">
            <a:alphaModFix/>
          </a:blip>
          <a:stretch>
            <a:fillRect/>
          </a:stretch>
        </p:blipFill>
        <p:spPr>
          <a:xfrm>
            <a:off x="14830126" y="238200"/>
            <a:ext cx="2800250" cy="2333550"/>
          </a:xfrm>
          <a:prstGeom prst="rect">
            <a:avLst/>
          </a:prstGeom>
          <a:noFill/>
          <a:ln>
            <a:noFill/>
          </a:ln>
        </p:spPr>
      </p:pic>
      <p:sp>
        <p:nvSpPr>
          <p:cNvPr id="197" name="Google Shape;197;p21"/>
          <p:cNvSpPr txBox="1"/>
          <p:nvPr/>
        </p:nvSpPr>
        <p:spPr>
          <a:xfrm>
            <a:off x="771525" y="1514475"/>
            <a:ext cx="13487400" cy="73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chemeClr val="dk2"/>
                </a:solidFill>
                <a:latin typeface="Montserrat"/>
                <a:ea typeface="Montserrat"/>
                <a:cs typeface="Montserrat"/>
                <a:sym typeface="Montserrat"/>
              </a:rPr>
              <a:t>There are some exceptions to the rules.</a:t>
            </a:r>
            <a:endParaRPr sz="6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6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6000">
                <a:solidFill>
                  <a:schemeClr val="dk2"/>
                </a:solidFill>
                <a:latin typeface="Montserrat"/>
                <a:ea typeface="Montserrat"/>
                <a:cs typeface="Montserrat"/>
                <a:sym typeface="Montserrat"/>
              </a:rPr>
              <a:t>der erste- 1st</a:t>
            </a:r>
            <a:endParaRPr sz="6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6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6000">
                <a:solidFill>
                  <a:schemeClr val="dk2"/>
                </a:solidFill>
                <a:latin typeface="Montserrat"/>
                <a:ea typeface="Montserrat"/>
                <a:cs typeface="Montserrat"/>
                <a:sym typeface="Montserrat"/>
              </a:rPr>
              <a:t>der dritte- 3rd</a:t>
            </a:r>
            <a:endParaRPr sz="6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6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6000">
                <a:solidFill>
                  <a:schemeClr val="dk2"/>
                </a:solidFill>
                <a:latin typeface="Montserrat"/>
                <a:ea typeface="Montserrat"/>
                <a:cs typeface="Montserrat"/>
                <a:sym typeface="Montserrat"/>
              </a:rPr>
              <a:t>der siebte- 7th</a:t>
            </a:r>
            <a:endParaRPr sz="6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6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6000">
              <a:solidFill>
                <a:schemeClr val="dk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2"/>
          <p:cNvSpPr txBox="1"/>
          <p:nvPr/>
        </p:nvSpPr>
        <p:spPr>
          <a:xfrm>
            <a:off x="457200" y="428625"/>
            <a:ext cx="15059100" cy="12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solidFill>
                  <a:srgbClr val="434343"/>
                </a:solidFill>
                <a:latin typeface="Montserrat"/>
                <a:ea typeface="Montserrat"/>
                <a:cs typeface="Montserrat"/>
                <a:sym typeface="Montserrat"/>
              </a:rPr>
              <a:t>Wann ist das?</a:t>
            </a:r>
            <a:endParaRPr b="1" sz="6000">
              <a:solidFill>
                <a:srgbClr val="434343"/>
              </a:solidFill>
              <a:latin typeface="Montserrat"/>
              <a:ea typeface="Montserrat"/>
              <a:cs typeface="Montserrat"/>
              <a:sym typeface="Montserrat"/>
            </a:endParaRPr>
          </a:p>
        </p:txBody>
      </p:sp>
      <p:sp>
        <p:nvSpPr>
          <p:cNvPr id="203" name="Google Shape;203;p22"/>
          <p:cNvSpPr txBox="1"/>
          <p:nvPr/>
        </p:nvSpPr>
        <p:spPr>
          <a:xfrm>
            <a:off x="714375" y="1714500"/>
            <a:ext cx="16802100" cy="19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rgbClr val="434343"/>
                </a:solidFill>
                <a:latin typeface="Montserrat"/>
                <a:ea typeface="Montserrat"/>
                <a:cs typeface="Montserrat"/>
                <a:sym typeface="Montserrat"/>
              </a:rPr>
              <a:t>To say ‘on the’ in German you use the preposition </a:t>
            </a:r>
            <a:r>
              <a:rPr b="1" lang="en-GB" sz="6000">
                <a:solidFill>
                  <a:srgbClr val="434343"/>
                </a:solidFill>
                <a:latin typeface="Montserrat"/>
                <a:ea typeface="Montserrat"/>
                <a:cs typeface="Montserrat"/>
                <a:sym typeface="Montserrat"/>
              </a:rPr>
              <a:t>an</a:t>
            </a:r>
            <a:r>
              <a:rPr lang="en-GB" sz="6000">
                <a:solidFill>
                  <a:srgbClr val="434343"/>
                </a:solidFill>
                <a:latin typeface="Montserrat"/>
                <a:ea typeface="Montserrat"/>
                <a:cs typeface="Montserrat"/>
                <a:sym typeface="Montserrat"/>
              </a:rPr>
              <a:t> and the definite article </a:t>
            </a:r>
            <a:r>
              <a:rPr b="1" lang="en-GB" sz="6000">
                <a:solidFill>
                  <a:srgbClr val="434343"/>
                </a:solidFill>
                <a:latin typeface="Montserrat"/>
                <a:ea typeface="Montserrat"/>
                <a:cs typeface="Montserrat"/>
                <a:sym typeface="Montserrat"/>
              </a:rPr>
              <a:t>dem</a:t>
            </a:r>
            <a:r>
              <a:rPr lang="en-GB" sz="6000">
                <a:solidFill>
                  <a:srgbClr val="434343"/>
                </a:solidFill>
                <a:latin typeface="Montserrat"/>
                <a:ea typeface="Montserrat"/>
                <a:cs typeface="Montserrat"/>
                <a:sym typeface="Montserrat"/>
              </a:rPr>
              <a:t>.</a:t>
            </a:r>
            <a:endParaRPr sz="6000">
              <a:solidFill>
                <a:srgbClr val="434343"/>
              </a:solidFill>
              <a:latin typeface="Montserrat"/>
              <a:ea typeface="Montserrat"/>
              <a:cs typeface="Montserrat"/>
              <a:sym typeface="Montserrat"/>
            </a:endParaRPr>
          </a:p>
        </p:txBody>
      </p:sp>
      <p:sp>
        <p:nvSpPr>
          <p:cNvPr id="204" name="Google Shape;204;p22"/>
          <p:cNvSpPr txBox="1"/>
          <p:nvPr/>
        </p:nvSpPr>
        <p:spPr>
          <a:xfrm>
            <a:off x="657225" y="4381500"/>
            <a:ext cx="16259100" cy="168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rgbClr val="434343"/>
                </a:solidFill>
                <a:latin typeface="Montserrat"/>
                <a:ea typeface="Montserrat"/>
                <a:cs typeface="Montserrat"/>
                <a:sym typeface="Montserrat"/>
              </a:rPr>
              <a:t>These two words can be joined together and then they make the word </a:t>
            </a:r>
            <a:r>
              <a:rPr b="1" lang="en-GB" sz="6000">
                <a:solidFill>
                  <a:srgbClr val="434343"/>
                </a:solidFill>
                <a:latin typeface="Montserrat"/>
                <a:ea typeface="Montserrat"/>
                <a:cs typeface="Montserrat"/>
                <a:sym typeface="Montserrat"/>
              </a:rPr>
              <a:t>am</a:t>
            </a:r>
            <a:r>
              <a:rPr lang="en-GB" sz="6000">
                <a:solidFill>
                  <a:srgbClr val="434343"/>
                </a:solidFill>
                <a:latin typeface="Montserrat"/>
                <a:ea typeface="Montserrat"/>
                <a:cs typeface="Montserrat"/>
                <a:sym typeface="Montserrat"/>
              </a:rPr>
              <a:t>.</a:t>
            </a:r>
            <a:endParaRPr sz="6000">
              <a:solidFill>
                <a:srgbClr val="434343"/>
              </a:solidFill>
              <a:latin typeface="Montserrat"/>
              <a:ea typeface="Montserrat"/>
              <a:cs typeface="Montserrat"/>
              <a:sym typeface="Montserrat"/>
            </a:endParaRPr>
          </a:p>
        </p:txBody>
      </p:sp>
      <p:sp>
        <p:nvSpPr>
          <p:cNvPr id="205" name="Google Shape;205;p22"/>
          <p:cNvSpPr txBox="1"/>
          <p:nvPr/>
        </p:nvSpPr>
        <p:spPr>
          <a:xfrm>
            <a:off x="590550" y="6181725"/>
            <a:ext cx="16398300" cy="168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rgbClr val="434343"/>
                </a:solidFill>
                <a:latin typeface="Montserrat"/>
                <a:ea typeface="Montserrat"/>
                <a:cs typeface="Montserrat"/>
                <a:sym typeface="Montserrat"/>
              </a:rPr>
              <a:t>Das Konzert ist </a:t>
            </a:r>
            <a:r>
              <a:rPr b="1" lang="en-GB" sz="6000">
                <a:solidFill>
                  <a:srgbClr val="434343"/>
                </a:solidFill>
                <a:latin typeface="Montserrat"/>
                <a:ea typeface="Montserrat"/>
                <a:cs typeface="Montserrat"/>
                <a:sym typeface="Montserrat"/>
              </a:rPr>
              <a:t>am</a:t>
            </a:r>
            <a:r>
              <a:rPr lang="en-GB" sz="6000">
                <a:solidFill>
                  <a:srgbClr val="434343"/>
                </a:solidFill>
                <a:latin typeface="Montserrat"/>
                <a:ea typeface="Montserrat"/>
                <a:cs typeface="Montserrat"/>
                <a:sym typeface="Montserrat"/>
              </a:rPr>
              <a:t> </a:t>
            </a:r>
            <a:r>
              <a:rPr b="1" lang="en-GB" sz="6000">
                <a:solidFill>
                  <a:srgbClr val="434343"/>
                </a:solidFill>
                <a:latin typeface="Montserrat"/>
                <a:ea typeface="Montserrat"/>
                <a:cs typeface="Montserrat"/>
                <a:sym typeface="Montserrat"/>
              </a:rPr>
              <a:t>vierten</a:t>
            </a:r>
            <a:r>
              <a:rPr lang="en-GB" sz="6000">
                <a:solidFill>
                  <a:srgbClr val="434343"/>
                </a:solidFill>
                <a:latin typeface="Montserrat"/>
                <a:ea typeface="Montserrat"/>
                <a:cs typeface="Montserrat"/>
                <a:sym typeface="Montserrat"/>
              </a:rPr>
              <a:t> April.</a:t>
            </a:r>
            <a:endParaRPr sz="6000">
              <a:solidFill>
                <a:srgbClr val="434343"/>
              </a:solidFill>
              <a:latin typeface="Montserrat"/>
              <a:ea typeface="Montserrat"/>
              <a:cs typeface="Montserrat"/>
              <a:sym typeface="Montserrat"/>
            </a:endParaRPr>
          </a:p>
        </p:txBody>
      </p:sp>
      <p:cxnSp>
        <p:nvCxnSpPr>
          <p:cNvPr id="206" name="Google Shape;206;p22"/>
          <p:cNvCxnSpPr/>
          <p:nvPr/>
        </p:nvCxnSpPr>
        <p:spPr>
          <a:xfrm rot="10800000">
            <a:off x="10793475" y="6923925"/>
            <a:ext cx="771600" cy="657300"/>
          </a:xfrm>
          <a:prstGeom prst="straightConnector1">
            <a:avLst/>
          </a:prstGeom>
          <a:noFill/>
          <a:ln cap="flat" cmpd="sng" w="76200">
            <a:solidFill>
              <a:schemeClr val="dk2"/>
            </a:solidFill>
            <a:prstDash val="solid"/>
            <a:round/>
            <a:headEnd len="med" w="med" type="none"/>
            <a:tailEnd len="med" w="med" type="triangle"/>
          </a:ln>
        </p:spPr>
      </p:cxnSp>
      <p:sp>
        <p:nvSpPr>
          <p:cNvPr id="207" name="Google Shape;207;p22"/>
          <p:cNvSpPr txBox="1"/>
          <p:nvPr/>
        </p:nvSpPr>
        <p:spPr>
          <a:xfrm>
            <a:off x="1114425" y="7581225"/>
            <a:ext cx="16398300" cy="12573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0">
                <a:solidFill>
                  <a:srgbClr val="434343"/>
                </a:solidFill>
                <a:latin typeface="Montserrat"/>
                <a:ea typeface="Montserrat"/>
                <a:cs typeface="Montserrat"/>
                <a:sym typeface="Montserrat"/>
              </a:rPr>
              <a:t>After </a:t>
            </a:r>
            <a:r>
              <a:rPr b="1" lang="en-GB" sz="6000">
                <a:solidFill>
                  <a:srgbClr val="434343"/>
                </a:solidFill>
                <a:latin typeface="Montserrat"/>
                <a:ea typeface="Montserrat"/>
                <a:cs typeface="Montserrat"/>
                <a:sym typeface="Montserrat"/>
              </a:rPr>
              <a:t>am</a:t>
            </a:r>
            <a:r>
              <a:rPr lang="en-GB" sz="6000">
                <a:solidFill>
                  <a:srgbClr val="434343"/>
                </a:solidFill>
                <a:latin typeface="Montserrat"/>
                <a:ea typeface="Montserrat"/>
                <a:cs typeface="Montserrat"/>
                <a:sym typeface="Montserrat"/>
              </a:rPr>
              <a:t> you add an </a:t>
            </a:r>
            <a:r>
              <a:rPr b="1" lang="en-GB" sz="6000">
                <a:solidFill>
                  <a:srgbClr val="434343"/>
                </a:solidFill>
                <a:latin typeface="Montserrat"/>
                <a:ea typeface="Montserrat"/>
                <a:cs typeface="Montserrat"/>
                <a:sym typeface="Montserrat"/>
              </a:rPr>
              <a:t>‘n’</a:t>
            </a:r>
            <a:r>
              <a:rPr lang="en-GB" sz="6000">
                <a:solidFill>
                  <a:srgbClr val="434343"/>
                </a:solidFill>
                <a:latin typeface="Montserrat"/>
                <a:ea typeface="Montserrat"/>
                <a:cs typeface="Montserrat"/>
                <a:sym typeface="Montserrat"/>
              </a:rPr>
              <a:t> to the date.</a:t>
            </a:r>
            <a:endParaRPr sz="6000">
              <a:solidFill>
                <a:srgbClr val="434343"/>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