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1A719C-B5FD-495C-B6F5-25E15AC08122}">
  <a:tblStyle styleId="{731A719C-B5FD-495C-B6F5-25E15AC081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6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b5c90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b5c90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ba57f25f2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ba57f25f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828cbb96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828cbb96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cb5c90b9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cb5c90b9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c828cbb96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c828cbb96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c828cbb96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c828cbb96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cb5c90b9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cb5c90b9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b5c90b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b5c90b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828cbb96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828cbb96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828cbb9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828cbb9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828cbb9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828cbb9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5c9cb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5c9cb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5c9cb91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5c9cb91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c828cbb96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c828cbb9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b5c90b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b5c90b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38" y="2368850"/>
            <a:ext cx="1519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Discussing what to see and do [1 / 2]</a:t>
            </a:r>
            <a:endParaRPr sz="6000"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 sz="6000">
                <a:solidFill>
                  <a:srgbClr val="4B3241"/>
                </a:solidFill>
              </a:rPr>
              <a:t>Asking questions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Monsieur Lowe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917950" y="890050"/>
            <a:ext cx="66444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there a …?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56475" y="7269800"/>
            <a:ext cx="7613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Il y a</a:t>
            </a:r>
            <a:r>
              <a:rPr lang="en-GB" sz="3500"/>
              <a:t> un restaurant? = Is there a restaurant?</a:t>
            </a:r>
            <a:endParaRPr sz="2800"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1025050" y="2243100"/>
            <a:ext cx="15865500" cy="13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There are </a:t>
            </a:r>
            <a:r>
              <a:rPr b="1" lang="en-GB" sz="3500" u="sng"/>
              <a:t>two</a:t>
            </a:r>
            <a:r>
              <a:rPr lang="en-GB" sz="3500"/>
              <a:t> possibilities when asking this question:</a:t>
            </a:r>
            <a:endParaRPr sz="2800"/>
          </a:p>
        </p:txBody>
      </p:sp>
      <p:cxnSp>
        <p:nvCxnSpPr>
          <p:cNvPr id="172" name="Google Shape;172;p23"/>
          <p:cNvCxnSpPr/>
          <p:nvPr/>
        </p:nvCxnSpPr>
        <p:spPr>
          <a:xfrm flipH="1">
            <a:off x="9023550" y="3615850"/>
            <a:ext cx="29400" cy="43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98480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Est-ce qu</a:t>
            </a:r>
            <a:r>
              <a:rPr b="1" lang="en-GB" sz="3500"/>
              <a:t>’</a:t>
            </a:r>
            <a:r>
              <a:rPr lang="en-GB" sz="3500"/>
              <a:t>il y a un magasin? </a:t>
            </a:r>
            <a:r>
              <a:rPr lang="en-GB" sz="3500"/>
              <a:t>= Is there a shop?</a:t>
            </a:r>
            <a:endParaRPr sz="2800"/>
          </a:p>
        </p:txBody>
      </p:sp>
      <p:pic>
        <p:nvPicPr>
          <p:cNvPr descr="Chef'S Hat, Chef, Cutlery, Eat, Fork, Knife, Spoon"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997" y="3659775"/>
            <a:ext cx="3066355" cy="2967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3"/>
          <p:cNvCxnSpPr/>
          <p:nvPr/>
        </p:nvCxnSpPr>
        <p:spPr>
          <a:xfrm flipH="1" rot="10800000">
            <a:off x="5219425" y="5969550"/>
            <a:ext cx="981900" cy="1249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Online Store, Online Shop, Store, Online, Shop, Buy" id="176" name="Google Shape;176;p23"/>
          <p:cNvPicPr preferRelativeResize="0"/>
          <p:nvPr/>
        </p:nvPicPr>
        <p:blipFill rotWithShape="1">
          <a:blip r:embed="rId4">
            <a:alphaModFix/>
          </a:blip>
          <a:srcRect b="12639" l="19218" r="17685" t="14970"/>
          <a:stretch/>
        </p:blipFill>
        <p:spPr>
          <a:xfrm>
            <a:off x="11875175" y="3574513"/>
            <a:ext cx="2735150" cy="313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917950" y="890050"/>
            <a:ext cx="66444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Do you have</a:t>
            </a:r>
            <a:r>
              <a:rPr lang="en-GB">
                <a:solidFill>
                  <a:schemeClr val="dk2"/>
                </a:solidFill>
              </a:rPr>
              <a:t> …?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856475" y="6965000"/>
            <a:ext cx="7613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Vous avez</a:t>
            </a:r>
            <a:r>
              <a:rPr lang="en-GB" sz="3500"/>
              <a:t> un dépliant? = Do you have a leaflet?</a:t>
            </a:r>
            <a:endParaRPr sz="2800"/>
          </a:p>
        </p:txBody>
      </p:sp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1025050" y="1938300"/>
            <a:ext cx="15865500" cy="13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There are </a:t>
            </a:r>
            <a:r>
              <a:rPr b="1" lang="en-GB" sz="3500" u="sng"/>
              <a:t>two</a:t>
            </a:r>
            <a:r>
              <a:rPr lang="en-GB" sz="3500"/>
              <a:t> possibilities when asking this question:</a:t>
            </a:r>
            <a:endParaRPr sz="2800"/>
          </a:p>
        </p:txBody>
      </p:sp>
      <p:cxnSp>
        <p:nvCxnSpPr>
          <p:cNvPr id="184" name="Google Shape;184;p24"/>
          <p:cNvCxnSpPr/>
          <p:nvPr/>
        </p:nvCxnSpPr>
        <p:spPr>
          <a:xfrm flipH="1">
            <a:off x="9023550" y="3311050"/>
            <a:ext cx="29400" cy="43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9848075" y="6965000"/>
            <a:ext cx="7309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Avez-vous</a:t>
            </a:r>
            <a:r>
              <a:rPr lang="en-GB" sz="3500"/>
              <a:t> un plan de la ville</a:t>
            </a:r>
            <a:r>
              <a:rPr lang="en-GB" sz="3500"/>
              <a:t>? = Do you have a map of the town?</a:t>
            </a:r>
            <a:endParaRPr sz="2800"/>
          </a:p>
        </p:txBody>
      </p:sp>
      <p:pic>
        <p:nvPicPr>
          <p:cNvPr descr="Paper, Book, Stack, Blank, Sheets, White, Booklet"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812" y="3166400"/>
            <a:ext cx="3604735" cy="33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 rot="1246233">
            <a:off x="4505307" y="3510558"/>
            <a:ext cx="1294320" cy="7341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Paris</a:t>
            </a:r>
            <a:endParaRPr b="1" sz="31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ap, Pin, Icon, Map Pin, Travel, Pinpoint, Destination"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4549" y="3166399"/>
            <a:ext cx="5237899" cy="297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653400" y="8422575"/>
            <a:ext cx="1009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Vous</a:t>
            </a:r>
            <a:r>
              <a:rPr lang="en-GB" sz="3500">
                <a:solidFill>
                  <a:schemeClr val="accent5"/>
                </a:solidFill>
              </a:rPr>
              <a:t> </a:t>
            </a:r>
            <a:r>
              <a:rPr lang="en-GB" sz="3500"/>
              <a:t>- the polite/formal way of saying you.</a:t>
            </a:r>
            <a:endParaRPr sz="2800"/>
          </a:p>
        </p:txBody>
      </p:sp>
      <p:cxnSp>
        <p:nvCxnSpPr>
          <p:cNvPr id="190" name="Google Shape;190;p24"/>
          <p:cNvCxnSpPr/>
          <p:nvPr/>
        </p:nvCxnSpPr>
        <p:spPr>
          <a:xfrm flipH="1" rot="10800000">
            <a:off x="5483650" y="5811700"/>
            <a:ext cx="981900" cy="1249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lang="en-GB"/>
              <a:t>Question words and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96" name="Google Shape;196;p25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917950" y="890050"/>
            <a:ext cx="66444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time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856475" y="7269800"/>
            <a:ext cx="7613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Il est dix heures dix</a:t>
            </a:r>
            <a:r>
              <a:rPr lang="en-GB" sz="3500"/>
              <a:t> = </a:t>
            </a:r>
            <a:br>
              <a:rPr lang="en-GB" sz="3500"/>
            </a:br>
            <a:r>
              <a:rPr lang="en-GB" sz="3500"/>
              <a:t>It’s 10 minutes past 10</a:t>
            </a:r>
            <a:endParaRPr sz="2800"/>
          </a:p>
        </p:txBody>
      </p:sp>
      <p:sp>
        <p:nvSpPr>
          <p:cNvPr id="204" name="Google Shape;204;p26"/>
          <p:cNvSpPr txBox="1"/>
          <p:nvPr>
            <p:ph idx="1" type="body"/>
          </p:nvPr>
        </p:nvSpPr>
        <p:spPr>
          <a:xfrm>
            <a:off x="1025050" y="2243100"/>
            <a:ext cx="15865500" cy="13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There are </a:t>
            </a:r>
            <a:r>
              <a:rPr b="1" lang="en-GB" sz="3500" u="sng"/>
              <a:t>two</a:t>
            </a:r>
            <a:r>
              <a:rPr lang="en-GB" sz="3500"/>
              <a:t> options of expressing time in French:</a:t>
            </a:r>
            <a:endParaRPr sz="2800"/>
          </a:p>
        </p:txBody>
      </p:sp>
      <p:cxnSp>
        <p:nvCxnSpPr>
          <p:cNvPr id="205" name="Google Shape;205;p26"/>
          <p:cNvCxnSpPr/>
          <p:nvPr/>
        </p:nvCxnSpPr>
        <p:spPr>
          <a:xfrm flipH="1">
            <a:off x="9023550" y="3615850"/>
            <a:ext cx="29400" cy="43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98480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Il est vingt heures dix-huit</a:t>
            </a:r>
            <a:r>
              <a:rPr lang="en-GB" sz="3500"/>
              <a:t> </a:t>
            </a:r>
            <a:r>
              <a:rPr lang="en-GB" sz="3500"/>
              <a:t>= </a:t>
            </a:r>
            <a:br>
              <a:rPr lang="en-GB" sz="3500"/>
            </a:br>
            <a:r>
              <a:rPr lang="en-GB" sz="3500"/>
              <a:t>It is 18 minutes past 8</a:t>
            </a:r>
            <a:endParaRPr sz="2800"/>
          </a:p>
        </p:txBody>
      </p:sp>
      <p:pic>
        <p:nvPicPr>
          <p:cNvPr descr="Clock, Time, Hour, Watch, Countdown"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875" y="3471200"/>
            <a:ext cx="3344600" cy="334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ck, Watch, Digital Watch, Time, White, Pattern" id="208" name="Google Shape;2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38200" y="3471200"/>
            <a:ext cx="2262250" cy="33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/>
        </p:nvSpPr>
        <p:spPr>
          <a:xfrm>
            <a:off x="1025050" y="3471200"/>
            <a:ext cx="20976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12 hour</a:t>
            </a:r>
            <a:endParaRPr b="1" sz="3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9848075" y="3468000"/>
            <a:ext cx="20976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hour</a:t>
            </a:r>
            <a:endParaRPr b="1" sz="3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917950" y="890050"/>
            <a:ext cx="66444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words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491650" y="2243100"/>
            <a:ext cx="15865500" cy="64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Here are some question words: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Combien?</a:t>
            </a:r>
            <a:endParaRPr b="1" sz="3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Quel?</a:t>
            </a:r>
            <a:endParaRPr b="1" sz="3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Où?</a:t>
            </a:r>
            <a:endParaRPr b="1" sz="3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Quand?</a:t>
            </a:r>
            <a:endParaRPr b="1" sz="3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Qu’est-ce que?</a:t>
            </a:r>
            <a:endParaRPr b="1" sz="3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Comment?</a:t>
            </a:r>
            <a:endParaRPr b="1" sz="3500">
              <a:solidFill>
                <a:schemeClr val="accent3"/>
              </a:solidFill>
            </a:endParaRPr>
          </a:p>
        </p:txBody>
      </p:sp>
      <p:cxnSp>
        <p:nvCxnSpPr>
          <p:cNvPr id="217" name="Google Shape;217;p27"/>
          <p:cNvCxnSpPr/>
          <p:nvPr/>
        </p:nvCxnSpPr>
        <p:spPr>
          <a:xfrm flipH="1">
            <a:off x="4262675" y="3543450"/>
            <a:ext cx="29400" cy="43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18" name="Google Shape;218;p27"/>
          <p:cNvSpPr txBox="1"/>
          <p:nvPr/>
        </p:nvSpPr>
        <p:spPr>
          <a:xfrm>
            <a:off x="4651750" y="3100950"/>
            <a:ext cx="12690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C’est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combien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 - How much is it?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4651750" y="4015350"/>
            <a:ext cx="12690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Quel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 le prix? - What is the price?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4651750" y="5005950"/>
            <a:ext cx="12690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Où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sont les toilettes? - Where are the toilets?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4651750" y="5844150"/>
            <a:ext cx="1365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Quand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commence le match? - When does the match start?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4651750" y="6758550"/>
            <a:ext cx="1365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Qu’est-ce qu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’on va faire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 - When are we going to do?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4651750" y="7672950"/>
            <a:ext cx="13650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C’est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comment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 - What is it like?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917950" y="8951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Discussing what to see and do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i="1" lang="en-GB" sz="5600"/>
              <a:t>Est-ce que</a:t>
            </a:r>
            <a:r>
              <a:rPr lang="en-GB" sz="5600"/>
              <a:t> goes </a:t>
            </a:r>
            <a:endParaRPr sz="5600" u="sng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i="1" lang="en-GB" sz="5600"/>
              <a:t>Avez-vous</a:t>
            </a:r>
            <a:r>
              <a:rPr lang="en-GB" sz="5600"/>
              <a:t> means the same as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The opposite of ouvert is             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Who might get a price reduction?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Translate free (of charge)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Translate </a:t>
            </a:r>
            <a:r>
              <a:rPr i="1" lang="en-GB" sz="5600"/>
              <a:t>C’est combien?</a:t>
            </a:r>
            <a:r>
              <a:rPr lang="en-GB" sz="5600"/>
              <a:t>  =              </a:t>
            </a:r>
            <a:endParaRPr i="1" sz="5800"/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8"/>
          <p:cNvCxnSpPr/>
          <p:nvPr/>
        </p:nvCxnSpPr>
        <p:spPr>
          <a:xfrm>
            <a:off x="8820000" y="3589525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8"/>
          <p:cNvCxnSpPr/>
          <p:nvPr/>
        </p:nvCxnSpPr>
        <p:spPr>
          <a:xfrm flipH="1" rot="10800000">
            <a:off x="13243225" y="4501350"/>
            <a:ext cx="2744700" cy="1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8"/>
          <p:cNvCxnSpPr/>
          <p:nvPr/>
        </p:nvCxnSpPr>
        <p:spPr>
          <a:xfrm flipH="1" rot="10800000">
            <a:off x="11221050" y="5484488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8"/>
          <p:cNvCxnSpPr/>
          <p:nvPr/>
        </p:nvCxnSpPr>
        <p:spPr>
          <a:xfrm flipH="1" rot="10800000">
            <a:off x="11903300" y="7460475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28"/>
          <p:cNvCxnSpPr/>
          <p:nvPr/>
        </p:nvCxnSpPr>
        <p:spPr>
          <a:xfrm flipH="1" rot="10800000">
            <a:off x="14529400" y="6450950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8"/>
          <p:cNvCxnSpPr/>
          <p:nvPr/>
        </p:nvCxnSpPr>
        <p:spPr>
          <a:xfrm>
            <a:off x="11970325" y="8481850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8"/>
          <p:cNvSpPr txBox="1"/>
          <p:nvPr/>
        </p:nvSpPr>
        <p:spPr>
          <a:xfrm>
            <a:off x="8836900" y="2748925"/>
            <a:ext cx="55761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 the start of a question.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13243225" y="3762225"/>
            <a:ext cx="44055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Vous avez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11191075" y="4777675"/>
            <a:ext cx="29892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fermé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14529400" y="5503100"/>
            <a:ext cx="3431700" cy="11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jeunes/ étudiants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11970325" y="6629750"/>
            <a:ext cx="2442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gratuit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11970325" y="7775050"/>
            <a:ext cx="44055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much is it?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4" name="Google Shape;94;p16"/>
          <p:cNvSpPr/>
          <p:nvPr/>
        </p:nvSpPr>
        <p:spPr>
          <a:xfrm>
            <a:off x="4525150" y="4222200"/>
            <a:ext cx="8639100" cy="4128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890550" y="1804450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666593" y="4956221"/>
            <a:ext cx="8497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3" name="Google Shape;103;p17"/>
          <p:cNvSpPr/>
          <p:nvPr/>
        </p:nvSpPr>
        <p:spPr>
          <a:xfrm>
            <a:off x="5817025" y="3980227"/>
            <a:ext cx="6293400" cy="3534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6380450" y="40808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11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9838025" y="4272809"/>
            <a:ext cx="1087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descr="Quiet Sign Clip Art"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4762" y="62578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a tall boy and a small boy with arrow pointing to the small boy" id="115" name="Google Shape;115;p18"/>
          <p:cNvGrpSpPr/>
          <p:nvPr/>
        </p:nvGrpSpPr>
        <p:grpSpPr>
          <a:xfrm>
            <a:off x="2070908" y="3967468"/>
            <a:ext cx="2228564" cy="2634124"/>
            <a:chOff x="1199148" y="1347764"/>
            <a:chExt cx="1423730" cy="1953519"/>
          </a:xfrm>
        </p:grpSpPr>
        <p:pic>
          <p:nvPicPr>
            <p:cNvPr descr="tall boy" id="116" name="Google Shape;11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148" y="134776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17" name="Google Shape;11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8"/>
            <p:cNvSpPr/>
            <p:nvPr/>
          </p:nvSpPr>
          <p:spPr>
            <a:xfrm>
              <a:off x="2151840" y="1347764"/>
              <a:ext cx="315600" cy="636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9" name="Google Shape;119;p18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120" name="Google Shape;120;p18"/>
          <p:cNvGrpSpPr/>
          <p:nvPr/>
        </p:nvGrpSpPr>
        <p:grpSpPr>
          <a:xfrm>
            <a:off x="13136730" y="3875423"/>
            <a:ext cx="2194372" cy="2711288"/>
            <a:chOff x="12297240" y="3985624"/>
            <a:chExt cx="1667202" cy="1953519"/>
          </a:xfrm>
        </p:grpSpPr>
        <p:pic>
          <p:nvPicPr>
            <p:cNvPr descr="tall boy" id="121" name="Google Shape;12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22" name="Google Shape;12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8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4" name="Google Shape;124;p18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7134121" y="42605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126" name="Google Shape;12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7660" y="5565765"/>
            <a:ext cx="3135462" cy="187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8" name="Google Shape;12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5362" y="3024494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9" name="Google Shape;12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56012" y="4516969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30" name="Google Shape;13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65112" y="21994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5" name="Google Shape;135;p19"/>
          <p:cNvSpPr/>
          <p:nvPr/>
        </p:nvSpPr>
        <p:spPr>
          <a:xfrm>
            <a:off x="4595450" y="2761025"/>
            <a:ext cx="8132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6940650" y="6096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qu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5297549" y="5778600"/>
            <a:ext cx="8060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estion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7491200" y="2720275"/>
            <a:ext cx="1934100" cy="26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0">
                <a:solidFill>
                  <a:srgbClr val="F03C78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25000">
              <a:solidFill>
                <a:srgbClr val="F03C7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atre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 flipH="1">
            <a:off x="12885625" y="2465725"/>
            <a:ext cx="38013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6943025" y="3879550"/>
            <a:ext cx="38013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musi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6940650" y="6096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qu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 b="45414" l="13522" r="73282" t="23972"/>
          <a:stretch/>
        </p:blipFill>
        <p:spPr>
          <a:xfrm>
            <a:off x="2590849" y="3453702"/>
            <a:ext cx="2412998" cy="31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47089" l="69353" r="9860" t="25970"/>
          <a:stretch/>
        </p:blipFill>
        <p:spPr>
          <a:xfrm>
            <a:off x="7090950" y="5078950"/>
            <a:ext cx="3801302" cy="27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12883700" y="3522225"/>
            <a:ext cx="4031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miss, be missing]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1"/>
          <p:cNvGraphicFramePr/>
          <p:nvPr/>
        </p:nvGraphicFramePr>
        <p:xfrm>
          <a:off x="835350" y="42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{731A719C-B5FD-495C-B6F5-25E15AC08122}</a:tableStyleId>
              </a:tblPr>
              <a:tblGrid>
                <a:gridCol w="7096850"/>
                <a:gridCol w="6897025"/>
              </a:tblGrid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ouver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fermé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closed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heure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d’ouverture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opening hours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pri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gratui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durée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duration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tarif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prices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le/la jeune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oung person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un(e) étudian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(e)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renseignemen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ts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information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déplian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leaflet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billet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ticket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8000" marB="10800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lang="en-GB"/>
              <a:t>Asking 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63" name="Google Shape;163;p22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