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6120368-F521-4045-81DB-5D9854308D9D}">
  <a:tblStyle styleId="{36120368-F521-4045-81DB-5D9854308D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b669878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eb66987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69bbca68c_0_8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69bbca68c_0_8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69bbca68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69bbca6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d2774578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d2774578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d24baf281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d24baf281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Here is the formation of water in the neutralisation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69bbca68c_0_8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69bbca68c_0_8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69bbca68c_0_6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69bbca68c_0_6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69bbca68c_0_5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69bbca68c_0_5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d2774578f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d2774578f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Chemical Reactions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Walsh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7 - Neutralisation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>
            <p:ph idx="4294967295"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Acid and alkali reactions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Sodium hydroxide and hydrochloric acid</a:t>
            </a:r>
            <a:endParaRPr/>
          </a:p>
        </p:txBody>
      </p:sp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536950" y="7386950"/>
            <a:ext cx="3411000" cy="14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Sodium hydroxide</a:t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4857300" y="7386950"/>
            <a:ext cx="3734100" cy="14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Hydrochloric acid</a:t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9582775" y="7386950"/>
            <a:ext cx="3734100" cy="14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Sodium</a:t>
            </a: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 chloride</a:t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3506050" y="4025175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12903375" y="4025175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8204713" y="3939950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→ 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14254650" y="7386950"/>
            <a:ext cx="3411000" cy="9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Water</a:t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3655100" y="7362175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12960600" y="7310750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8345950" y="7234550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→ 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6"/>
          <p:cNvSpPr/>
          <p:nvPr/>
        </p:nvSpPr>
        <p:spPr>
          <a:xfrm>
            <a:off x="438500" y="2703400"/>
            <a:ext cx="3411000" cy="4072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4857300" y="2688150"/>
            <a:ext cx="3734100" cy="4072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9599200" y="2688150"/>
            <a:ext cx="3734100" cy="4072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14130150" y="2546475"/>
            <a:ext cx="3734100" cy="4072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/>
        </p:nvSpPr>
        <p:spPr>
          <a:xfrm>
            <a:off x="536950" y="7386950"/>
            <a:ext cx="3411000" cy="14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Lithium </a:t>
            </a: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hydroxide</a:t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Lithium</a:t>
            </a:r>
            <a:r>
              <a:rPr lang="en-GB"/>
              <a:t> hydroxide and hydrochloric acid</a:t>
            </a:r>
            <a:endParaRPr/>
          </a:p>
        </p:txBody>
      </p: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7"/>
          <p:cNvSpPr txBox="1"/>
          <p:nvPr/>
        </p:nvSpPr>
        <p:spPr>
          <a:xfrm>
            <a:off x="4857300" y="7386950"/>
            <a:ext cx="3734100" cy="14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Hydrochloric acid</a:t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9582775" y="7386950"/>
            <a:ext cx="3734100" cy="14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Lithium </a:t>
            </a: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chloride</a:t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3506050" y="4025175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12903375" y="4025175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8204713" y="3939950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→ 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14254650" y="7386950"/>
            <a:ext cx="3411000" cy="9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latin typeface="Montserrat"/>
                <a:ea typeface="Montserrat"/>
                <a:cs typeface="Montserrat"/>
                <a:sym typeface="Montserrat"/>
              </a:rPr>
              <a:t>Water</a:t>
            </a:r>
            <a:endParaRPr b="1"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3655100" y="7362175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12960600" y="7310750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8345950" y="7234550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→ 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7"/>
          <p:cNvSpPr/>
          <p:nvPr/>
        </p:nvSpPr>
        <p:spPr>
          <a:xfrm>
            <a:off x="438500" y="2703400"/>
            <a:ext cx="3411000" cy="4072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857300" y="2688150"/>
            <a:ext cx="3734100" cy="4072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9599200" y="2688150"/>
            <a:ext cx="3734100" cy="4072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7"/>
          <p:cNvSpPr/>
          <p:nvPr/>
        </p:nvSpPr>
        <p:spPr>
          <a:xfrm>
            <a:off x="14130150" y="2546475"/>
            <a:ext cx="3734100" cy="4072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Magnesium carbonate and hydrochloric acid</a:t>
            </a:r>
            <a:endParaRPr/>
          </a:p>
        </p:txBody>
      </p:sp>
      <p:sp>
        <p:nvSpPr>
          <p:cNvPr id="134" name="Google Shape;134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18"/>
          <p:cNvSpPr txBox="1"/>
          <p:nvPr/>
        </p:nvSpPr>
        <p:spPr>
          <a:xfrm>
            <a:off x="8515975" y="7158350"/>
            <a:ext cx="2883900" cy="14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Magnesium chloride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8"/>
          <p:cNvSpPr txBox="1"/>
          <p:nvPr/>
        </p:nvSpPr>
        <p:spPr>
          <a:xfrm>
            <a:off x="3680300" y="3720375"/>
            <a:ext cx="859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14928575" y="3644175"/>
            <a:ext cx="12975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7461538" y="3644175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→ 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16019250" y="7158350"/>
            <a:ext cx="2030100" cy="125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Water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18"/>
          <p:cNvSpPr txBox="1"/>
          <p:nvPr/>
        </p:nvSpPr>
        <p:spPr>
          <a:xfrm>
            <a:off x="3350300" y="7133575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18"/>
          <p:cNvSpPr txBox="1"/>
          <p:nvPr/>
        </p:nvSpPr>
        <p:spPr>
          <a:xfrm>
            <a:off x="14789400" y="7082150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8"/>
          <p:cNvSpPr txBox="1"/>
          <p:nvPr/>
        </p:nvSpPr>
        <p:spPr>
          <a:xfrm>
            <a:off x="7364375" y="7026500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→ 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8"/>
          <p:cNvSpPr txBox="1"/>
          <p:nvPr/>
        </p:nvSpPr>
        <p:spPr>
          <a:xfrm>
            <a:off x="10998375" y="3720375"/>
            <a:ext cx="15702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8"/>
          <p:cNvSpPr txBox="1"/>
          <p:nvPr/>
        </p:nvSpPr>
        <p:spPr>
          <a:xfrm>
            <a:off x="11175900" y="7158350"/>
            <a:ext cx="12975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0"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sz="10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12291875" y="7130750"/>
            <a:ext cx="2883900" cy="14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Carbon dioxide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494425" y="7158350"/>
            <a:ext cx="3190200" cy="14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Magnesium carbonate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4586175" y="7158350"/>
            <a:ext cx="3190200" cy="14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Hydrochloric acid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18"/>
          <p:cNvSpPr/>
          <p:nvPr/>
        </p:nvSpPr>
        <p:spPr>
          <a:xfrm>
            <a:off x="308575" y="2421100"/>
            <a:ext cx="3376200" cy="4287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8"/>
          <p:cNvSpPr/>
          <p:nvPr/>
        </p:nvSpPr>
        <p:spPr>
          <a:xfrm>
            <a:off x="4493175" y="2362425"/>
            <a:ext cx="3376200" cy="4287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8"/>
          <p:cNvSpPr/>
          <p:nvPr/>
        </p:nvSpPr>
        <p:spPr>
          <a:xfrm>
            <a:off x="8592175" y="2362425"/>
            <a:ext cx="2883900" cy="4287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8"/>
          <p:cNvSpPr/>
          <p:nvPr/>
        </p:nvSpPr>
        <p:spPr>
          <a:xfrm>
            <a:off x="12180775" y="2390250"/>
            <a:ext cx="2883900" cy="4287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8"/>
          <p:cNvSpPr/>
          <p:nvPr/>
        </p:nvSpPr>
        <p:spPr>
          <a:xfrm>
            <a:off x="16019250" y="2362425"/>
            <a:ext cx="2030100" cy="4287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/>
          <p:nvPr>
            <p:ph idx="4294967295"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Predicting names of salts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8" name="Google Shape;158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Naming salts - Rules</a:t>
            </a:r>
            <a:endParaRPr/>
          </a:p>
        </p:txBody>
      </p:sp>
      <p:sp>
        <p:nvSpPr>
          <p:cNvPr id="164" name="Google Shape;164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5" name="Google Shape;165;p20"/>
          <p:cNvSpPr txBox="1"/>
          <p:nvPr>
            <p:ph idx="1" type="body"/>
          </p:nvPr>
        </p:nvSpPr>
        <p:spPr>
          <a:xfrm>
            <a:off x="917950" y="2199450"/>
            <a:ext cx="10228500" cy="2636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Fi</a:t>
            </a:r>
            <a:r>
              <a:rPr lang="en-GB">
                <a:solidFill>
                  <a:srgbClr val="000000"/>
                </a:solidFill>
              </a:rPr>
              <a:t>rst name: </a:t>
            </a:r>
            <a:r>
              <a:rPr b="1" lang="en-GB">
                <a:solidFill>
                  <a:srgbClr val="000000"/>
                </a:solidFill>
              </a:rPr>
              <a:t>metal</a:t>
            </a:r>
            <a:r>
              <a:rPr lang="en-GB">
                <a:solidFill>
                  <a:srgbClr val="000000"/>
                </a:solidFill>
              </a:rPr>
              <a:t> from the alkali used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-"/>
            </a:pPr>
            <a:r>
              <a:rPr lang="en-GB">
                <a:solidFill>
                  <a:srgbClr val="000000"/>
                </a:solidFill>
              </a:rPr>
              <a:t>Surname: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-"/>
            </a:pPr>
            <a:r>
              <a:rPr lang="en-GB">
                <a:solidFill>
                  <a:srgbClr val="000000"/>
                </a:solidFill>
              </a:rPr>
              <a:t> </a:t>
            </a:r>
            <a:r>
              <a:rPr b="1" lang="en-GB">
                <a:solidFill>
                  <a:srgbClr val="000000"/>
                </a:solidFill>
              </a:rPr>
              <a:t>Hydrochloric acid</a:t>
            </a:r>
            <a:r>
              <a:rPr lang="en-GB">
                <a:solidFill>
                  <a:srgbClr val="000000"/>
                </a:solidFill>
              </a:rPr>
              <a:t> gives a </a:t>
            </a:r>
            <a:r>
              <a:rPr b="1" lang="en-GB">
                <a:solidFill>
                  <a:srgbClr val="000000"/>
                </a:solidFill>
              </a:rPr>
              <a:t>chloride</a:t>
            </a:r>
            <a:r>
              <a:rPr lang="en-GB">
                <a:solidFill>
                  <a:srgbClr val="000000"/>
                </a:solidFill>
              </a:rPr>
              <a:t> surname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-"/>
            </a:pPr>
            <a:r>
              <a:rPr lang="en-GB">
                <a:solidFill>
                  <a:srgbClr val="000000"/>
                </a:solidFill>
              </a:rPr>
              <a:t> </a:t>
            </a:r>
            <a:r>
              <a:rPr b="1" lang="en-GB">
                <a:solidFill>
                  <a:srgbClr val="000000"/>
                </a:solidFill>
              </a:rPr>
              <a:t>Sulfuric acid</a:t>
            </a:r>
            <a:r>
              <a:rPr lang="en-GB">
                <a:solidFill>
                  <a:srgbClr val="000000"/>
                </a:solidFill>
              </a:rPr>
              <a:t> gives a </a:t>
            </a:r>
            <a:r>
              <a:rPr b="1" lang="en-GB">
                <a:solidFill>
                  <a:srgbClr val="000000"/>
                </a:solidFill>
              </a:rPr>
              <a:t>sulfate </a:t>
            </a:r>
            <a:r>
              <a:rPr lang="en-GB">
                <a:solidFill>
                  <a:srgbClr val="000000"/>
                </a:solidFill>
              </a:rPr>
              <a:t>surname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-"/>
            </a:pPr>
            <a:r>
              <a:rPr b="1" lang="en-GB">
                <a:solidFill>
                  <a:srgbClr val="000000"/>
                </a:solidFill>
              </a:rPr>
              <a:t> Nitric acid </a:t>
            </a:r>
            <a:r>
              <a:rPr lang="en-GB">
                <a:solidFill>
                  <a:srgbClr val="000000"/>
                </a:solidFill>
              </a:rPr>
              <a:t>gives a </a:t>
            </a:r>
            <a:r>
              <a:rPr b="1" lang="en-GB">
                <a:solidFill>
                  <a:srgbClr val="000000"/>
                </a:solidFill>
              </a:rPr>
              <a:t>nitrate </a:t>
            </a:r>
            <a:r>
              <a:rPr lang="en-GB">
                <a:solidFill>
                  <a:srgbClr val="000000"/>
                </a:solidFill>
              </a:rPr>
              <a:t>surname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0"/>
          <p:cNvSpPr txBox="1"/>
          <p:nvPr/>
        </p:nvSpPr>
        <p:spPr>
          <a:xfrm>
            <a:off x="1229350" y="5872775"/>
            <a:ext cx="15831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Acid + alkali (metal oxide) → salt + water	 </a:t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Acid + alkali (metal hydroxide) → salt + water</a:t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Acid + alkali (metal carbonate) → salt + water + carbon dioxide</a:t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" name="Google Shape;171;p21"/>
          <p:cNvGraphicFramePr/>
          <p:nvPr/>
        </p:nvGraphicFramePr>
        <p:xfrm>
          <a:off x="739238" y="175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{36120368-F521-4045-81DB-5D9854308D9D}</a:tableStyleId>
              </a:tblPr>
              <a:tblGrid>
                <a:gridCol w="3445600"/>
                <a:gridCol w="558425"/>
                <a:gridCol w="3500575"/>
                <a:gridCol w="816725"/>
                <a:gridCol w="4437575"/>
                <a:gridCol w="867025"/>
                <a:gridCol w="29703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Magnesium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oxide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Nitric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acid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→ 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Iron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oxide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Hydrochloric acid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→ 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Zinc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hydroxide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Sulfuric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acid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→ 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Magnesium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carbonate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Hydrochloric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acid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→ 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Magnesium </a:t>
                      </a: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chloride           </a:t>
                      </a:r>
                      <a:endParaRPr b="1" sz="30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Calcium carbonate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→ 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Calcium        </a:t>
                      </a: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sulfate              </a:t>
                      </a:r>
                      <a:endParaRPr b="1" sz="30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→ 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Zinc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nitrate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→ 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Sodium         </a:t>
                      </a: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sulfate              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2" name="Google Shape;172;p21"/>
          <p:cNvSpPr txBox="1"/>
          <p:nvPr>
            <p:ph idx="4294967295" type="title"/>
          </p:nvPr>
        </p:nvSpPr>
        <p:spPr>
          <a:xfrm>
            <a:off x="917950" y="5704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Naming salts - independent practice</a:t>
            </a:r>
            <a:endParaRPr/>
          </a:p>
        </p:txBody>
      </p:sp>
      <p:sp>
        <p:nvSpPr>
          <p:cNvPr id="173" name="Google Shape;173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9" name="Google Shape;179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500"/>
              <a:t>“Bicarb for bees, vinegar for vasps (wasps)”</a:t>
            </a:r>
            <a:endParaRPr i="1"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Explain the science behind this common saying.</a:t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2"/>
          <p:cNvSpPr txBox="1"/>
          <p:nvPr/>
        </p:nvSpPr>
        <p:spPr>
          <a:xfrm>
            <a:off x="13187775" y="590900"/>
            <a:ext cx="4530900" cy="21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Extra information: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Bee sting = pH 4.5 - 5.5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Wasp sting = pH 8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-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Bicarbonate of soda is a weak alkali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-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Vinegar is  weak acid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2"/>
          <p:cNvSpPr txBox="1"/>
          <p:nvPr>
            <p:ph idx="1" type="body"/>
          </p:nvPr>
        </p:nvSpPr>
        <p:spPr>
          <a:xfrm>
            <a:off x="917950" y="2595250"/>
            <a:ext cx="118668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bee sting is …………………………………………………………………………………………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Therefore…….</a:t>
            </a:r>
            <a:r>
              <a:rPr lang="en-GB"/>
              <a:t>…………………………………………………………………………………………….……………………………………………………………………………………………………………………...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A wasp sting is ………………………………………………………………………………………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Therefore…….…………………………………………………………………………………………….……………………………………………………………………………………………………………………...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