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7e24827d5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7e24827d5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a1ade9c51_2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a1ade9c51_2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a1ade9c51_2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a1ade9c51_2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682a3fc1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682a3fc1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sz="4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sz="5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sz="5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sz="5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sz="5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sz="5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sz="5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sz="5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sz="5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776050"/>
            <a:ext cx="16452000" cy="582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Multiply 2-digit numbers by 6 using the partitioning method</a:t>
            </a:r>
            <a:endParaRPr sz="2300">
              <a:solidFill>
                <a:srgbClr val="4B3241"/>
              </a:solidFill>
              <a:highlight>
                <a:srgbClr val="F8F8F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Maths	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400">
                <a:solidFill>
                  <a:srgbClr val="434343"/>
                </a:solidFill>
              </a:rPr>
              <a:t>Miss Brinkworth</a:t>
            </a:r>
            <a:endParaRPr sz="3400">
              <a:solidFill>
                <a:srgbClr val="434343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322845" y="379950"/>
            <a:ext cx="13324200" cy="1008600"/>
          </a:xfrm>
          <a:prstGeom prst="rect">
            <a:avLst/>
          </a:prstGeom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34343"/>
                </a:solidFill>
              </a:rPr>
              <a:t>Part A - Use partitioning to solve these questions using the 6 times table</a:t>
            </a:r>
            <a:endParaRPr sz="4000">
              <a:solidFill>
                <a:srgbClr val="434343"/>
              </a:solidFill>
            </a:endParaRPr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chemeClr val="dk1"/>
                </a:solidFill>
              </a:rPr>
              <a:t>‹#›</a:t>
            </a:fld>
            <a:endParaRPr sz="1400">
              <a:solidFill>
                <a:schemeClr val="dk1"/>
              </a:solidFill>
            </a:endParaRPr>
          </a:p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1059625" y="1827775"/>
            <a:ext cx="16452000" cy="5962200"/>
          </a:xfrm>
          <a:prstGeom prst="rect">
            <a:avLst/>
          </a:prstGeom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584200" lvl="0" marL="457200" rtl="0" algn="l">
              <a:spcBef>
                <a:spcPts val="2000"/>
              </a:spcBef>
              <a:spcAft>
                <a:spcPts val="0"/>
              </a:spcAft>
              <a:buSzPts val="5600"/>
              <a:buAutoNum type="arabicParenR"/>
            </a:pPr>
            <a:r>
              <a:rPr b="1" lang="en-GB" sz="5600"/>
              <a:t>45 x 6 =</a:t>
            </a:r>
            <a:endParaRPr b="1" sz="5600"/>
          </a:p>
          <a:p>
            <a:pPr indent="-584200" lvl="0" marL="457200" rtl="0" algn="l">
              <a:spcBef>
                <a:spcPts val="0"/>
              </a:spcBef>
              <a:spcAft>
                <a:spcPts val="0"/>
              </a:spcAft>
              <a:buSzPts val="5600"/>
              <a:buAutoNum type="arabicParenR"/>
            </a:pPr>
            <a:r>
              <a:rPr b="1" lang="en-GB" sz="5600"/>
              <a:t>83 x 6 =</a:t>
            </a:r>
            <a:endParaRPr b="1" sz="5600"/>
          </a:p>
          <a:p>
            <a:pPr indent="-584200" lvl="0" marL="457200" rtl="0" algn="l">
              <a:spcBef>
                <a:spcPts val="0"/>
              </a:spcBef>
              <a:spcAft>
                <a:spcPts val="0"/>
              </a:spcAft>
              <a:buSzPts val="5600"/>
              <a:buAutoNum type="arabicParenR"/>
            </a:pPr>
            <a:r>
              <a:rPr b="1" lang="en-GB" sz="5600"/>
              <a:t>     x 6 = 300</a:t>
            </a:r>
            <a:endParaRPr b="1" sz="5600"/>
          </a:p>
          <a:p>
            <a:pPr indent="-584200" lvl="0" marL="457200" rtl="0" algn="l">
              <a:spcBef>
                <a:spcPts val="0"/>
              </a:spcBef>
              <a:spcAft>
                <a:spcPts val="0"/>
              </a:spcAft>
              <a:buSzPts val="5600"/>
              <a:buAutoNum type="arabicParenR"/>
            </a:pPr>
            <a:r>
              <a:rPr b="1" lang="en-GB" sz="5600"/>
              <a:t>6 x     = 600</a:t>
            </a:r>
            <a:endParaRPr b="1" sz="56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5600">
              <a:solidFill>
                <a:schemeClr val="accent6"/>
              </a:solidFill>
            </a:endParaRPr>
          </a:p>
          <a:p>
            <a:pPr indent="0" lvl="0" marL="45720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5100" y="3072400"/>
            <a:ext cx="10003650" cy="53784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/>
          <p:nvPr/>
        </p:nvSpPr>
        <p:spPr>
          <a:xfrm>
            <a:off x="7125100" y="2281100"/>
            <a:ext cx="49596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Extension - </a:t>
            </a:r>
            <a:endParaRPr b="1" sz="3200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307800" y="244100"/>
            <a:ext cx="17672400" cy="1629000"/>
          </a:xfrm>
          <a:prstGeom prst="rect">
            <a:avLst/>
          </a:prstGeom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34343"/>
                </a:solidFill>
              </a:rPr>
              <a:t>Part B -  </a:t>
            </a:r>
            <a:endParaRPr sz="4000">
              <a:solidFill>
                <a:srgbClr val="434343"/>
              </a:solidFill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AutoNum type="arabicParenR"/>
            </a:pPr>
            <a:r>
              <a:rPr lang="en-GB" sz="4000">
                <a:solidFill>
                  <a:srgbClr val="434343"/>
                </a:solidFill>
              </a:rPr>
              <a:t>Look at the image below, what is the same, what is different?</a:t>
            </a:r>
            <a:endParaRPr sz="4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434343"/>
              </a:solidFill>
            </a:endParaRPr>
          </a:p>
          <a:p>
            <a:pPr indent="-711200" lvl="0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AutoNum type="arabicParenR"/>
            </a:pPr>
            <a:r>
              <a:t/>
            </a:r>
            <a:endParaRPr sz="4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</a:endParaRPr>
          </a:p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/>
              <a:t>‹#›</a:t>
            </a:fld>
            <a:endParaRPr sz="1400"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5675" y="1873100"/>
            <a:ext cx="10239375" cy="305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6300" y="5517746"/>
            <a:ext cx="10877550" cy="317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822600" y="270550"/>
            <a:ext cx="16452000" cy="1629000"/>
          </a:xfrm>
          <a:prstGeom prst="rect">
            <a:avLst/>
          </a:prstGeom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34343"/>
                </a:solidFill>
              </a:rPr>
              <a:t>Part C- Challenge</a:t>
            </a:r>
            <a:endParaRPr sz="4000">
              <a:solidFill>
                <a:srgbClr val="434343"/>
              </a:solidFill>
            </a:endParaRPr>
          </a:p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17"/>
          <p:cNvSpPr txBox="1"/>
          <p:nvPr/>
        </p:nvSpPr>
        <p:spPr>
          <a:xfrm>
            <a:off x="881750" y="4865925"/>
            <a:ext cx="6009000" cy="17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 rotWithShape="1">
          <a:blip r:embed="rId3">
            <a:alphaModFix/>
          </a:blip>
          <a:srcRect b="0" l="67989" r="0" t="0"/>
          <a:stretch/>
        </p:blipFill>
        <p:spPr>
          <a:xfrm>
            <a:off x="12276874" y="1028100"/>
            <a:ext cx="5347826" cy="79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881750" y="1652325"/>
            <a:ext cx="11786100" cy="2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Billie is on a bug hunt. In her garden there are a mixture of spiders (with 8 legs) and insects (with 6 legs). 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The bugs that she finds have a total of 100 legs altogether. 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How many spiders and insects did she find?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How do you know?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Is there more than one answer?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