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8B5D6F-9C86-4017-9063-7C303C6A9C32}">
  <a:tblStyle styleId="{DD8B5D6F-9C86-4017-9063-7C303C6A9C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0" Type="http://schemas.openxmlformats.org/officeDocument/2006/relationships/image" Target="../media/image13.png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4439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Finding the Sum of Interior Angles in a Polygon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5" y="446400"/>
            <a:ext cx="8263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Sum of Interior Angles in a Polygon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Complete the table. 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Nick is working out the sum of interior angles of a 16 sided shape.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Nick is wrong.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has he made?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2" name="Google Shape;42;p7"/>
          <p:cNvGraphicFramePr/>
          <p:nvPr/>
        </p:nvGraphicFramePr>
        <p:xfrm>
          <a:off x="631228" y="13429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{DD8B5D6F-9C86-4017-9063-7C303C6A9C32}</a:tableStyleId>
              </a:tblPr>
              <a:tblGrid>
                <a:gridCol w="1217350"/>
                <a:gridCol w="874825"/>
                <a:gridCol w="859525"/>
                <a:gridCol w="767650"/>
              </a:tblGrid>
              <a:tr h="72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sides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triangles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 of Interior angles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</a:tr>
              <a:tr h="36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Quadrilateral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360°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Pentagon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1800°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" name="Google Shape;43;p7"/>
          <p:cNvSpPr/>
          <p:nvPr/>
        </p:nvSpPr>
        <p:spPr>
          <a:xfrm>
            <a:off x="6688583" y="1739574"/>
            <a:ext cx="1887163" cy="1908215"/>
          </a:xfrm>
          <a:prstGeom prst="rect">
            <a:avLst/>
          </a:prstGeom>
          <a:solidFill>
            <a:srgbClr val="FEEAD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6664351" y="1739574"/>
            <a:ext cx="2057699" cy="1938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570" y="1936979"/>
            <a:ext cx="1502749" cy="148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8"/>
          <p:cNvGrpSpPr/>
          <p:nvPr/>
        </p:nvGrpSpPr>
        <p:grpSpPr>
          <a:xfrm>
            <a:off x="2370449" y="1441246"/>
            <a:ext cx="1557645" cy="1512000"/>
            <a:chOff x="3982225" y="2074310"/>
            <a:chExt cx="1557645" cy="1512000"/>
          </a:xfrm>
        </p:grpSpPr>
        <p:pic>
          <p:nvPicPr>
            <p:cNvPr id="51" name="Google Shape;5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82225" y="2074310"/>
              <a:ext cx="1557645" cy="15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8"/>
            <p:cNvSpPr txBox="1"/>
            <p:nvPr/>
          </p:nvSpPr>
          <p:spPr>
            <a:xfrm>
              <a:off x="4200631" y="2881485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108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" name="Google Shape;53;p8"/>
            <p:cNvSpPr txBox="1"/>
            <p:nvPr/>
          </p:nvSpPr>
          <p:spPr>
            <a:xfrm>
              <a:off x="4419993" y="2343333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83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54;p8"/>
            <p:cNvSpPr txBox="1"/>
            <p:nvPr/>
          </p:nvSpPr>
          <p:spPr>
            <a:xfrm>
              <a:off x="4877515" y="2615180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72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Google Shape;55;p8"/>
            <p:cNvSpPr txBox="1"/>
            <p:nvPr/>
          </p:nvSpPr>
          <p:spPr>
            <a:xfrm>
              <a:off x="4243149" y="3063108"/>
              <a:ext cx="592155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56" name="Google Shape;56;p8"/>
          <p:cNvGrpSpPr/>
          <p:nvPr/>
        </p:nvGrpSpPr>
        <p:grpSpPr>
          <a:xfrm>
            <a:off x="319960" y="1438724"/>
            <a:ext cx="1693800" cy="1512000"/>
            <a:chOff x="3349427" y="1110233"/>
            <a:chExt cx="1693800" cy="1512000"/>
          </a:xfrm>
        </p:grpSpPr>
        <p:pic>
          <p:nvPicPr>
            <p:cNvPr id="57" name="Google Shape;5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41727" y="1110233"/>
              <a:ext cx="1501500" cy="15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8"/>
            <p:cNvSpPr txBox="1"/>
            <p:nvPr/>
          </p:nvSpPr>
          <p:spPr>
            <a:xfrm>
              <a:off x="3349427" y="2292161"/>
              <a:ext cx="592155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9" name="Google Shape;59;p8"/>
            <p:cNvSpPr txBox="1"/>
            <p:nvPr/>
          </p:nvSpPr>
          <p:spPr>
            <a:xfrm>
              <a:off x="3701997" y="1866556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115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60;p8"/>
            <p:cNvSpPr txBox="1"/>
            <p:nvPr/>
          </p:nvSpPr>
          <p:spPr>
            <a:xfrm>
              <a:off x="3848131" y="1431210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107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" name="Google Shape;61;p8"/>
            <p:cNvSpPr txBox="1"/>
            <p:nvPr/>
          </p:nvSpPr>
          <p:spPr>
            <a:xfrm>
              <a:off x="4322783" y="1530620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103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62;p8"/>
            <p:cNvSpPr txBox="1"/>
            <p:nvPr/>
          </p:nvSpPr>
          <p:spPr>
            <a:xfrm>
              <a:off x="4440286" y="1857256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119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63;p8"/>
            <p:cNvSpPr txBox="1"/>
            <p:nvPr/>
          </p:nvSpPr>
          <p:spPr>
            <a:xfrm>
              <a:off x="4026705" y="2190197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123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4" name="Google Shape;64;p8"/>
          <p:cNvGrpSpPr/>
          <p:nvPr/>
        </p:nvGrpSpPr>
        <p:grpSpPr>
          <a:xfrm>
            <a:off x="512260" y="3271701"/>
            <a:ext cx="1908945" cy="828246"/>
            <a:chOff x="4506986" y="3181928"/>
            <a:chExt cx="1908945" cy="828246"/>
          </a:xfrm>
        </p:grpSpPr>
        <p:pic>
          <p:nvPicPr>
            <p:cNvPr id="65" name="Google Shape;65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06986" y="3181928"/>
              <a:ext cx="1900719" cy="828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8"/>
            <p:cNvSpPr txBox="1"/>
            <p:nvPr/>
          </p:nvSpPr>
          <p:spPr>
            <a:xfrm>
              <a:off x="5481331" y="3336776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136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8"/>
            <p:cNvSpPr txBox="1"/>
            <p:nvPr/>
          </p:nvSpPr>
          <p:spPr>
            <a:xfrm>
              <a:off x="5362996" y="3635041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136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8"/>
            <p:cNvSpPr txBox="1"/>
            <p:nvPr/>
          </p:nvSpPr>
          <p:spPr>
            <a:xfrm>
              <a:off x="5823776" y="3420896"/>
              <a:ext cx="592155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pic>
        <p:nvPicPr>
          <p:cNvPr id="69" name="Google Shape;6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8545" y="3082132"/>
            <a:ext cx="1207063" cy="11618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3720541" y="4002407"/>
            <a:ext cx="5921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42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2351850" y="4002407"/>
            <a:ext cx="5921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42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2959522" y="3632205"/>
            <a:ext cx="592155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Find the angle labelled x.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				d) </a:t>
            </a:r>
            <a:endParaRPr/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458975" y="446400"/>
            <a:ext cx="8485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Sum of Interior Angles in a Polygon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A polygon has n sides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Write an expression, in terms of n, to represent the number of triangles inside the polygon.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Write an expression, in terms of n, to represent the sum of interior angles of the polygon.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Calculate the size of each interior angle in a regular hexagon.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458975" y="446400"/>
            <a:ext cx="83508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Sum of Interior Angles in a Polygon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Complete the table. 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Nick is working out the sum of interior angles of a 16 sided shape.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Nick is wrong.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has he made?</a:t>
            </a:r>
            <a:endParaRPr/>
          </a:p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2" name="Google Shape;92;p10"/>
          <p:cNvGraphicFramePr/>
          <p:nvPr/>
        </p:nvGraphicFramePr>
        <p:xfrm>
          <a:off x="631228" y="13429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{DD8B5D6F-9C86-4017-9063-7C303C6A9C32}</a:tableStyleId>
              </a:tblPr>
              <a:tblGrid>
                <a:gridCol w="1217375"/>
                <a:gridCol w="844175"/>
                <a:gridCol w="859525"/>
                <a:gridCol w="798275"/>
              </a:tblGrid>
              <a:tr h="72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sides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triangles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 of Interior angles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E8F3"/>
                    </a:solidFill>
                  </a:tcPr>
                </a:tc>
              </a:tr>
              <a:tr h="36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Quadrilateral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360°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Pentagon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540</a:t>
                      </a:r>
                      <a:r>
                        <a:rPr baseline="30000"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1260</a:t>
                      </a:r>
                      <a:r>
                        <a:rPr baseline="30000"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1440</a:t>
                      </a:r>
                      <a:r>
                        <a:rPr baseline="30000"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Hexagon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720</a:t>
                      </a:r>
                      <a:r>
                        <a:rPr baseline="30000"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1080</a:t>
                      </a:r>
                      <a:r>
                        <a:rPr baseline="30000"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Dodecagon</a:t>
                      </a:r>
                      <a:endParaRPr sz="1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1800°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Icosagon</a:t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3240</a:t>
                      </a:r>
                      <a:r>
                        <a:rPr baseline="30000"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0"/>
          <p:cNvSpPr/>
          <p:nvPr/>
        </p:nvSpPr>
        <p:spPr>
          <a:xfrm>
            <a:off x="6703875" y="1546450"/>
            <a:ext cx="1887300" cy="1827000"/>
          </a:xfrm>
          <a:prstGeom prst="rect">
            <a:avLst/>
          </a:prstGeom>
          <a:solidFill>
            <a:srgbClr val="FEEAD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6627676" y="1490499"/>
            <a:ext cx="2057700" cy="1938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570" y="1555979"/>
            <a:ext cx="1502748" cy="14889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 txBox="1"/>
          <p:nvPr/>
        </p:nvSpPr>
        <p:spPr>
          <a:xfrm>
            <a:off x="4766581" y="3622542"/>
            <a:ext cx="395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 has drawn the triangle wrong – there should be 14, as it needs to be the minimum number.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1"/>
          <p:cNvGrpSpPr/>
          <p:nvPr/>
        </p:nvGrpSpPr>
        <p:grpSpPr>
          <a:xfrm>
            <a:off x="2370449" y="1441246"/>
            <a:ext cx="1557645" cy="1512000"/>
            <a:chOff x="3982225" y="2074310"/>
            <a:chExt cx="1557645" cy="1512000"/>
          </a:xfrm>
        </p:grpSpPr>
        <p:pic>
          <p:nvPicPr>
            <p:cNvPr id="102" name="Google Shape;10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82225" y="2074310"/>
              <a:ext cx="1557645" cy="15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1"/>
            <p:cNvSpPr txBox="1"/>
            <p:nvPr/>
          </p:nvSpPr>
          <p:spPr>
            <a:xfrm>
              <a:off x="4200631" y="2881485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108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1"/>
            <p:cNvSpPr txBox="1"/>
            <p:nvPr/>
          </p:nvSpPr>
          <p:spPr>
            <a:xfrm>
              <a:off x="4419993" y="2343333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83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1"/>
            <p:cNvSpPr txBox="1"/>
            <p:nvPr/>
          </p:nvSpPr>
          <p:spPr>
            <a:xfrm>
              <a:off x="4877515" y="2615180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72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4243149" y="3063108"/>
              <a:ext cx="592155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07" name="Google Shape;107;p11"/>
          <p:cNvGrpSpPr/>
          <p:nvPr/>
        </p:nvGrpSpPr>
        <p:grpSpPr>
          <a:xfrm>
            <a:off x="319960" y="1438724"/>
            <a:ext cx="1693800" cy="1512000"/>
            <a:chOff x="3349427" y="1110233"/>
            <a:chExt cx="1693800" cy="1512000"/>
          </a:xfrm>
        </p:grpSpPr>
        <p:pic>
          <p:nvPicPr>
            <p:cNvPr id="108" name="Google Shape;10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41727" y="1110233"/>
              <a:ext cx="1501500" cy="15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1"/>
            <p:cNvSpPr txBox="1"/>
            <p:nvPr/>
          </p:nvSpPr>
          <p:spPr>
            <a:xfrm>
              <a:off x="3349427" y="2292161"/>
              <a:ext cx="592155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0" name="Google Shape;110;p11"/>
            <p:cNvSpPr txBox="1"/>
            <p:nvPr/>
          </p:nvSpPr>
          <p:spPr>
            <a:xfrm>
              <a:off x="3701997" y="1866556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115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1"/>
            <p:cNvSpPr txBox="1"/>
            <p:nvPr/>
          </p:nvSpPr>
          <p:spPr>
            <a:xfrm>
              <a:off x="3848131" y="1431210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107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1"/>
            <p:cNvSpPr txBox="1"/>
            <p:nvPr/>
          </p:nvSpPr>
          <p:spPr>
            <a:xfrm>
              <a:off x="4322783" y="1530620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103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11"/>
            <p:cNvSpPr txBox="1"/>
            <p:nvPr/>
          </p:nvSpPr>
          <p:spPr>
            <a:xfrm>
              <a:off x="4440286" y="1857256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119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" name="Google Shape;114;p11"/>
            <p:cNvSpPr txBox="1"/>
            <p:nvPr/>
          </p:nvSpPr>
          <p:spPr>
            <a:xfrm>
              <a:off x="4026705" y="2190197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123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512260" y="3271701"/>
            <a:ext cx="1908945" cy="828246"/>
            <a:chOff x="4506986" y="3181928"/>
            <a:chExt cx="1908945" cy="828246"/>
          </a:xfrm>
        </p:grpSpPr>
        <p:pic>
          <p:nvPicPr>
            <p:cNvPr id="116" name="Google Shape;116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06986" y="3181928"/>
              <a:ext cx="1900719" cy="828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1"/>
            <p:cNvSpPr txBox="1"/>
            <p:nvPr/>
          </p:nvSpPr>
          <p:spPr>
            <a:xfrm>
              <a:off x="5481331" y="3336776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136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1"/>
            <p:cNvSpPr txBox="1"/>
            <p:nvPr/>
          </p:nvSpPr>
          <p:spPr>
            <a:xfrm>
              <a:off x="5362996" y="3635041"/>
              <a:ext cx="5921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136</a:t>
              </a:r>
              <a:r>
                <a:rPr b="0" baseline="3000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5823776" y="3420896"/>
              <a:ext cx="592155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pic>
        <p:nvPicPr>
          <p:cNvPr id="120" name="Google Shape;12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8545" y="3082132"/>
            <a:ext cx="1207063" cy="1161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/>
        </p:nvSpPr>
        <p:spPr>
          <a:xfrm>
            <a:off x="3720541" y="4002407"/>
            <a:ext cx="5921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42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2351850" y="4002407"/>
            <a:ext cx="5921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42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1"/>
          <p:cNvSpPr txBox="1"/>
          <p:nvPr/>
        </p:nvSpPr>
        <p:spPr>
          <a:xfrm>
            <a:off x="2959522" y="3632205"/>
            <a:ext cx="592155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Find the angle labelled x.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				d) </a:t>
            </a:r>
            <a:endParaRPr/>
          </a:p>
        </p:txBody>
      </p:sp>
      <p:sp>
        <p:nvSpPr>
          <p:cNvPr id="125" name="Google Shape;125;p11"/>
          <p:cNvSpPr txBox="1"/>
          <p:nvPr>
            <p:ph type="title"/>
          </p:nvPr>
        </p:nvSpPr>
        <p:spPr>
          <a:xfrm>
            <a:off x="458975" y="446400"/>
            <a:ext cx="810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Sum of Interior Angles in a Polygon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1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A polygon has n sides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Write an expression, in terms of n, to represent the number of triangles inside the polygon.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Write an expression, in terms of n, to represent the sum of interior angles of the polygon.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Calculate the size of each interior angle in a regular hexagon.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124600" y="2526825"/>
            <a:ext cx="59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153</a:t>
            </a:r>
            <a:r>
              <a:rPr b="0" baseline="3000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3135103" y="2638550"/>
            <a:ext cx="59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97</a:t>
            </a:r>
            <a:r>
              <a:rPr b="0" baseline="3000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1145053" y="4115850"/>
            <a:ext cx="59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88</a:t>
            </a:r>
            <a:r>
              <a:rPr b="0" baseline="3000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3048001" y="3924750"/>
            <a:ext cx="48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84</a:t>
            </a:r>
            <a:r>
              <a:rPr b="0" baseline="3000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6847027" y="1840465"/>
            <a:ext cx="158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 – 2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7134652" y="2813008"/>
            <a:ext cx="1587300" cy="3078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9607" l="-1148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600"/>
          </a:p>
        </p:txBody>
      </p:sp>
      <p:sp>
        <p:nvSpPr>
          <p:cNvPr id="134" name="Google Shape;134;p11"/>
          <p:cNvSpPr txBox="1"/>
          <p:nvPr/>
        </p:nvSpPr>
        <p:spPr>
          <a:xfrm>
            <a:off x="7632802" y="3702620"/>
            <a:ext cx="68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120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