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10287000" cx="18288000"/>
  <p:notesSz cx="6858000" cy="9144000"/>
  <p:embeddedFontLst>
    <p:embeddedFont>
      <p:font typeface="Montserrat SemiBold"/>
      <p:regular r:id="rId21"/>
      <p:bold r:id="rId22"/>
      <p:italic r:id="rId23"/>
      <p:boldItalic r:id="rId24"/>
    </p:embeddedFont>
    <p:embeddedFont>
      <p:font typeface="Montserrat"/>
      <p:regular r:id="rId25"/>
      <p:bold r:id="rId26"/>
      <p:italic r:id="rId27"/>
      <p:boldItalic r:id="rId28"/>
    </p:embeddedFont>
    <p:embeddedFont>
      <p:font typeface="Montserrat Medium"/>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839">
          <p15:clr>
            <a:srgbClr val="9AA0A6"/>
          </p15:clr>
        </p15:guide>
        <p15:guide id="2" orient="horz" pos="32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BBA321A-AB49-4519-B1C8-7877EA5D1378}">
  <a:tblStyle styleId="{2BBA321A-AB49-4519-B1C8-7877EA5D137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839"/>
        <p:guide pos="324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MontserratSemiBold-bold.fntdata"/><Relationship Id="rId21" Type="http://schemas.openxmlformats.org/officeDocument/2006/relationships/font" Target="fonts/MontserratSemiBold-regular.fntdata"/><Relationship Id="rId24" Type="http://schemas.openxmlformats.org/officeDocument/2006/relationships/font" Target="fonts/MontserratSemiBold-boldItalic.fntdata"/><Relationship Id="rId23" Type="http://schemas.openxmlformats.org/officeDocument/2006/relationships/font" Target="fonts/MontserratSemi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Medium-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Medium-italic.fntdata"/><Relationship Id="rId30" Type="http://schemas.openxmlformats.org/officeDocument/2006/relationships/font" Target="fonts/MontserratMedium-bold.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MontserratMedium-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c2badcf6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c2badcf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Take the title for the lesson from the context column of the SOL.  Take the grammar focus from the grammar column.  Show full green screen to start with and then bring in your face in the top right hand corner.</a:t>
            </a:r>
            <a:endParaRPr b="1"/>
          </a:p>
          <a:p>
            <a:pPr indent="0" lvl="0" marL="0" rtl="0" algn="l">
              <a:spcBef>
                <a:spcPts val="0"/>
              </a:spcBef>
              <a:spcAft>
                <a:spcPts val="0"/>
              </a:spcAft>
              <a:buNone/>
            </a:pPr>
            <a:br>
              <a:rPr lang="en-GB"/>
            </a:br>
            <a:r>
              <a:rPr lang="en-GB"/>
              <a:t>E.g.</a:t>
            </a:r>
            <a:br>
              <a:rPr lang="en-GB"/>
            </a:br>
            <a:r>
              <a:rPr i="1" lang="en-GB"/>
              <a:t>Hola. Soy [</a:t>
            </a:r>
            <a:r>
              <a:rPr b="1" i="1" lang="en-GB"/>
              <a:t>Doctora Hawkes</a:t>
            </a:r>
            <a:r>
              <a:rPr i="1" lang="en-GB"/>
              <a:t>] ¿Cómo estás? In this lesson we [</a:t>
            </a:r>
            <a:r>
              <a:rPr b="1" i="1" lang="en-GB"/>
              <a:t>practise the present tense with some regular verbs so we can talk about what people do</a:t>
            </a:r>
            <a:r>
              <a:rPr i="1" lang="en-GB"/>
              <a:t>].  I hope you are in a quiet space without distractions, and have a pen and paper to hand.</a:t>
            </a:r>
            <a:endParaRPr i="1"/>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a0a02c55b6_1_6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a0a02c55b6_1_6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a0a02c55b6_1_6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a0a02c55b6_1_6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a0a02c55b6_1_8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a0a02c55b6_1_8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995e5ae7e0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995e5ae7e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a0a02c55b6_1_8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a0a02c55b6_1_8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96d85ef565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96d85ef565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a0a02c55b6_1_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a0a02c55b6_1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a0a02c55b6_1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a0a02c55b6_1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a0a02c55b6_1_4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a0a02c55b6_1_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a0a02c55b6_1_5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a0a02c55b6_1_5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a0a02c55b6_1_5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a0a02c55b6_1_5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a0a02c55b6_1_6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a0a02c55b6_1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a0a02c55b6_1_6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a0a02c55b6_1_6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7200"/>
              <a:buFont typeface="Montserrat SemiBold"/>
              <a:buNone/>
              <a:defRPr b="0" i="1" sz="7200">
                <a:solidFill>
                  <a:schemeClr val="lt1"/>
                </a:solidFill>
                <a:latin typeface="Montserrat SemiBold"/>
                <a:ea typeface="Montserrat SemiBold"/>
                <a:cs typeface="Montserrat SemiBold"/>
                <a:sym typeface="Montserrat SemiBold"/>
              </a:defRPr>
            </a:lvl1pPr>
            <a:lvl2pPr lvl="1">
              <a:spcBef>
                <a:spcPts val="0"/>
              </a:spcBef>
              <a:spcAft>
                <a:spcPts val="0"/>
              </a:spcAft>
              <a:buSzPts val="7200"/>
              <a:buFont typeface="Montserrat SemiBold"/>
              <a:buNone/>
              <a:defRPr sz="7200">
                <a:latin typeface="Montserrat SemiBold"/>
                <a:ea typeface="Montserrat SemiBold"/>
                <a:cs typeface="Montserrat SemiBold"/>
                <a:sym typeface="Montserrat SemiBold"/>
              </a:defRPr>
            </a:lvl2pPr>
            <a:lvl3pPr lvl="2">
              <a:spcBef>
                <a:spcPts val="0"/>
              </a:spcBef>
              <a:spcAft>
                <a:spcPts val="0"/>
              </a:spcAft>
              <a:buSzPts val="7200"/>
              <a:buFont typeface="Montserrat SemiBold"/>
              <a:buNone/>
              <a:defRPr sz="7200">
                <a:latin typeface="Montserrat SemiBold"/>
                <a:ea typeface="Montserrat SemiBold"/>
                <a:cs typeface="Montserrat SemiBold"/>
                <a:sym typeface="Montserrat SemiBold"/>
              </a:defRPr>
            </a:lvl3pPr>
            <a:lvl4pPr lvl="3">
              <a:spcBef>
                <a:spcPts val="0"/>
              </a:spcBef>
              <a:spcAft>
                <a:spcPts val="0"/>
              </a:spcAft>
              <a:buSzPts val="7200"/>
              <a:buFont typeface="Montserrat SemiBold"/>
              <a:buNone/>
              <a:defRPr sz="7200">
                <a:latin typeface="Montserrat SemiBold"/>
                <a:ea typeface="Montserrat SemiBold"/>
                <a:cs typeface="Montserrat SemiBold"/>
                <a:sym typeface="Montserrat SemiBold"/>
              </a:defRPr>
            </a:lvl4pPr>
            <a:lvl5pPr lvl="4">
              <a:spcBef>
                <a:spcPts val="0"/>
              </a:spcBef>
              <a:spcAft>
                <a:spcPts val="0"/>
              </a:spcAft>
              <a:buSzPts val="7200"/>
              <a:buFont typeface="Montserrat SemiBold"/>
              <a:buNone/>
              <a:defRPr sz="7200">
                <a:latin typeface="Montserrat SemiBold"/>
                <a:ea typeface="Montserrat SemiBold"/>
                <a:cs typeface="Montserrat SemiBold"/>
                <a:sym typeface="Montserrat SemiBold"/>
              </a:defRPr>
            </a:lvl5pPr>
            <a:lvl6pPr lvl="5">
              <a:spcBef>
                <a:spcPts val="0"/>
              </a:spcBef>
              <a:spcAft>
                <a:spcPts val="0"/>
              </a:spcAft>
              <a:buSzPts val="7200"/>
              <a:buFont typeface="Montserrat SemiBold"/>
              <a:buNone/>
              <a:defRPr sz="7200">
                <a:latin typeface="Montserrat SemiBold"/>
                <a:ea typeface="Montserrat SemiBold"/>
                <a:cs typeface="Montserrat SemiBold"/>
                <a:sym typeface="Montserrat SemiBold"/>
              </a:defRPr>
            </a:lvl6pPr>
            <a:lvl7pPr lvl="6">
              <a:spcBef>
                <a:spcPts val="0"/>
              </a:spcBef>
              <a:spcAft>
                <a:spcPts val="0"/>
              </a:spcAft>
              <a:buSzPts val="7200"/>
              <a:buFont typeface="Montserrat SemiBold"/>
              <a:buNone/>
              <a:defRPr sz="7200">
                <a:latin typeface="Montserrat SemiBold"/>
                <a:ea typeface="Montserrat SemiBold"/>
                <a:cs typeface="Montserrat SemiBold"/>
                <a:sym typeface="Montserrat SemiBold"/>
              </a:defRPr>
            </a:lvl7pPr>
            <a:lvl8pPr lvl="7">
              <a:spcBef>
                <a:spcPts val="0"/>
              </a:spcBef>
              <a:spcAft>
                <a:spcPts val="0"/>
              </a:spcAft>
              <a:buSzPts val="7200"/>
              <a:buFont typeface="Montserrat SemiBold"/>
              <a:buNone/>
              <a:defRPr sz="7200">
                <a:latin typeface="Montserrat SemiBold"/>
                <a:ea typeface="Montserrat SemiBold"/>
                <a:cs typeface="Montserrat SemiBold"/>
                <a:sym typeface="Montserrat SemiBold"/>
              </a:defRPr>
            </a:lvl8pPr>
            <a:lvl9pPr lvl="8">
              <a:spcBef>
                <a:spcPts val="0"/>
              </a:spcBef>
              <a:spcAft>
                <a:spcPts val="0"/>
              </a:spcAft>
              <a:buSzPts val="7200"/>
              <a:buFont typeface="Montserrat SemiBold"/>
              <a:buNone/>
              <a:defRPr sz="7200">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2000"/>
              </a:spcBef>
              <a:spcAft>
                <a:spcPts val="0"/>
              </a:spcAft>
              <a:buNone/>
              <a:defRPr/>
            </a:lvl3pPr>
            <a:lvl4pPr lvl="3">
              <a:spcBef>
                <a:spcPts val="2000"/>
              </a:spcBef>
              <a:spcAft>
                <a:spcPts val="0"/>
              </a:spcAft>
              <a:buNone/>
              <a:defRPr/>
            </a:lvl4pPr>
            <a:lvl5pPr lvl="4">
              <a:spcBef>
                <a:spcPts val="2000"/>
              </a:spcBef>
              <a:spcAft>
                <a:spcPts val="0"/>
              </a:spcAft>
              <a:buNone/>
              <a:defRPr/>
            </a:lvl5pPr>
            <a:lvl6pPr lvl="5">
              <a:spcBef>
                <a:spcPts val="2000"/>
              </a:spcBef>
              <a:spcAft>
                <a:spcPts val="0"/>
              </a:spcAft>
              <a:buNone/>
              <a:defRPr/>
            </a:lvl6pPr>
            <a:lvl7pPr lvl="6">
              <a:spcBef>
                <a:spcPts val="2000"/>
              </a:spcBef>
              <a:spcAft>
                <a:spcPts val="0"/>
              </a:spcAft>
              <a:buNone/>
              <a:defRPr/>
            </a:lvl7pPr>
            <a:lvl8pPr lvl="7">
              <a:spcBef>
                <a:spcPts val="2000"/>
              </a:spcBef>
              <a:spcAft>
                <a:spcPts val="0"/>
              </a:spcAft>
              <a:buNone/>
              <a:defRPr/>
            </a:lvl8pPr>
            <a:lvl9pPr lvl="8">
              <a:spcBef>
                <a:spcPts val="2000"/>
              </a:spcBef>
              <a:spcAft>
                <a:spcPts val="2000"/>
              </a:spcAft>
              <a:buNone/>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chemeClr val="lt1"/>
                </a:solidFill>
                <a:latin typeface="Montserrat Medium"/>
                <a:ea typeface="Montserrat Medium"/>
                <a:cs typeface="Montserrat Medium"/>
                <a:sym typeface="Montserrat Medium"/>
              </a:defRPr>
            </a:lvl1pPr>
            <a:lvl2pPr lvl="1" rtl="0">
              <a:buNone/>
              <a:defRPr sz="1600">
                <a:solidFill>
                  <a:schemeClr val="lt1"/>
                </a:solidFill>
                <a:latin typeface="Montserrat Medium"/>
                <a:ea typeface="Montserrat Medium"/>
                <a:cs typeface="Montserrat Medium"/>
                <a:sym typeface="Montserrat Medium"/>
              </a:defRPr>
            </a:lvl2pPr>
            <a:lvl3pPr lvl="2" rtl="0">
              <a:buNone/>
              <a:defRPr sz="1600">
                <a:solidFill>
                  <a:schemeClr val="lt1"/>
                </a:solidFill>
                <a:latin typeface="Montserrat Medium"/>
                <a:ea typeface="Montserrat Medium"/>
                <a:cs typeface="Montserrat Medium"/>
                <a:sym typeface="Montserrat Medium"/>
              </a:defRPr>
            </a:lvl3pPr>
            <a:lvl4pPr lvl="3" rtl="0">
              <a:buNone/>
              <a:defRPr sz="1600">
                <a:solidFill>
                  <a:schemeClr val="lt1"/>
                </a:solidFill>
                <a:latin typeface="Montserrat Medium"/>
                <a:ea typeface="Montserrat Medium"/>
                <a:cs typeface="Montserrat Medium"/>
                <a:sym typeface="Montserrat Medium"/>
              </a:defRPr>
            </a:lvl4pPr>
            <a:lvl5pPr lvl="4" rtl="0">
              <a:buNone/>
              <a:defRPr sz="1600">
                <a:solidFill>
                  <a:schemeClr val="lt1"/>
                </a:solidFill>
                <a:latin typeface="Montserrat Medium"/>
                <a:ea typeface="Montserrat Medium"/>
                <a:cs typeface="Montserrat Medium"/>
                <a:sym typeface="Montserrat Medium"/>
              </a:defRPr>
            </a:lvl5pPr>
            <a:lvl6pPr lvl="5" rtl="0">
              <a:buNone/>
              <a:defRPr sz="1600">
                <a:solidFill>
                  <a:schemeClr val="lt1"/>
                </a:solidFill>
                <a:latin typeface="Montserrat Medium"/>
                <a:ea typeface="Montserrat Medium"/>
                <a:cs typeface="Montserrat Medium"/>
                <a:sym typeface="Montserrat Medium"/>
              </a:defRPr>
            </a:lvl6pPr>
            <a:lvl7pPr lvl="6" rtl="0">
              <a:buNone/>
              <a:defRPr sz="1600">
                <a:solidFill>
                  <a:schemeClr val="lt1"/>
                </a:solidFill>
                <a:latin typeface="Montserrat Medium"/>
                <a:ea typeface="Montserrat Medium"/>
                <a:cs typeface="Montserrat Medium"/>
                <a:sym typeface="Montserrat Medium"/>
              </a:defRPr>
            </a:lvl7pPr>
            <a:lvl8pPr lvl="7" rtl="0">
              <a:buNone/>
              <a:defRPr sz="1600">
                <a:solidFill>
                  <a:schemeClr val="lt1"/>
                </a:solidFill>
                <a:latin typeface="Montserrat Medium"/>
                <a:ea typeface="Montserrat Medium"/>
                <a:cs typeface="Montserrat Medium"/>
                <a:sym typeface="Montserrat Medium"/>
              </a:defRPr>
            </a:lvl8pPr>
            <a:lvl9pPr lvl="8" rtl="0">
              <a:buNone/>
              <a:defRPr sz="16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876300"/>
            <a:ext cx="1645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800"/>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5" name="Google Shape;25;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6" name="Google Shape;26;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7" name="Google Shape;27;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8" name="Google Shape;28;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1" name="Google Shape;31;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2" name="Shape 32"/>
        <p:cNvGrpSpPr/>
        <p:nvPr/>
      </p:nvGrpSpPr>
      <p:grpSpPr>
        <a:xfrm>
          <a:off x="0" y="0"/>
          <a:ext cx="0" cy="0"/>
          <a:chOff x="0" y="0"/>
          <a:chExt cx="0" cy="0"/>
        </a:xfrm>
      </p:grpSpPr>
      <p:sp>
        <p:nvSpPr>
          <p:cNvPr id="33" name="Google Shape;33;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4" name="Google Shape;34;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5" name="Google Shape;35;p7"/>
          <p:cNvSpPr txBox="1"/>
          <p:nvPr>
            <p:ph idx="1" type="body"/>
          </p:nvPr>
        </p:nvSpPr>
        <p:spPr>
          <a:xfrm>
            <a:off x="906400" y="2857850"/>
            <a:ext cx="16463400" cy="8106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36" name="Google Shape;36;p7"/>
          <p:cNvSpPr txBox="1"/>
          <p:nvPr>
            <p:ph idx="2"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3"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a:lnSpc>
                <a:spcPct val="115000"/>
              </a:lnSpc>
              <a:spcBef>
                <a:spcPts val="0"/>
              </a:spcBef>
              <a:spcAft>
                <a:spcPts val="0"/>
              </a:spcAft>
              <a:buSzPts val="2400"/>
              <a:buChar char="●"/>
              <a:defRPr sz="2400"/>
            </a:lvl1pPr>
            <a:lvl2pPr indent="-381000" lvl="1" marL="914400">
              <a:lnSpc>
                <a:spcPct val="115000"/>
              </a:lnSpc>
              <a:spcBef>
                <a:spcPts val="1200"/>
              </a:spcBef>
              <a:spcAft>
                <a:spcPts val="0"/>
              </a:spcAft>
              <a:buSzPts val="2400"/>
              <a:buChar char="–"/>
              <a:defRPr sz="2400"/>
            </a:lvl2pPr>
            <a:lvl3pPr indent="-381000" lvl="2" marL="1371600">
              <a:lnSpc>
                <a:spcPct val="115000"/>
              </a:lnSpc>
              <a:spcBef>
                <a:spcPts val="1200"/>
              </a:spcBef>
              <a:spcAft>
                <a:spcPts val="0"/>
              </a:spcAft>
              <a:buSzPts val="2400"/>
              <a:buChar char="–"/>
              <a:defRPr sz="2400"/>
            </a:lvl3pPr>
            <a:lvl4pPr indent="-381000" lvl="3" marL="1828800">
              <a:lnSpc>
                <a:spcPct val="115000"/>
              </a:lnSpc>
              <a:spcBef>
                <a:spcPts val="1200"/>
              </a:spcBef>
              <a:spcAft>
                <a:spcPts val="0"/>
              </a:spcAft>
              <a:buSzPts val="2400"/>
              <a:buChar char="–"/>
              <a:defRPr sz="2400"/>
            </a:lvl4pPr>
            <a:lvl5pPr indent="-381000" lvl="4" marL="2286000">
              <a:lnSpc>
                <a:spcPct val="115000"/>
              </a:lnSpc>
              <a:spcBef>
                <a:spcPts val="1200"/>
              </a:spcBef>
              <a:spcAft>
                <a:spcPts val="0"/>
              </a:spcAft>
              <a:buSzPts val="2400"/>
              <a:buChar char="–"/>
              <a:defRPr/>
            </a:lvl5pPr>
            <a:lvl6pPr indent="-381000" lvl="5" marL="2743200">
              <a:lnSpc>
                <a:spcPct val="115000"/>
              </a:lnSpc>
              <a:spcBef>
                <a:spcPts val="1200"/>
              </a:spcBef>
              <a:spcAft>
                <a:spcPts val="0"/>
              </a:spcAft>
              <a:buSzPts val="2400"/>
              <a:buChar char="–"/>
              <a:defRPr/>
            </a:lvl6pPr>
            <a:lvl7pPr indent="-381000" lvl="6" marL="3200400">
              <a:lnSpc>
                <a:spcPct val="115000"/>
              </a:lnSpc>
              <a:spcBef>
                <a:spcPts val="1200"/>
              </a:spcBef>
              <a:spcAft>
                <a:spcPts val="0"/>
              </a:spcAft>
              <a:buSzPts val="2400"/>
              <a:buChar char="–"/>
              <a:defRPr sz="2400"/>
            </a:lvl7pPr>
            <a:lvl8pPr indent="-381000" lvl="7" marL="3657600">
              <a:lnSpc>
                <a:spcPct val="115000"/>
              </a:lnSpc>
              <a:spcBef>
                <a:spcPts val="1200"/>
              </a:spcBef>
              <a:spcAft>
                <a:spcPts val="0"/>
              </a:spcAft>
              <a:buSzPts val="2400"/>
              <a:buChar char="–"/>
              <a:defRPr sz="2400"/>
            </a:lvl8pPr>
            <a:lvl9pPr indent="-381000" lvl="8" marL="4114800">
              <a:lnSpc>
                <a:spcPct val="115000"/>
              </a:lnSpc>
              <a:spcBef>
                <a:spcPts val="1200"/>
              </a:spcBef>
              <a:spcAft>
                <a:spcPts val="1200"/>
              </a:spcAft>
              <a:buSzPts val="2400"/>
              <a:buChar char="–"/>
              <a:defRPr sz="2400"/>
            </a:lvl9pPr>
          </a:lstStyle>
          <a:p/>
        </p:txBody>
      </p:sp>
      <p:sp>
        <p:nvSpPr>
          <p:cNvPr id="38" name="Google Shape;38;p7"/>
          <p:cNvSpPr txBox="1"/>
          <p:nvPr>
            <p:ph idx="4"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5"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40" name="Google Shape;40;p7"/>
          <p:cNvSpPr txBox="1"/>
          <p:nvPr>
            <p:ph idx="6"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7"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0" name="Google Shape;50;p8"/>
          <p:cNvSpPr txBox="1"/>
          <p:nvPr>
            <p:ph idx="7" type="subTitle"/>
          </p:nvPr>
        </p:nvSpPr>
        <p:spPr>
          <a:xfrm>
            <a:off x="11111450" y="73685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3"/>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381000" lvl="4" marL="2286000">
              <a:lnSpc>
                <a:spcPct val="130000"/>
              </a:lnSpc>
              <a:spcBef>
                <a:spcPts val="16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5pPr>
            <a:lvl6pPr indent="-381000" lvl="5" marL="2743200">
              <a:lnSpc>
                <a:spcPct val="130000"/>
              </a:lnSpc>
              <a:spcBef>
                <a:spcPts val="12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6pPr>
            <a:lvl7pPr indent="-355600" lvl="6" marL="3200400">
              <a:lnSpc>
                <a:spcPct val="130000"/>
              </a:lnSpc>
              <a:spcBef>
                <a:spcPts val="12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7pPr>
            <a:lvl8pPr indent="-355600" lvl="7" marL="3657600">
              <a:lnSpc>
                <a:spcPct val="130000"/>
              </a:lnSpc>
              <a:spcBef>
                <a:spcPts val="8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8pPr>
            <a:lvl9pPr indent="-330200" lvl="8" marL="4114800">
              <a:lnSpc>
                <a:spcPct val="130000"/>
              </a:lnSpc>
              <a:spcBef>
                <a:spcPts val="800"/>
              </a:spcBef>
              <a:spcAft>
                <a:spcPts val="400"/>
              </a:spcAft>
              <a:buClr>
                <a:schemeClr val="dk2"/>
              </a:buClr>
              <a:buSzPts val="1600"/>
              <a:buFont typeface="Montserrat"/>
              <a:buChar char="–"/>
              <a:defRPr sz="16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chemeClr val="dk1"/>
                </a:solidFill>
                <a:latin typeface="Montserrat Medium"/>
                <a:ea typeface="Montserrat Medium"/>
                <a:cs typeface="Montserrat Medium"/>
                <a:sym typeface="Montserrat Medium"/>
              </a:defRPr>
            </a:lvl1pPr>
            <a:lvl2pPr lvl="1" rtl="0">
              <a:buNone/>
              <a:defRPr sz="1600">
                <a:solidFill>
                  <a:schemeClr val="dk1"/>
                </a:solidFill>
                <a:latin typeface="Montserrat Medium"/>
                <a:ea typeface="Montserrat Medium"/>
                <a:cs typeface="Montserrat Medium"/>
                <a:sym typeface="Montserrat Medium"/>
              </a:defRPr>
            </a:lvl2pPr>
            <a:lvl3pPr lvl="2" rtl="0">
              <a:buNone/>
              <a:defRPr sz="1600">
                <a:solidFill>
                  <a:schemeClr val="dk1"/>
                </a:solidFill>
                <a:latin typeface="Montserrat Medium"/>
                <a:ea typeface="Montserrat Medium"/>
                <a:cs typeface="Montserrat Medium"/>
                <a:sym typeface="Montserrat Medium"/>
              </a:defRPr>
            </a:lvl3pPr>
            <a:lvl4pPr lvl="3" rtl="0">
              <a:buNone/>
              <a:defRPr sz="1600">
                <a:solidFill>
                  <a:schemeClr val="dk1"/>
                </a:solidFill>
                <a:latin typeface="Montserrat Medium"/>
                <a:ea typeface="Montserrat Medium"/>
                <a:cs typeface="Montserrat Medium"/>
                <a:sym typeface="Montserrat Medium"/>
              </a:defRPr>
            </a:lvl4pPr>
            <a:lvl5pPr lvl="4" rtl="0">
              <a:buNone/>
              <a:defRPr sz="1600">
                <a:solidFill>
                  <a:schemeClr val="dk1"/>
                </a:solidFill>
                <a:latin typeface="Montserrat Medium"/>
                <a:ea typeface="Montserrat Medium"/>
                <a:cs typeface="Montserrat Medium"/>
                <a:sym typeface="Montserrat Medium"/>
              </a:defRPr>
            </a:lvl5pPr>
            <a:lvl6pPr lvl="5" rtl="0">
              <a:buNone/>
              <a:defRPr sz="1600">
                <a:solidFill>
                  <a:schemeClr val="dk1"/>
                </a:solidFill>
                <a:latin typeface="Montserrat Medium"/>
                <a:ea typeface="Montserrat Medium"/>
                <a:cs typeface="Montserrat Medium"/>
                <a:sym typeface="Montserrat Medium"/>
              </a:defRPr>
            </a:lvl6pPr>
            <a:lvl7pPr lvl="6" rtl="0">
              <a:buNone/>
              <a:defRPr sz="1600">
                <a:solidFill>
                  <a:schemeClr val="dk1"/>
                </a:solidFill>
                <a:latin typeface="Montserrat Medium"/>
                <a:ea typeface="Montserrat Medium"/>
                <a:cs typeface="Montserrat Medium"/>
                <a:sym typeface="Montserrat Medium"/>
              </a:defRPr>
            </a:lvl7pPr>
            <a:lvl8pPr lvl="7" rtl="0">
              <a:buNone/>
              <a:defRPr sz="1600">
                <a:solidFill>
                  <a:schemeClr val="dk1"/>
                </a:solidFill>
                <a:latin typeface="Montserrat Medium"/>
                <a:ea typeface="Montserrat Medium"/>
                <a:cs typeface="Montserrat Medium"/>
                <a:sym typeface="Montserrat Medium"/>
              </a:defRPr>
            </a:lvl8pPr>
            <a:lvl9pPr lvl="8" rtl="0">
              <a:buNone/>
              <a:defRPr sz="16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8" name="Shape 78"/>
        <p:cNvGrpSpPr/>
        <p:nvPr/>
      </p:nvGrpSpPr>
      <p:grpSpPr>
        <a:xfrm>
          <a:off x="0" y="0"/>
          <a:ext cx="0" cy="0"/>
          <a:chOff x="0" y="0"/>
          <a:chExt cx="0" cy="0"/>
        </a:xfrm>
      </p:grpSpPr>
      <p:sp>
        <p:nvSpPr>
          <p:cNvPr id="79" name="Google Shape;79;p14"/>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International campaigns and good causes (Part 2 /2)</a:t>
            </a:r>
            <a:endParaRPr>
              <a:solidFill>
                <a:srgbClr val="4B3241"/>
              </a:solidFill>
            </a:endParaRPr>
          </a:p>
          <a:p>
            <a:pPr indent="-571500" lvl="0" marL="457200" marR="0" rtl="0" algn="l">
              <a:lnSpc>
                <a:spcPct val="115000"/>
              </a:lnSpc>
              <a:spcBef>
                <a:spcPts val="0"/>
              </a:spcBef>
              <a:spcAft>
                <a:spcPts val="0"/>
              </a:spcAft>
              <a:buClr>
                <a:srgbClr val="4B3241"/>
              </a:buClr>
              <a:buSzPts val="5400"/>
              <a:buChar char="-"/>
            </a:pPr>
            <a:r>
              <a:rPr lang="en-GB" sz="5400">
                <a:solidFill>
                  <a:srgbClr val="4B3241"/>
                </a:solidFill>
              </a:rPr>
              <a:t> recognising the passive voice</a:t>
            </a:r>
            <a:endParaRPr sz="5400">
              <a:solidFill>
                <a:srgbClr val="4B3241"/>
              </a:solidFill>
            </a:endParaRPr>
          </a:p>
          <a:p>
            <a:pPr indent="0" lvl="0" marL="0" marR="0" rtl="0" algn="l">
              <a:lnSpc>
                <a:spcPct val="115000"/>
              </a:lnSpc>
              <a:spcBef>
                <a:spcPts val="0"/>
              </a:spcBef>
              <a:spcAft>
                <a:spcPts val="0"/>
              </a:spcAft>
              <a:buNone/>
            </a:pPr>
            <a:r>
              <a:t/>
            </a:r>
            <a:endParaRPr sz="5400">
              <a:solidFill>
                <a:srgbClr val="4B3241"/>
              </a:solidFill>
            </a:endParaRPr>
          </a:p>
          <a:p>
            <a:pPr indent="0" lvl="0" marL="0" marR="0" rtl="0" algn="l">
              <a:lnSpc>
                <a:spcPct val="115000"/>
              </a:lnSpc>
              <a:spcBef>
                <a:spcPts val="0"/>
              </a:spcBef>
              <a:spcAft>
                <a:spcPts val="0"/>
              </a:spcAft>
              <a:buNone/>
            </a:pPr>
            <a:r>
              <a:rPr lang="en-GB" sz="5400">
                <a:solidFill>
                  <a:srgbClr val="4B3241"/>
                </a:solidFill>
              </a:rPr>
              <a:t>Downloadable Resource</a:t>
            </a:r>
            <a:endParaRPr sz="5400">
              <a:solidFill>
                <a:srgbClr val="4B3241"/>
              </a:solidFill>
            </a:endParaRPr>
          </a:p>
          <a:p>
            <a:pPr indent="0" lvl="0" marL="0" marR="0" rtl="0" algn="l">
              <a:lnSpc>
                <a:spcPct val="115000"/>
              </a:lnSpc>
              <a:spcBef>
                <a:spcPts val="0"/>
              </a:spcBef>
              <a:spcAft>
                <a:spcPts val="0"/>
              </a:spcAft>
              <a:buNone/>
            </a:pPr>
            <a:r>
              <a:t/>
            </a:r>
            <a:endParaRPr sz="5400">
              <a:solidFill>
                <a:srgbClr val="4B3241"/>
              </a:solidFill>
            </a:endParaRPr>
          </a:p>
        </p:txBody>
      </p:sp>
      <p:sp>
        <p:nvSpPr>
          <p:cNvPr id="80" name="Google Shape;80;p14"/>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a:solidFill>
                  <a:srgbClr val="4B3241"/>
                </a:solidFill>
              </a:rPr>
              <a:t> German </a:t>
            </a:r>
            <a:endParaRPr b="1">
              <a:solidFill>
                <a:srgbClr val="4B3241"/>
              </a:solidFill>
            </a:endParaRPr>
          </a:p>
        </p:txBody>
      </p:sp>
      <p:sp>
        <p:nvSpPr>
          <p:cNvPr id="81" name="Google Shape;81;p14"/>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GB">
                <a:solidFill>
                  <a:srgbClr val="4B3241"/>
                </a:solidFill>
              </a:rPr>
              <a:t>Frau Hopper</a:t>
            </a:r>
            <a:endParaRPr>
              <a:solidFill>
                <a:srgbClr val="4B3241"/>
              </a:solidFill>
            </a:endParaRPr>
          </a:p>
        </p:txBody>
      </p:sp>
      <p:sp>
        <p:nvSpPr>
          <p:cNvPr id="82" name="Google Shape;82;p14"/>
          <p:cNvSpPr/>
          <p:nvPr/>
        </p:nvSpPr>
        <p:spPr>
          <a:xfrm>
            <a:off x="17073425" y="8783675"/>
            <a:ext cx="1214700" cy="1503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1" name="Shape 181"/>
        <p:cNvGrpSpPr/>
        <p:nvPr/>
      </p:nvGrpSpPr>
      <p:grpSpPr>
        <a:xfrm>
          <a:off x="0" y="0"/>
          <a:ext cx="0" cy="0"/>
          <a:chOff x="0" y="0"/>
          <a:chExt cx="0" cy="0"/>
        </a:xfrm>
      </p:grpSpPr>
      <p:sp>
        <p:nvSpPr>
          <p:cNvPr id="182" name="Google Shape;182;p23"/>
          <p:cNvSpPr txBox="1"/>
          <p:nvPr>
            <p:ph type="title"/>
          </p:nvPr>
        </p:nvSpPr>
        <p:spPr>
          <a:xfrm>
            <a:off x="917950" y="297875"/>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Freiwilligenarbeit im Ausland</a:t>
            </a:r>
            <a:endParaRPr>
              <a:solidFill>
                <a:schemeClr val="dk2"/>
              </a:solidFill>
            </a:endParaRPr>
          </a:p>
        </p:txBody>
      </p:sp>
      <p:sp>
        <p:nvSpPr>
          <p:cNvPr id="183" name="Google Shape;183;p23"/>
          <p:cNvSpPr txBox="1"/>
          <p:nvPr>
            <p:ph idx="1" type="body"/>
          </p:nvPr>
        </p:nvSpPr>
        <p:spPr>
          <a:xfrm>
            <a:off x="731825" y="1050125"/>
            <a:ext cx="9521700" cy="7788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800"/>
              <a:t>Hast du Lust, freiwillig zu arbeiten? Ich habe es schon gemacht und kann es empfehlen!</a:t>
            </a:r>
            <a:endParaRPr sz="2800"/>
          </a:p>
          <a:p>
            <a:pPr indent="0" lvl="0" marL="0" rtl="0" algn="l">
              <a:spcBef>
                <a:spcPts val="2000"/>
              </a:spcBef>
              <a:spcAft>
                <a:spcPts val="0"/>
              </a:spcAft>
              <a:buNone/>
            </a:pPr>
            <a:r>
              <a:rPr lang="en-GB" sz="2800"/>
              <a:t>Letztes Jahr habe ich Freiwilligenarbeit in Südafrika gemacht. Dort habe ich in einem Kinderheim gearbeitet. Jeden Tag </a:t>
            </a:r>
            <a:r>
              <a:rPr lang="en-GB" sz="2800">
                <a:highlight>
                  <a:schemeClr val="lt2"/>
                </a:highlight>
              </a:rPr>
              <a:t>wurden Englisch und Mathe unterrichtet </a:t>
            </a:r>
            <a:r>
              <a:rPr lang="en-GB" sz="2800"/>
              <a:t>und ich habe geholfen. Nachmittags </a:t>
            </a:r>
            <a:r>
              <a:rPr lang="en-GB" sz="2800">
                <a:highlight>
                  <a:schemeClr val="lt2"/>
                </a:highlight>
              </a:rPr>
              <a:t>wurden Sportaktivitäten organisiert. Abends wurde manchmal eine Geburtstagsfeier organisiert,</a:t>
            </a:r>
            <a:r>
              <a:rPr lang="en-GB" sz="2800"/>
              <a:t> wenn eines der Kinder Geburtstag hatte. </a:t>
            </a:r>
            <a:endParaRPr sz="2800"/>
          </a:p>
          <a:p>
            <a:pPr indent="0" lvl="0" marL="0" rtl="0" algn="l">
              <a:spcBef>
                <a:spcPts val="2000"/>
              </a:spcBef>
              <a:spcAft>
                <a:spcPts val="0"/>
              </a:spcAft>
              <a:buNone/>
            </a:pPr>
            <a:r>
              <a:rPr lang="en-GB" sz="2800">
                <a:highlight>
                  <a:schemeClr val="lt2"/>
                </a:highlight>
              </a:rPr>
              <a:t>Viel Geld wird diesem Kinderheim gespendet</a:t>
            </a:r>
            <a:r>
              <a:rPr lang="en-GB" sz="2800"/>
              <a:t> und </a:t>
            </a:r>
            <a:r>
              <a:rPr lang="en-GB" sz="2800">
                <a:highlight>
                  <a:schemeClr val="lt2"/>
                </a:highlight>
              </a:rPr>
              <a:t>in Zukunft werden neue Klassenzimmer und Unterkunft gebaut werden. </a:t>
            </a:r>
            <a:r>
              <a:rPr lang="en-GB" sz="2800"/>
              <a:t>Ich hoffe, zurückzukehren, um weiterzuhelfen!</a:t>
            </a:r>
            <a:endParaRPr sz="2800"/>
          </a:p>
          <a:p>
            <a:pPr indent="0" lvl="0" marL="0" rtl="0" algn="l">
              <a:spcBef>
                <a:spcPts val="2000"/>
              </a:spcBef>
              <a:spcAft>
                <a:spcPts val="2000"/>
              </a:spcAft>
              <a:buNone/>
            </a:pPr>
            <a:r>
              <a:rPr lang="en-GB"/>
              <a:t>   </a:t>
            </a:r>
            <a:endParaRPr/>
          </a:p>
        </p:txBody>
      </p:sp>
      <p:sp>
        <p:nvSpPr>
          <p:cNvPr id="184" name="Google Shape;184;p23"/>
          <p:cNvSpPr txBox="1"/>
          <p:nvPr/>
        </p:nvSpPr>
        <p:spPr>
          <a:xfrm>
            <a:off x="10608775" y="1202375"/>
            <a:ext cx="7377000" cy="710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500">
                <a:latin typeface="Montserrat"/>
                <a:ea typeface="Montserrat"/>
                <a:cs typeface="Montserrat"/>
                <a:sym typeface="Montserrat"/>
              </a:rPr>
              <a:t>Finde alle Beispiele des Passivs!</a:t>
            </a:r>
            <a:endParaRPr sz="3500">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8" name="Shape 188"/>
        <p:cNvGrpSpPr/>
        <p:nvPr/>
      </p:nvGrpSpPr>
      <p:grpSpPr>
        <a:xfrm>
          <a:off x="0" y="0"/>
          <a:ext cx="0" cy="0"/>
          <a:chOff x="0" y="0"/>
          <a:chExt cx="0" cy="0"/>
        </a:xfrm>
      </p:grpSpPr>
      <p:sp>
        <p:nvSpPr>
          <p:cNvPr id="189" name="Google Shape;189;p24"/>
          <p:cNvSpPr txBox="1"/>
          <p:nvPr>
            <p:ph type="title"/>
          </p:nvPr>
        </p:nvSpPr>
        <p:spPr>
          <a:xfrm>
            <a:off x="917950" y="890050"/>
            <a:ext cx="17370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Freiwilligenarbeit im Ausland Übersetze ins Englische</a:t>
            </a:r>
            <a:endParaRPr>
              <a:solidFill>
                <a:schemeClr val="dk2"/>
              </a:solidFill>
            </a:endParaRPr>
          </a:p>
        </p:txBody>
      </p:sp>
      <p:sp>
        <p:nvSpPr>
          <p:cNvPr id="190" name="Google Shape;190;p24"/>
          <p:cNvSpPr txBox="1"/>
          <p:nvPr>
            <p:ph idx="1" type="body"/>
          </p:nvPr>
        </p:nvSpPr>
        <p:spPr>
          <a:xfrm>
            <a:off x="816425" y="1676125"/>
            <a:ext cx="16452000" cy="686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Hast du Lust, freiwillig zu arbeiten? Ich habe es schon gemacht und kann es empfehlen!</a:t>
            </a:r>
            <a:endParaRPr/>
          </a:p>
          <a:p>
            <a:pPr indent="0" lvl="0" marL="0" rtl="0" algn="l">
              <a:spcBef>
                <a:spcPts val="2000"/>
              </a:spcBef>
              <a:spcAft>
                <a:spcPts val="0"/>
              </a:spcAft>
              <a:buNone/>
            </a:pPr>
            <a:r>
              <a:rPr lang="en-GB"/>
              <a:t>Letztes Jahr habe ich Freiwilligenarbeit in Südafrika gemacht. Dort habe ich in einem Kinderheim gearbeitet. Jeden Tag wurden Englisch und Mathe unterrichtet und ich habe geholfen. Nachmittags wurden Sportaktivitäten organisiert. Abends wurde manchmal eine Geburtstagsfeier organisiert, wenn eines der Kinder Geburtstag hatte. </a:t>
            </a:r>
            <a:endParaRPr/>
          </a:p>
          <a:p>
            <a:pPr indent="0" lvl="0" marL="0" rtl="0" algn="l">
              <a:spcBef>
                <a:spcPts val="2000"/>
              </a:spcBef>
              <a:spcAft>
                <a:spcPts val="0"/>
              </a:spcAft>
              <a:buNone/>
            </a:pPr>
            <a:r>
              <a:rPr lang="en-GB"/>
              <a:t>Viel Geld wird diesem Kinderheim gespendet und in Zukunft werden neue Klassenzimmer und Unterkunft gebaut werden. Ich hoffe, zurückzukehren, um weiterzuhelfen!    </a:t>
            </a:r>
            <a:r>
              <a:rPr b="1" i="1" lang="en-GB"/>
              <a:t>Hans</a:t>
            </a:r>
            <a:endParaRPr b="1" i="1"/>
          </a:p>
          <a:p>
            <a:pPr indent="0" lvl="0" marL="0" rtl="0" algn="l">
              <a:spcBef>
                <a:spcPts val="2000"/>
              </a:spcBef>
              <a:spcAft>
                <a:spcPts val="2000"/>
              </a:spcAft>
              <a:buNone/>
            </a:pPr>
            <a:r>
              <a:rPr lang="en-GB"/>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4" name="Shape 194"/>
        <p:cNvGrpSpPr/>
        <p:nvPr/>
      </p:nvGrpSpPr>
      <p:grpSpPr>
        <a:xfrm>
          <a:off x="0" y="0"/>
          <a:ext cx="0" cy="0"/>
          <a:chOff x="0" y="0"/>
          <a:chExt cx="0" cy="0"/>
        </a:xfrm>
      </p:grpSpPr>
      <p:sp>
        <p:nvSpPr>
          <p:cNvPr id="195" name="Google Shape;195;p25"/>
          <p:cNvSpPr txBox="1"/>
          <p:nvPr>
            <p:ph type="title"/>
          </p:nvPr>
        </p:nvSpPr>
        <p:spPr>
          <a:xfrm>
            <a:off x="917950" y="297875"/>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Freiwilligenarbeit im Ausland</a:t>
            </a:r>
            <a:endParaRPr/>
          </a:p>
        </p:txBody>
      </p:sp>
      <p:sp>
        <p:nvSpPr>
          <p:cNvPr id="196" name="Google Shape;196;p25"/>
          <p:cNvSpPr txBox="1"/>
          <p:nvPr>
            <p:ph idx="1" type="body"/>
          </p:nvPr>
        </p:nvSpPr>
        <p:spPr>
          <a:xfrm>
            <a:off x="731825" y="1050125"/>
            <a:ext cx="9521700" cy="7788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800"/>
              <a:t>Hast du Lust, freiwillig zu arbeiten? Ich habe es schon gemacht und kann es empfehlen!</a:t>
            </a:r>
            <a:endParaRPr sz="2800"/>
          </a:p>
          <a:p>
            <a:pPr indent="0" lvl="0" marL="0" rtl="0" algn="l">
              <a:spcBef>
                <a:spcPts val="2000"/>
              </a:spcBef>
              <a:spcAft>
                <a:spcPts val="0"/>
              </a:spcAft>
              <a:buNone/>
            </a:pPr>
            <a:r>
              <a:rPr lang="en-GB" sz="2800"/>
              <a:t>Letztes Jahr habe ich Freiwilligenarbeit in Südafrika gemacht. Dort habe ich in einem Kinderheim gearbeitet. Jeden Tag </a:t>
            </a:r>
            <a:r>
              <a:rPr lang="en-GB" sz="2800">
                <a:highlight>
                  <a:srgbClr val="FFFFFF"/>
                </a:highlight>
              </a:rPr>
              <a:t>wurden Englisch und Mathe unterrichtet und ich habe geholfen. Nachmittags wurden Sportaktivitäten organisiert. Abends wurde manchmal eine Geburtstagsfeier organisiert, wenn eines der Kinder Geburtstag hatte. </a:t>
            </a:r>
            <a:endParaRPr sz="2800">
              <a:highlight>
                <a:srgbClr val="FFFFFF"/>
              </a:highlight>
            </a:endParaRPr>
          </a:p>
          <a:p>
            <a:pPr indent="0" lvl="0" marL="0" rtl="0" algn="l">
              <a:spcBef>
                <a:spcPts val="2000"/>
              </a:spcBef>
              <a:spcAft>
                <a:spcPts val="0"/>
              </a:spcAft>
              <a:buNone/>
            </a:pPr>
            <a:r>
              <a:rPr lang="en-GB" sz="2800">
                <a:highlight>
                  <a:srgbClr val="FFFFFF"/>
                </a:highlight>
              </a:rPr>
              <a:t>Viel Geld wird diesem Kinderheim gespendet und in Zukunft werden neue Klassenzimmer und Unterkunft gebaut werden. Ich hoffe, zurückzukehren, um weiterzuhelfen!</a:t>
            </a:r>
            <a:endParaRPr sz="2800">
              <a:highlight>
                <a:srgbClr val="FFFFFF"/>
              </a:highlight>
            </a:endParaRPr>
          </a:p>
          <a:p>
            <a:pPr indent="0" lvl="0" marL="0" rtl="0" algn="l">
              <a:spcBef>
                <a:spcPts val="2000"/>
              </a:spcBef>
              <a:spcAft>
                <a:spcPts val="2000"/>
              </a:spcAft>
              <a:buNone/>
            </a:pPr>
            <a:r>
              <a:rPr lang="en-GB"/>
              <a:t>   </a:t>
            </a:r>
            <a:endParaRPr/>
          </a:p>
        </p:txBody>
      </p:sp>
      <p:sp>
        <p:nvSpPr>
          <p:cNvPr id="197" name="Google Shape;197;p25"/>
          <p:cNvSpPr txBox="1"/>
          <p:nvPr/>
        </p:nvSpPr>
        <p:spPr>
          <a:xfrm>
            <a:off x="10067350" y="525600"/>
            <a:ext cx="7698600" cy="851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GB" sz="2800">
                <a:solidFill>
                  <a:schemeClr val="dk2"/>
                </a:solidFill>
                <a:latin typeface="Montserrat"/>
                <a:ea typeface="Montserrat"/>
                <a:cs typeface="Montserrat"/>
                <a:sym typeface="Montserrat"/>
              </a:rPr>
              <a:t>Do you fancy/are you keen to do voluntary work? I’ve already done it and can recommend it!</a:t>
            </a:r>
            <a:endParaRPr i="1"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i="1"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rPr i="1" lang="en-GB" sz="2800">
                <a:solidFill>
                  <a:schemeClr val="dk2"/>
                </a:solidFill>
                <a:latin typeface="Montserrat"/>
                <a:ea typeface="Montserrat"/>
                <a:cs typeface="Montserrat"/>
                <a:sym typeface="Montserrat"/>
              </a:rPr>
              <a:t>Last year I did voluntary work in South Africa. I worked in a children’s home there. English and maths were taught every day and I helped.  In the afternoons sports activities were organised. Sometimes a birthday party was organised in the evenings, if one of the children had a birthday.</a:t>
            </a:r>
            <a:endParaRPr i="1"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i="1"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rPr i="1" lang="en-GB" sz="2800">
                <a:solidFill>
                  <a:schemeClr val="dk2"/>
                </a:solidFill>
                <a:latin typeface="Montserrat"/>
                <a:ea typeface="Montserrat"/>
                <a:cs typeface="Montserrat"/>
                <a:sym typeface="Montserrat"/>
              </a:rPr>
              <a:t>A lot of money is donated to this children’s home and in the future new classrooms and accommodation will be built. I hope to return, to help (further)</a:t>
            </a:r>
            <a:endParaRPr i="1" sz="2800">
              <a:solidFill>
                <a:schemeClr val="dk2"/>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1" name="Shape 201"/>
        <p:cNvGrpSpPr/>
        <p:nvPr/>
      </p:nvGrpSpPr>
      <p:grpSpPr>
        <a:xfrm>
          <a:off x="0" y="0"/>
          <a:ext cx="0" cy="0"/>
          <a:chOff x="0" y="0"/>
          <a:chExt cx="0" cy="0"/>
        </a:xfrm>
      </p:grpSpPr>
      <p:sp>
        <p:nvSpPr>
          <p:cNvPr id="202" name="Google Shape;202;p26"/>
          <p:cNvSpPr txBox="1"/>
          <p:nvPr>
            <p:ph type="title"/>
          </p:nvPr>
        </p:nvSpPr>
        <p:spPr>
          <a:xfrm>
            <a:off x="244400" y="549800"/>
            <a:ext cx="17547900" cy="6409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4400">
                <a:solidFill>
                  <a:schemeClr val="dk2"/>
                </a:solidFill>
              </a:rPr>
              <a:t>Kampagnen und gute Zwecke: recognising the passive</a:t>
            </a:r>
            <a:endParaRPr sz="4400">
              <a:solidFill>
                <a:schemeClr val="dk2"/>
              </a:solidFill>
            </a:endParaRPr>
          </a:p>
          <a:p>
            <a:pPr indent="0" lvl="0" marL="0" rtl="0" algn="l">
              <a:spcBef>
                <a:spcPts val="0"/>
              </a:spcBef>
              <a:spcAft>
                <a:spcPts val="0"/>
              </a:spcAft>
              <a:buNone/>
            </a:pPr>
            <a:r>
              <a:t/>
            </a:r>
            <a:endParaRPr sz="2800">
              <a:solidFill>
                <a:schemeClr val="dk2"/>
              </a:solidFill>
            </a:endParaRPr>
          </a:p>
          <a:p>
            <a:pPr indent="-685800" lvl="0" marL="914400" rtl="0" algn="l">
              <a:spcBef>
                <a:spcPts val="0"/>
              </a:spcBef>
              <a:spcAft>
                <a:spcPts val="0"/>
              </a:spcAft>
              <a:buClr>
                <a:schemeClr val="dk2"/>
              </a:buClr>
              <a:buSzPts val="3600"/>
              <a:buAutoNum type="arabicPeriod"/>
            </a:pPr>
            <a:r>
              <a:rPr lang="en-GB" sz="3600">
                <a:solidFill>
                  <a:schemeClr val="dk2"/>
                </a:solidFill>
              </a:rPr>
              <a:t>The passive voices recognises</a:t>
            </a:r>
            <a:r>
              <a:rPr lang="en-GB" sz="3600">
                <a:solidFill>
                  <a:schemeClr val="dk2"/>
                </a:solidFill>
              </a:rPr>
              <a:t>____ ____ ______ ____ rather than </a:t>
            </a:r>
            <a:endParaRPr sz="3600">
              <a:solidFill>
                <a:schemeClr val="dk2"/>
              </a:solidFill>
            </a:endParaRPr>
          </a:p>
          <a:p>
            <a:pPr indent="457200" lvl="0" marL="457200" rtl="0" algn="l">
              <a:spcBef>
                <a:spcPts val="0"/>
              </a:spcBef>
              <a:spcAft>
                <a:spcPts val="0"/>
              </a:spcAft>
              <a:buNone/>
            </a:pPr>
            <a:r>
              <a:rPr lang="en-GB" sz="3600">
                <a:solidFill>
                  <a:schemeClr val="dk2"/>
                </a:solidFill>
              </a:rPr>
              <a:t>the person or thing _____  _____ _______ </a:t>
            </a:r>
            <a:endParaRPr sz="3600">
              <a:solidFill>
                <a:schemeClr val="dk2"/>
              </a:solidFill>
            </a:endParaRPr>
          </a:p>
          <a:p>
            <a:pPr indent="0" lvl="0" marL="914400" rtl="0" algn="l">
              <a:spcBef>
                <a:spcPts val="0"/>
              </a:spcBef>
              <a:spcAft>
                <a:spcPts val="0"/>
              </a:spcAft>
              <a:buNone/>
            </a:pPr>
            <a:r>
              <a:t/>
            </a:r>
            <a:endParaRPr sz="2800">
              <a:solidFill>
                <a:schemeClr val="dk2"/>
              </a:solidFill>
            </a:endParaRPr>
          </a:p>
          <a:p>
            <a:pPr indent="-685800" lvl="0" marL="914400" rtl="0" algn="l">
              <a:spcBef>
                <a:spcPts val="0"/>
              </a:spcBef>
              <a:spcAft>
                <a:spcPts val="0"/>
              </a:spcAft>
              <a:buClr>
                <a:schemeClr val="dk2"/>
              </a:buClr>
              <a:buSzPts val="3600"/>
              <a:buAutoNum type="arabicPeriod"/>
            </a:pPr>
            <a:r>
              <a:rPr lang="en-GB" sz="3600">
                <a:solidFill>
                  <a:schemeClr val="dk2"/>
                </a:solidFill>
              </a:rPr>
              <a:t>To form the passive, you use the verb _________ plus the _____</a:t>
            </a:r>
            <a:r>
              <a:rPr lang="en-GB" sz="3600">
                <a:solidFill>
                  <a:schemeClr val="dk2"/>
                </a:solidFill>
              </a:rPr>
              <a:t> _________ </a:t>
            </a:r>
            <a:endParaRPr sz="2800">
              <a:solidFill>
                <a:schemeClr val="dk2"/>
              </a:solidFill>
            </a:endParaRPr>
          </a:p>
          <a:p>
            <a:pPr indent="-685800" lvl="0" marL="914400" rtl="0" algn="l">
              <a:spcBef>
                <a:spcPts val="0"/>
              </a:spcBef>
              <a:spcAft>
                <a:spcPts val="0"/>
              </a:spcAft>
              <a:buClr>
                <a:schemeClr val="dk2"/>
              </a:buClr>
              <a:buSzPts val="3600"/>
              <a:buAutoNum type="arabicPeriod"/>
            </a:pPr>
            <a:r>
              <a:rPr lang="en-GB" sz="3600">
                <a:solidFill>
                  <a:schemeClr val="dk2"/>
                </a:solidFill>
              </a:rPr>
              <a:t>In the perfect tense the past participle for werden is ____________</a:t>
            </a:r>
            <a:endParaRPr sz="3600">
              <a:solidFill>
                <a:schemeClr val="dk2"/>
              </a:solidFill>
            </a:endParaRPr>
          </a:p>
          <a:p>
            <a:pPr indent="-685800" lvl="0" marL="914400" rtl="0" algn="l">
              <a:spcBef>
                <a:spcPts val="0"/>
              </a:spcBef>
              <a:spcAft>
                <a:spcPts val="0"/>
              </a:spcAft>
              <a:buClr>
                <a:schemeClr val="dk2"/>
              </a:buClr>
              <a:buSzPts val="3600"/>
              <a:buAutoNum type="arabicPeriod"/>
            </a:pPr>
            <a:r>
              <a:rPr lang="en-GB" sz="3600">
                <a:solidFill>
                  <a:schemeClr val="dk2"/>
                </a:solidFill>
              </a:rPr>
              <a:t>Translate the following English passive sentences into German</a:t>
            </a:r>
            <a:endParaRPr sz="3600">
              <a:solidFill>
                <a:schemeClr val="dk2"/>
              </a:solidFill>
            </a:endParaRPr>
          </a:p>
          <a:p>
            <a:pPr indent="0" lvl="0" marL="914400" rtl="0" algn="l">
              <a:lnSpc>
                <a:spcPct val="150000"/>
              </a:lnSpc>
              <a:spcBef>
                <a:spcPts val="0"/>
              </a:spcBef>
              <a:spcAft>
                <a:spcPts val="0"/>
              </a:spcAft>
              <a:buNone/>
            </a:pPr>
            <a:r>
              <a:rPr lang="en-GB" sz="3600">
                <a:solidFill>
                  <a:schemeClr val="dk2"/>
                </a:solidFill>
              </a:rPr>
              <a:t>The house is/is being built_________________________________________</a:t>
            </a:r>
            <a:endParaRPr sz="3600">
              <a:solidFill>
                <a:schemeClr val="dk2"/>
              </a:solidFill>
            </a:endParaRPr>
          </a:p>
          <a:p>
            <a:pPr indent="0" lvl="0" marL="914400" rtl="0" algn="l">
              <a:lnSpc>
                <a:spcPct val="150000"/>
              </a:lnSpc>
              <a:spcBef>
                <a:spcPts val="0"/>
              </a:spcBef>
              <a:spcAft>
                <a:spcPts val="0"/>
              </a:spcAft>
              <a:buNone/>
            </a:pPr>
            <a:r>
              <a:rPr lang="en-GB" sz="3600">
                <a:solidFill>
                  <a:schemeClr val="dk2"/>
                </a:solidFill>
              </a:rPr>
              <a:t>The house was built___________________________________________</a:t>
            </a:r>
            <a:endParaRPr sz="3600">
              <a:solidFill>
                <a:schemeClr val="dk2"/>
              </a:solidFill>
            </a:endParaRPr>
          </a:p>
          <a:p>
            <a:pPr indent="0" lvl="0" marL="914400" rtl="0" algn="l">
              <a:lnSpc>
                <a:spcPct val="150000"/>
              </a:lnSpc>
              <a:spcBef>
                <a:spcPts val="0"/>
              </a:spcBef>
              <a:spcAft>
                <a:spcPts val="0"/>
              </a:spcAft>
              <a:buNone/>
            </a:pPr>
            <a:r>
              <a:rPr lang="en-GB" sz="3600">
                <a:solidFill>
                  <a:schemeClr val="dk2"/>
                </a:solidFill>
              </a:rPr>
              <a:t>The house has been built_________________________________________</a:t>
            </a:r>
            <a:endParaRPr sz="3600">
              <a:solidFill>
                <a:schemeClr val="dk2"/>
              </a:solidFill>
            </a:endParaRPr>
          </a:p>
          <a:p>
            <a:pPr indent="0" lvl="0" marL="914400" rtl="0" algn="l">
              <a:lnSpc>
                <a:spcPct val="150000"/>
              </a:lnSpc>
              <a:spcBef>
                <a:spcPts val="0"/>
              </a:spcBef>
              <a:spcAft>
                <a:spcPts val="0"/>
              </a:spcAft>
              <a:buNone/>
            </a:pPr>
            <a:r>
              <a:rPr lang="en-GB" sz="3600">
                <a:solidFill>
                  <a:schemeClr val="dk2"/>
                </a:solidFill>
              </a:rPr>
              <a:t>The hous will be built______________________________________________</a:t>
            </a:r>
            <a:endParaRPr sz="3600">
              <a:solidFill>
                <a:schemeClr val="dk2"/>
              </a:solidFill>
            </a:endParaRPr>
          </a:p>
          <a:p>
            <a:pPr indent="0" lvl="0" marL="0" rtl="0" algn="l">
              <a:lnSpc>
                <a:spcPct val="150000"/>
              </a:lnSpc>
              <a:spcBef>
                <a:spcPts val="0"/>
              </a:spcBef>
              <a:spcAft>
                <a:spcPts val="0"/>
              </a:spcAft>
              <a:buNone/>
            </a:pPr>
            <a:r>
              <a:t/>
            </a:r>
            <a:endParaRPr i="1" sz="4800">
              <a:solidFill>
                <a:schemeClr val="dk2"/>
              </a:solidFill>
            </a:endParaRPr>
          </a:p>
          <a:p>
            <a:pPr indent="0" lvl="0" marL="0" rtl="0" algn="l">
              <a:spcBef>
                <a:spcPts val="0"/>
              </a:spcBef>
              <a:spcAft>
                <a:spcPts val="0"/>
              </a:spcAft>
              <a:buNone/>
            </a:pPr>
            <a:r>
              <a:t/>
            </a:r>
            <a:endParaRPr i="1" sz="5800">
              <a:solidFill>
                <a:schemeClr val="dk2"/>
              </a:solidFill>
            </a:endParaRPr>
          </a:p>
        </p:txBody>
      </p:sp>
      <p:sp>
        <p:nvSpPr>
          <p:cNvPr id="203" name="Google Shape;203;p26"/>
          <p:cNvSpPr txBox="1"/>
          <p:nvPr/>
        </p:nvSpPr>
        <p:spPr>
          <a:xfrm>
            <a:off x="2090850" y="2453275"/>
            <a:ext cx="1641000" cy="42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2"/>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7" name="Shape 207"/>
        <p:cNvGrpSpPr/>
        <p:nvPr/>
      </p:nvGrpSpPr>
      <p:grpSpPr>
        <a:xfrm>
          <a:off x="0" y="0"/>
          <a:ext cx="0" cy="0"/>
          <a:chOff x="0" y="0"/>
          <a:chExt cx="0" cy="0"/>
        </a:xfrm>
      </p:grpSpPr>
      <p:sp>
        <p:nvSpPr>
          <p:cNvPr id="208" name="Google Shape;208;p27"/>
          <p:cNvSpPr txBox="1"/>
          <p:nvPr>
            <p:ph type="title"/>
          </p:nvPr>
        </p:nvSpPr>
        <p:spPr>
          <a:xfrm>
            <a:off x="244400" y="549800"/>
            <a:ext cx="17547900" cy="6409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4400">
                <a:solidFill>
                  <a:schemeClr val="dk2"/>
                </a:solidFill>
              </a:rPr>
              <a:t>Kampagnen und gute Zwecke: recognising the passive</a:t>
            </a:r>
            <a:endParaRPr sz="4400">
              <a:solidFill>
                <a:schemeClr val="dk2"/>
              </a:solidFill>
            </a:endParaRPr>
          </a:p>
          <a:p>
            <a:pPr indent="0" lvl="0" marL="0" rtl="0" algn="l">
              <a:spcBef>
                <a:spcPts val="0"/>
              </a:spcBef>
              <a:spcAft>
                <a:spcPts val="0"/>
              </a:spcAft>
              <a:buNone/>
            </a:pPr>
            <a:r>
              <a:t/>
            </a:r>
            <a:endParaRPr sz="2800">
              <a:solidFill>
                <a:schemeClr val="dk2"/>
              </a:solidFill>
            </a:endParaRPr>
          </a:p>
          <a:p>
            <a:pPr indent="-685800" lvl="0" marL="914400" rtl="0" algn="l">
              <a:spcBef>
                <a:spcPts val="0"/>
              </a:spcBef>
              <a:spcAft>
                <a:spcPts val="0"/>
              </a:spcAft>
              <a:buClr>
                <a:schemeClr val="dk2"/>
              </a:buClr>
              <a:buSzPts val="3600"/>
              <a:buAutoNum type="arabicPeriod"/>
            </a:pPr>
            <a:r>
              <a:rPr lang="en-GB" sz="3600">
                <a:solidFill>
                  <a:schemeClr val="dk2"/>
                </a:solidFill>
              </a:rPr>
              <a:t>The passive voices recognises____ ____ ______ ____ rather than </a:t>
            </a:r>
            <a:endParaRPr sz="3600">
              <a:solidFill>
                <a:schemeClr val="dk2"/>
              </a:solidFill>
            </a:endParaRPr>
          </a:p>
          <a:p>
            <a:pPr indent="457200" lvl="0" marL="457200" rtl="0" algn="l">
              <a:spcBef>
                <a:spcPts val="0"/>
              </a:spcBef>
              <a:spcAft>
                <a:spcPts val="0"/>
              </a:spcAft>
              <a:buNone/>
            </a:pPr>
            <a:r>
              <a:rPr lang="en-GB" sz="3600">
                <a:solidFill>
                  <a:schemeClr val="dk2"/>
                </a:solidFill>
              </a:rPr>
              <a:t>the person or thing _____  _____ _______ </a:t>
            </a:r>
            <a:endParaRPr sz="3600">
              <a:solidFill>
                <a:schemeClr val="dk2"/>
              </a:solidFill>
            </a:endParaRPr>
          </a:p>
          <a:p>
            <a:pPr indent="0" lvl="0" marL="914400" rtl="0" algn="l">
              <a:spcBef>
                <a:spcPts val="0"/>
              </a:spcBef>
              <a:spcAft>
                <a:spcPts val="0"/>
              </a:spcAft>
              <a:buNone/>
            </a:pPr>
            <a:r>
              <a:t/>
            </a:r>
            <a:endParaRPr sz="2800">
              <a:solidFill>
                <a:schemeClr val="dk2"/>
              </a:solidFill>
            </a:endParaRPr>
          </a:p>
          <a:p>
            <a:pPr indent="-685800" lvl="0" marL="914400" rtl="0" algn="l">
              <a:spcBef>
                <a:spcPts val="0"/>
              </a:spcBef>
              <a:spcAft>
                <a:spcPts val="0"/>
              </a:spcAft>
              <a:buClr>
                <a:schemeClr val="dk2"/>
              </a:buClr>
              <a:buSzPts val="3600"/>
              <a:buAutoNum type="arabicPeriod"/>
            </a:pPr>
            <a:r>
              <a:rPr lang="en-GB" sz="3600">
                <a:solidFill>
                  <a:schemeClr val="dk2"/>
                </a:solidFill>
              </a:rPr>
              <a:t>To form the passive, you use the verb _________ plus the ________ ______</a:t>
            </a:r>
            <a:endParaRPr sz="2800">
              <a:solidFill>
                <a:schemeClr val="dk2"/>
              </a:solidFill>
            </a:endParaRPr>
          </a:p>
          <a:p>
            <a:pPr indent="-685800" lvl="0" marL="914400" rtl="0" algn="l">
              <a:spcBef>
                <a:spcPts val="0"/>
              </a:spcBef>
              <a:spcAft>
                <a:spcPts val="0"/>
              </a:spcAft>
              <a:buClr>
                <a:schemeClr val="dk2"/>
              </a:buClr>
              <a:buSzPts val="3600"/>
              <a:buAutoNum type="arabicPeriod"/>
            </a:pPr>
            <a:r>
              <a:rPr lang="en-GB" sz="3600">
                <a:solidFill>
                  <a:schemeClr val="dk2"/>
                </a:solidFill>
              </a:rPr>
              <a:t>In the perfect tense the past participle for werden is ____________</a:t>
            </a:r>
            <a:endParaRPr sz="3600">
              <a:solidFill>
                <a:schemeClr val="dk2"/>
              </a:solidFill>
            </a:endParaRPr>
          </a:p>
          <a:p>
            <a:pPr indent="-685800" lvl="0" marL="914400" rtl="0" algn="l">
              <a:spcBef>
                <a:spcPts val="0"/>
              </a:spcBef>
              <a:spcAft>
                <a:spcPts val="0"/>
              </a:spcAft>
              <a:buClr>
                <a:schemeClr val="dk2"/>
              </a:buClr>
              <a:buSzPts val="3600"/>
              <a:buAutoNum type="arabicPeriod"/>
            </a:pPr>
            <a:r>
              <a:rPr lang="en-GB" sz="3600">
                <a:solidFill>
                  <a:schemeClr val="dk2"/>
                </a:solidFill>
              </a:rPr>
              <a:t>Translate the following English passive sentences into German</a:t>
            </a:r>
            <a:endParaRPr sz="3600">
              <a:solidFill>
                <a:schemeClr val="dk2"/>
              </a:solidFill>
            </a:endParaRPr>
          </a:p>
          <a:p>
            <a:pPr indent="0" lvl="0" marL="914400" rtl="0" algn="l">
              <a:lnSpc>
                <a:spcPct val="150000"/>
              </a:lnSpc>
              <a:spcBef>
                <a:spcPts val="0"/>
              </a:spcBef>
              <a:spcAft>
                <a:spcPts val="0"/>
              </a:spcAft>
              <a:buNone/>
            </a:pPr>
            <a:r>
              <a:rPr lang="en-GB" sz="3600">
                <a:solidFill>
                  <a:schemeClr val="dk2"/>
                </a:solidFill>
              </a:rPr>
              <a:t>The house is/is being built_________________________________________</a:t>
            </a:r>
            <a:endParaRPr sz="3600">
              <a:solidFill>
                <a:schemeClr val="dk2"/>
              </a:solidFill>
            </a:endParaRPr>
          </a:p>
          <a:p>
            <a:pPr indent="0" lvl="0" marL="914400" rtl="0" algn="l">
              <a:lnSpc>
                <a:spcPct val="150000"/>
              </a:lnSpc>
              <a:spcBef>
                <a:spcPts val="0"/>
              </a:spcBef>
              <a:spcAft>
                <a:spcPts val="0"/>
              </a:spcAft>
              <a:buNone/>
            </a:pPr>
            <a:r>
              <a:rPr lang="en-GB" sz="3600">
                <a:solidFill>
                  <a:schemeClr val="dk2"/>
                </a:solidFill>
              </a:rPr>
              <a:t>The house was built___________________________________________</a:t>
            </a:r>
            <a:endParaRPr sz="3600">
              <a:solidFill>
                <a:schemeClr val="dk2"/>
              </a:solidFill>
            </a:endParaRPr>
          </a:p>
          <a:p>
            <a:pPr indent="0" lvl="0" marL="914400" rtl="0" algn="l">
              <a:lnSpc>
                <a:spcPct val="150000"/>
              </a:lnSpc>
              <a:spcBef>
                <a:spcPts val="0"/>
              </a:spcBef>
              <a:spcAft>
                <a:spcPts val="0"/>
              </a:spcAft>
              <a:buNone/>
            </a:pPr>
            <a:r>
              <a:rPr lang="en-GB" sz="3600">
                <a:solidFill>
                  <a:schemeClr val="dk2"/>
                </a:solidFill>
              </a:rPr>
              <a:t>The house has been built_________________________________________</a:t>
            </a:r>
            <a:endParaRPr sz="3600">
              <a:solidFill>
                <a:schemeClr val="dk2"/>
              </a:solidFill>
            </a:endParaRPr>
          </a:p>
          <a:p>
            <a:pPr indent="0" lvl="0" marL="914400" rtl="0" algn="l">
              <a:lnSpc>
                <a:spcPct val="150000"/>
              </a:lnSpc>
              <a:spcBef>
                <a:spcPts val="0"/>
              </a:spcBef>
              <a:spcAft>
                <a:spcPts val="0"/>
              </a:spcAft>
              <a:buNone/>
            </a:pPr>
            <a:r>
              <a:rPr lang="en-GB" sz="3600">
                <a:solidFill>
                  <a:schemeClr val="dk2"/>
                </a:solidFill>
              </a:rPr>
              <a:t>The hous will be built______________________________________________</a:t>
            </a:r>
            <a:endParaRPr sz="3600">
              <a:solidFill>
                <a:schemeClr val="dk2"/>
              </a:solidFill>
            </a:endParaRPr>
          </a:p>
          <a:p>
            <a:pPr indent="0" lvl="0" marL="0" rtl="0" algn="l">
              <a:lnSpc>
                <a:spcPct val="150000"/>
              </a:lnSpc>
              <a:spcBef>
                <a:spcPts val="0"/>
              </a:spcBef>
              <a:spcAft>
                <a:spcPts val="0"/>
              </a:spcAft>
              <a:buNone/>
            </a:pPr>
            <a:r>
              <a:t/>
            </a:r>
            <a:endParaRPr i="1" sz="4800">
              <a:solidFill>
                <a:schemeClr val="dk2"/>
              </a:solidFill>
            </a:endParaRPr>
          </a:p>
          <a:p>
            <a:pPr indent="0" lvl="0" marL="0" rtl="0" algn="l">
              <a:spcBef>
                <a:spcPts val="0"/>
              </a:spcBef>
              <a:spcAft>
                <a:spcPts val="0"/>
              </a:spcAft>
              <a:buNone/>
            </a:pPr>
            <a:r>
              <a:t/>
            </a:r>
            <a:endParaRPr i="1" sz="5800">
              <a:solidFill>
                <a:schemeClr val="dk2"/>
              </a:solidFill>
            </a:endParaRPr>
          </a:p>
        </p:txBody>
      </p:sp>
      <p:sp>
        <p:nvSpPr>
          <p:cNvPr id="209" name="Google Shape;209;p27"/>
          <p:cNvSpPr txBox="1"/>
          <p:nvPr/>
        </p:nvSpPr>
        <p:spPr>
          <a:xfrm>
            <a:off x="2090850" y="2453275"/>
            <a:ext cx="1641000" cy="42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2"/>
              </a:solidFill>
              <a:latin typeface="Montserrat"/>
              <a:ea typeface="Montserrat"/>
              <a:cs typeface="Montserrat"/>
              <a:sym typeface="Montserrat"/>
            </a:endParaRPr>
          </a:p>
        </p:txBody>
      </p:sp>
      <p:sp>
        <p:nvSpPr>
          <p:cNvPr id="210" name="Google Shape;210;p27"/>
          <p:cNvSpPr txBox="1"/>
          <p:nvPr/>
        </p:nvSpPr>
        <p:spPr>
          <a:xfrm>
            <a:off x="8240050" y="1777650"/>
            <a:ext cx="4534500" cy="6297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800">
                <a:solidFill>
                  <a:schemeClr val="dk2"/>
                </a:solidFill>
                <a:latin typeface="Montserrat"/>
                <a:ea typeface="Montserrat"/>
                <a:cs typeface="Montserrat"/>
                <a:sym typeface="Montserrat"/>
              </a:rPr>
              <a:t>the action being done</a:t>
            </a:r>
            <a:endParaRPr b="1" sz="2800">
              <a:solidFill>
                <a:schemeClr val="dk2"/>
              </a:solidFill>
              <a:latin typeface="Montserrat"/>
              <a:ea typeface="Montserrat"/>
              <a:cs typeface="Montserrat"/>
              <a:sym typeface="Montserrat"/>
            </a:endParaRPr>
          </a:p>
        </p:txBody>
      </p:sp>
      <p:sp>
        <p:nvSpPr>
          <p:cNvPr id="211" name="Google Shape;211;p27"/>
          <p:cNvSpPr txBox="1"/>
          <p:nvPr/>
        </p:nvSpPr>
        <p:spPr>
          <a:xfrm>
            <a:off x="5803675" y="2471325"/>
            <a:ext cx="4635900" cy="6297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800">
                <a:solidFill>
                  <a:schemeClr val="dk2"/>
                </a:solidFill>
                <a:latin typeface="Montserrat"/>
                <a:ea typeface="Montserrat"/>
                <a:cs typeface="Montserrat"/>
                <a:sym typeface="Montserrat"/>
              </a:rPr>
              <a:t>doing the action</a:t>
            </a:r>
            <a:endParaRPr b="1" sz="2800">
              <a:solidFill>
                <a:schemeClr val="dk2"/>
              </a:solidFill>
              <a:latin typeface="Montserrat"/>
              <a:ea typeface="Montserrat"/>
              <a:cs typeface="Montserrat"/>
              <a:sym typeface="Montserrat"/>
            </a:endParaRPr>
          </a:p>
        </p:txBody>
      </p:sp>
      <p:sp>
        <p:nvSpPr>
          <p:cNvPr id="212" name="Google Shape;212;p27"/>
          <p:cNvSpPr txBox="1"/>
          <p:nvPr/>
        </p:nvSpPr>
        <p:spPr>
          <a:xfrm>
            <a:off x="9864325" y="3486550"/>
            <a:ext cx="2301000" cy="6297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800">
                <a:solidFill>
                  <a:schemeClr val="dk2"/>
                </a:solidFill>
                <a:latin typeface="Montserrat"/>
                <a:ea typeface="Montserrat"/>
                <a:cs typeface="Montserrat"/>
                <a:sym typeface="Montserrat"/>
              </a:rPr>
              <a:t>werden</a:t>
            </a:r>
            <a:endParaRPr b="1" sz="2800">
              <a:solidFill>
                <a:schemeClr val="dk2"/>
              </a:solidFill>
              <a:latin typeface="Montserrat"/>
              <a:ea typeface="Montserrat"/>
              <a:cs typeface="Montserrat"/>
              <a:sym typeface="Montserrat"/>
            </a:endParaRPr>
          </a:p>
        </p:txBody>
      </p:sp>
      <p:sp>
        <p:nvSpPr>
          <p:cNvPr id="213" name="Google Shape;213;p27"/>
          <p:cNvSpPr txBox="1"/>
          <p:nvPr/>
        </p:nvSpPr>
        <p:spPr>
          <a:xfrm>
            <a:off x="14263375" y="3621850"/>
            <a:ext cx="3773100" cy="5415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800">
                <a:solidFill>
                  <a:schemeClr val="dk2"/>
                </a:solidFill>
                <a:latin typeface="Montserrat"/>
                <a:ea typeface="Montserrat"/>
                <a:cs typeface="Montserrat"/>
                <a:sym typeface="Montserrat"/>
              </a:rPr>
              <a:t>past participle</a:t>
            </a:r>
            <a:endParaRPr b="1" sz="2800">
              <a:solidFill>
                <a:schemeClr val="dk2"/>
              </a:solidFill>
              <a:latin typeface="Montserrat"/>
              <a:ea typeface="Montserrat"/>
              <a:cs typeface="Montserrat"/>
              <a:sym typeface="Montserrat"/>
            </a:endParaRPr>
          </a:p>
        </p:txBody>
      </p:sp>
      <p:sp>
        <p:nvSpPr>
          <p:cNvPr id="214" name="Google Shape;214;p27"/>
          <p:cNvSpPr txBox="1"/>
          <p:nvPr/>
        </p:nvSpPr>
        <p:spPr>
          <a:xfrm>
            <a:off x="13705025" y="4197125"/>
            <a:ext cx="2520900" cy="5415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800">
                <a:solidFill>
                  <a:schemeClr val="dk2"/>
                </a:solidFill>
                <a:latin typeface="Montserrat"/>
                <a:ea typeface="Montserrat"/>
                <a:cs typeface="Montserrat"/>
                <a:sym typeface="Montserrat"/>
              </a:rPr>
              <a:t>worden</a:t>
            </a:r>
            <a:endParaRPr b="1" sz="2800">
              <a:solidFill>
                <a:schemeClr val="dk2"/>
              </a:solidFill>
              <a:latin typeface="Montserrat"/>
              <a:ea typeface="Montserrat"/>
              <a:cs typeface="Montserrat"/>
              <a:sym typeface="Montserrat"/>
            </a:endParaRPr>
          </a:p>
        </p:txBody>
      </p:sp>
      <p:sp>
        <p:nvSpPr>
          <p:cNvPr id="215" name="Google Shape;215;p27"/>
          <p:cNvSpPr txBox="1"/>
          <p:nvPr/>
        </p:nvSpPr>
        <p:spPr>
          <a:xfrm>
            <a:off x="7495600" y="5533750"/>
            <a:ext cx="9187200" cy="5415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Das Haus wird gebaut</a:t>
            </a:r>
            <a:endParaRPr b="1" sz="2800">
              <a:solidFill>
                <a:schemeClr val="dk2"/>
              </a:solidFill>
              <a:latin typeface="Montserrat"/>
              <a:ea typeface="Montserrat"/>
              <a:cs typeface="Montserrat"/>
              <a:sym typeface="Montserrat"/>
            </a:endParaRPr>
          </a:p>
        </p:txBody>
      </p:sp>
      <p:sp>
        <p:nvSpPr>
          <p:cNvPr id="216" name="Google Shape;216;p27"/>
          <p:cNvSpPr txBox="1"/>
          <p:nvPr/>
        </p:nvSpPr>
        <p:spPr>
          <a:xfrm>
            <a:off x="6548125" y="6142850"/>
            <a:ext cx="7156800" cy="42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2"/>
              </a:solidFill>
              <a:latin typeface="Montserrat"/>
              <a:ea typeface="Montserrat"/>
              <a:cs typeface="Montserrat"/>
              <a:sym typeface="Montserrat"/>
            </a:endParaRPr>
          </a:p>
        </p:txBody>
      </p:sp>
      <p:sp>
        <p:nvSpPr>
          <p:cNvPr id="217" name="Google Shape;217;p27"/>
          <p:cNvSpPr txBox="1"/>
          <p:nvPr/>
        </p:nvSpPr>
        <p:spPr>
          <a:xfrm>
            <a:off x="6191650" y="6415838"/>
            <a:ext cx="9187200" cy="5415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Das Haus wurde gebaut</a:t>
            </a:r>
            <a:endParaRPr b="1" sz="2800">
              <a:solidFill>
                <a:schemeClr val="dk2"/>
              </a:solidFill>
              <a:latin typeface="Montserrat"/>
              <a:ea typeface="Montserrat"/>
              <a:cs typeface="Montserrat"/>
              <a:sym typeface="Montserrat"/>
            </a:endParaRPr>
          </a:p>
        </p:txBody>
      </p:sp>
      <p:sp>
        <p:nvSpPr>
          <p:cNvPr id="218" name="Google Shape;218;p27"/>
          <p:cNvSpPr txBox="1"/>
          <p:nvPr/>
        </p:nvSpPr>
        <p:spPr>
          <a:xfrm>
            <a:off x="7495600" y="7200725"/>
            <a:ext cx="9187200" cy="5415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Das Haus ist gebaut worden</a:t>
            </a:r>
            <a:endParaRPr b="1" sz="2800">
              <a:solidFill>
                <a:schemeClr val="dk2"/>
              </a:solidFill>
              <a:latin typeface="Montserrat"/>
              <a:ea typeface="Montserrat"/>
              <a:cs typeface="Montserrat"/>
              <a:sym typeface="Montserrat"/>
            </a:endParaRPr>
          </a:p>
        </p:txBody>
      </p:sp>
      <p:sp>
        <p:nvSpPr>
          <p:cNvPr id="219" name="Google Shape;219;p27"/>
          <p:cNvSpPr txBox="1"/>
          <p:nvPr/>
        </p:nvSpPr>
        <p:spPr>
          <a:xfrm>
            <a:off x="6421225" y="7983350"/>
            <a:ext cx="9187200" cy="5415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Das Haus wird gebaut werden</a:t>
            </a:r>
            <a:endParaRPr b="1" sz="2800">
              <a:solidFill>
                <a:schemeClr val="dk2"/>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graphicFrame>
        <p:nvGraphicFramePr>
          <p:cNvPr id="87" name="Google Shape;87;p15"/>
          <p:cNvGraphicFramePr/>
          <p:nvPr/>
        </p:nvGraphicFramePr>
        <p:xfrm>
          <a:off x="515775" y="434475"/>
          <a:ext cx="3000000" cy="3000000"/>
        </p:xfrm>
        <a:graphic>
          <a:graphicData uri="http://schemas.openxmlformats.org/drawingml/2006/table">
            <a:tbl>
              <a:tblPr>
                <a:noFill/>
                <a:tableStyleId>{2BBA321A-AB49-4519-B1C8-7877EA5D1378}</a:tableStyleId>
              </a:tblPr>
              <a:tblGrid>
                <a:gridCol w="7458500"/>
                <a:gridCol w="8497375"/>
              </a:tblGrid>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freiwillig/ehrenamtlich </a:t>
                      </a:r>
                      <a:endParaRPr sz="3200">
                        <a:solidFill>
                          <a:schemeClr val="dk2"/>
                        </a:solidFill>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voluntary/voluntarily</a:t>
                      </a:r>
                      <a:endParaRPr sz="3200">
                        <a:solidFill>
                          <a:schemeClr val="dk2"/>
                        </a:solidFill>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bei einer Umweltschutzorganisation</a:t>
                      </a:r>
                      <a:endParaRPr sz="3000">
                        <a:solidFill>
                          <a:schemeClr val="dk2"/>
                        </a:solidFill>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3300">
                          <a:solidFill>
                            <a:schemeClr val="dk2"/>
                          </a:solidFill>
                          <a:latin typeface="Montserrat"/>
                          <a:ea typeface="Montserrat"/>
                          <a:cs typeface="Montserrat"/>
                          <a:sym typeface="Montserrat"/>
                        </a:rPr>
                        <a:t>for an environmental organisation</a:t>
                      </a:r>
                      <a:endParaRPr sz="3300">
                        <a:solidFill>
                          <a:schemeClr val="dk2"/>
                        </a:solidFill>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bei einer Hilfsorganisation</a:t>
                      </a:r>
                      <a:endParaRPr sz="3200">
                        <a:solidFill>
                          <a:schemeClr val="dk2"/>
                        </a:solidFill>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for an aid organisation</a:t>
                      </a:r>
                      <a:endParaRPr sz="3200">
                        <a:solidFill>
                          <a:schemeClr val="dk2"/>
                        </a:solidFill>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In einem Tierheim</a:t>
                      </a:r>
                      <a:endParaRPr sz="3200">
                        <a:solidFill>
                          <a:schemeClr val="dk2"/>
                        </a:solidFill>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In an animal shelter</a:t>
                      </a:r>
                      <a:endParaRPr sz="3200">
                        <a:solidFill>
                          <a:schemeClr val="dk2"/>
                        </a:solidFill>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In einem Kinderheim/Altenheim</a:t>
                      </a:r>
                      <a:endParaRPr sz="3200">
                        <a:solidFill>
                          <a:schemeClr val="dk2"/>
                        </a:solidFill>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In a children’s home/retirement home</a:t>
                      </a:r>
                      <a:endParaRPr sz="3200">
                        <a:solidFill>
                          <a:schemeClr val="dk2"/>
                        </a:solidFill>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unterrichten</a:t>
                      </a:r>
                      <a:endParaRPr sz="3200">
                        <a:solidFill>
                          <a:schemeClr val="dk2"/>
                        </a:solidFill>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to teach</a:t>
                      </a:r>
                      <a:endParaRPr sz="3200">
                        <a:solidFill>
                          <a:schemeClr val="dk2"/>
                        </a:solidFill>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ins Ausland reisen</a:t>
                      </a:r>
                      <a:endParaRPr sz="3200">
                        <a:solidFill>
                          <a:schemeClr val="dk2"/>
                        </a:solidFill>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to travel abroad</a:t>
                      </a:r>
                      <a:endParaRPr sz="3200">
                        <a:solidFill>
                          <a:schemeClr val="dk2"/>
                        </a:solidFill>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spenden</a:t>
                      </a:r>
                      <a:endParaRPr sz="3200">
                        <a:solidFill>
                          <a:schemeClr val="dk2"/>
                        </a:solidFill>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to donate</a:t>
                      </a:r>
                      <a:endParaRPr sz="3200">
                        <a:solidFill>
                          <a:schemeClr val="dk2"/>
                        </a:solidFill>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der Zweck</a:t>
                      </a:r>
                      <a:endParaRPr sz="3200">
                        <a:solidFill>
                          <a:schemeClr val="dk2"/>
                        </a:solidFill>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cause, purpose</a:t>
                      </a:r>
                      <a:endParaRPr sz="3200">
                        <a:solidFill>
                          <a:schemeClr val="dk2"/>
                        </a:solidFill>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pic>
        <p:nvPicPr>
          <p:cNvPr id="88" name="Google Shape;88;p15"/>
          <p:cNvPicPr preferRelativeResize="0"/>
          <p:nvPr/>
        </p:nvPicPr>
        <p:blipFill>
          <a:blip r:embed="rId3">
            <a:alphaModFix/>
          </a:blip>
          <a:stretch>
            <a:fillRect/>
          </a:stretch>
        </p:blipFill>
        <p:spPr>
          <a:xfrm>
            <a:off x="16243200" y="69902"/>
            <a:ext cx="1956800" cy="1956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94" name="Google Shape;94;p16"/>
          <p:cNvSpPr txBox="1"/>
          <p:nvPr>
            <p:ph idx="1" type="body"/>
          </p:nvPr>
        </p:nvSpPr>
        <p:spPr>
          <a:xfrm>
            <a:off x="936800" y="1766875"/>
            <a:ext cx="16452000" cy="22755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t/>
            </a:r>
            <a:endParaRPr sz="4000">
              <a:highlight>
                <a:srgbClr val="FFFFFF"/>
              </a:highlight>
            </a:endParaRPr>
          </a:p>
          <a:p>
            <a:pPr indent="0" lvl="0" marL="0" rtl="0" algn="l">
              <a:spcBef>
                <a:spcPts val="0"/>
              </a:spcBef>
              <a:spcAft>
                <a:spcPts val="0"/>
              </a:spcAft>
              <a:buNone/>
            </a:pPr>
            <a:r>
              <a:t/>
            </a:r>
            <a:endParaRPr sz="3500"/>
          </a:p>
          <a:p>
            <a:pPr indent="0" lvl="0" marL="0" rtl="0" algn="ctr">
              <a:lnSpc>
                <a:spcPct val="115000"/>
              </a:lnSpc>
              <a:spcBef>
                <a:spcPts val="0"/>
              </a:spcBef>
              <a:spcAft>
                <a:spcPts val="0"/>
              </a:spcAft>
              <a:buNone/>
            </a:pPr>
            <a:r>
              <a:t/>
            </a:r>
            <a:endParaRPr b="1" sz="2600"/>
          </a:p>
          <a:p>
            <a:pPr indent="0" lvl="0" marL="0" rtl="0" algn="ctr">
              <a:lnSpc>
                <a:spcPct val="115000"/>
              </a:lnSpc>
              <a:spcBef>
                <a:spcPts val="0"/>
              </a:spcBef>
              <a:spcAft>
                <a:spcPts val="0"/>
              </a:spcAft>
              <a:buNone/>
            </a:pPr>
            <a:r>
              <a:t/>
            </a:r>
            <a:endParaRPr b="1" sz="2600"/>
          </a:p>
          <a:p>
            <a:pPr indent="0" lvl="0" marL="0" rtl="0" algn="ctr">
              <a:lnSpc>
                <a:spcPct val="115000"/>
              </a:lnSpc>
              <a:spcBef>
                <a:spcPts val="0"/>
              </a:spcBef>
              <a:spcAft>
                <a:spcPts val="0"/>
              </a:spcAft>
              <a:buNone/>
            </a:pPr>
            <a:r>
              <a:t/>
            </a:r>
            <a:endParaRPr b="1" sz="2600"/>
          </a:p>
          <a:p>
            <a:pPr indent="0" lvl="0" marL="0" rtl="0" algn="l">
              <a:lnSpc>
                <a:spcPct val="150000"/>
              </a:lnSpc>
              <a:spcBef>
                <a:spcPts val="0"/>
              </a:spcBef>
              <a:spcAft>
                <a:spcPts val="0"/>
              </a:spcAft>
              <a:buNone/>
            </a:pPr>
            <a:r>
              <a:rPr lang="en-GB" sz="3600">
                <a:solidFill>
                  <a:srgbClr val="000000"/>
                </a:solidFill>
              </a:rPr>
              <a:t> </a:t>
            </a:r>
            <a:endParaRPr sz="3600">
              <a:solidFill>
                <a:srgbClr val="000000"/>
              </a:solidFill>
            </a:endParaRPr>
          </a:p>
          <a:p>
            <a:pPr indent="0" lvl="0" marL="0" rtl="0" algn="l">
              <a:spcBef>
                <a:spcPts val="0"/>
              </a:spcBef>
              <a:spcAft>
                <a:spcPts val="0"/>
              </a:spcAft>
              <a:buNone/>
            </a:pPr>
            <a:r>
              <a:t/>
            </a:r>
            <a:endParaRPr sz="4100"/>
          </a:p>
          <a:p>
            <a:pPr indent="0" lvl="0" marL="0" rtl="0" algn="l">
              <a:spcBef>
                <a:spcPts val="0"/>
              </a:spcBef>
              <a:spcAft>
                <a:spcPts val="0"/>
              </a:spcAft>
              <a:buNone/>
            </a:pPr>
            <a:r>
              <a:rPr b="1" lang="en-GB" sz="4100">
                <a:solidFill>
                  <a:srgbClr val="00A099"/>
                </a:solidFill>
              </a:rPr>
              <a:t>  </a:t>
            </a:r>
            <a:endParaRPr sz="4100"/>
          </a:p>
          <a:p>
            <a:pPr indent="0" lvl="0" marL="0" rtl="0" algn="l">
              <a:spcBef>
                <a:spcPts val="0"/>
              </a:spcBef>
              <a:spcAft>
                <a:spcPts val="2000"/>
              </a:spcAft>
              <a:buNone/>
            </a:pPr>
            <a:r>
              <a:t/>
            </a:r>
            <a:endParaRPr sz="3500"/>
          </a:p>
        </p:txBody>
      </p:sp>
      <p:sp>
        <p:nvSpPr>
          <p:cNvPr id="95" name="Google Shape;95;p16"/>
          <p:cNvSpPr txBox="1"/>
          <p:nvPr>
            <p:ph type="title"/>
          </p:nvPr>
        </p:nvSpPr>
        <p:spPr>
          <a:xfrm>
            <a:off x="778575" y="454575"/>
            <a:ext cx="15864600" cy="69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The passive voice</a:t>
            </a:r>
            <a:r>
              <a:rPr lang="en-GB">
                <a:solidFill>
                  <a:schemeClr val="dk2"/>
                </a:solidFill>
              </a:rPr>
              <a:t> - an example in English</a:t>
            </a:r>
            <a:endParaRPr>
              <a:solidFill>
                <a:schemeClr val="dk2"/>
              </a:solidFill>
            </a:endParaRPr>
          </a:p>
        </p:txBody>
      </p:sp>
      <p:sp>
        <p:nvSpPr>
          <p:cNvPr id="96" name="Google Shape;96;p16"/>
          <p:cNvSpPr txBox="1"/>
          <p:nvPr/>
        </p:nvSpPr>
        <p:spPr>
          <a:xfrm>
            <a:off x="591200" y="1044248"/>
            <a:ext cx="17143200" cy="2998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400">
                <a:solidFill>
                  <a:schemeClr val="dk2"/>
                </a:solidFill>
                <a:highlight>
                  <a:schemeClr val="lt1"/>
                </a:highlight>
                <a:latin typeface="Montserrat"/>
                <a:ea typeface="Montserrat"/>
                <a:cs typeface="Montserrat"/>
                <a:sym typeface="Montserrat"/>
              </a:rPr>
              <a:t>The passive is used to emphasise the action </a:t>
            </a:r>
            <a:r>
              <a:rPr b="1" lang="en-GB" sz="3400">
                <a:solidFill>
                  <a:schemeClr val="dk2"/>
                </a:solidFill>
                <a:highlight>
                  <a:schemeClr val="lt1"/>
                </a:highlight>
                <a:latin typeface="Montserrat"/>
                <a:ea typeface="Montserrat"/>
                <a:cs typeface="Montserrat"/>
                <a:sym typeface="Montserrat"/>
              </a:rPr>
              <a:t>being done </a:t>
            </a:r>
            <a:r>
              <a:rPr lang="en-GB" sz="3400">
                <a:solidFill>
                  <a:schemeClr val="dk2"/>
                </a:solidFill>
                <a:highlight>
                  <a:schemeClr val="lt1"/>
                </a:highlight>
                <a:latin typeface="Montserrat"/>
                <a:ea typeface="Montserrat"/>
                <a:cs typeface="Montserrat"/>
                <a:sym typeface="Montserrat"/>
              </a:rPr>
              <a:t> rather than the</a:t>
            </a:r>
            <a:endParaRPr sz="34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rPr lang="en-GB" sz="3400">
                <a:solidFill>
                  <a:schemeClr val="dk2"/>
                </a:solidFill>
                <a:highlight>
                  <a:schemeClr val="lt1"/>
                </a:highlight>
                <a:latin typeface="Montserrat"/>
                <a:ea typeface="Montserrat"/>
                <a:cs typeface="Montserrat"/>
                <a:sym typeface="Montserrat"/>
              </a:rPr>
              <a:t>person or thing </a:t>
            </a:r>
            <a:r>
              <a:rPr b="1" lang="en-GB" sz="3400">
                <a:solidFill>
                  <a:schemeClr val="dk2"/>
                </a:solidFill>
                <a:highlight>
                  <a:schemeClr val="lt1"/>
                </a:highlight>
                <a:latin typeface="Montserrat"/>
                <a:ea typeface="Montserrat"/>
                <a:cs typeface="Montserrat"/>
                <a:sym typeface="Montserrat"/>
              </a:rPr>
              <a:t>doing </a:t>
            </a:r>
            <a:r>
              <a:rPr lang="en-GB" sz="3400">
                <a:solidFill>
                  <a:schemeClr val="dk2"/>
                </a:solidFill>
                <a:highlight>
                  <a:schemeClr val="lt1"/>
                </a:highlight>
                <a:latin typeface="Montserrat"/>
                <a:ea typeface="Montserrat"/>
                <a:cs typeface="Montserrat"/>
                <a:sym typeface="Montserrat"/>
              </a:rPr>
              <a:t> the action.</a:t>
            </a:r>
            <a:endParaRPr sz="34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t/>
            </a:r>
            <a:endParaRPr sz="34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rPr lang="en-GB" sz="3400">
                <a:solidFill>
                  <a:schemeClr val="dk2"/>
                </a:solidFill>
                <a:highlight>
                  <a:schemeClr val="lt1"/>
                </a:highlight>
                <a:latin typeface="Montserrat"/>
                <a:ea typeface="Montserrat"/>
                <a:cs typeface="Montserrat"/>
                <a:sym typeface="Montserrat"/>
              </a:rPr>
              <a:t>An example in English:</a:t>
            </a:r>
            <a:endParaRPr sz="34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rPr lang="en-GB" sz="3400">
                <a:solidFill>
                  <a:schemeClr val="dk2"/>
                </a:solidFill>
                <a:highlight>
                  <a:schemeClr val="lt1"/>
                </a:highlight>
                <a:latin typeface="Montserrat"/>
                <a:ea typeface="Montserrat"/>
                <a:cs typeface="Montserrat"/>
                <a:sym typeface="Montserrat"/>
              </a:rPr>
              <a:t>The cat </a:t>
            </a:r>
            <a:r>
              <a:rPr b="1" lang="en-GB" sz="3400">
                <a:solidFill>
                  <a:schemeClr val="dk2"/>
                </a:solidFill>
                <a:highlight>
                  <a:schemeClr val="lt1"/>
                </a:highlight>
                <a:latin typeface="Montserrat"/>
                <a:ea typeface="Montserrat"/>
                <a:cs typeface="Montserrat"/>
                <a:sym typeface="Montserrat"/>
              </a:rPr>
              <a:t>ate</a:t>
            </a:r>
            <a:r>
              <a:rPr lang="en-GB" sz="3400">
                <a:solidFill>
                  <a:schemeClr val="dk2"/>
                </a:solidFill>
                <a:highlight>
                  <a:schemeClr val="lt1"/>
                </a:highlight>
                <a:latin typeface="Montserrat"/>
                <a:ea typeface="Montserrat"/>
                <a:cs typeface="Montserrat"/>
                <a:sym typeface="Montserrat"/>
              </a:rPr>
              <a:t> the mouse - </a:t>
            </a:r>
            <a:r>
              <a:rPr b="1" i="1" lang="en-GB" sz="3400">
                <a:solidFill>
                  <a:schemeClr val="dk2"/>
                </a:solidFill>
                <a:highlight>
                  <a:schemeClr val="lt1"/>
                </a:highlight>
                <a:latin typeface="Montserrat"/>
                <a:ea typeface="Montserrat"/>
                <a:cs typeface="Montserrat"/>
                <a:sym typeface="Montserrat"/>
              </a:rPr>
              <a:t>active</a:t>
            </a:r>
            <a:endParaRPr b="1" i="1" sz="34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rPr lang="en-GB" sz="3400">
                <a:solidFill>
                  <a:schemeClr val="dk2"/>
                </a:solidFill>
                <a:highlight>
                  <a:schemeClr val="lt1"/>
                </a:highlight>
                <a:latin typeface="Montserrat"/>
                <a:ea typeface="Montserrat"/>
                <a:cs typeface="Montserrat"/>
                <a:sym typeface="Montserrat"/>
              </a:rPr>
              <a:t>The mouse </a:t>
            </a:r>
            <a:r>
              <a:rPr b="1" lang="en-GB" sz="3400">
                <a:solidFill>
                  <a:schemeClr val="dk2"/>
                </a:solidFill>
                <a:highlight>
                  <a:schemeClr val="lt1"/>
                </a:highlight>
                <a:latin typeface="Montserrat"/>
                <a:ea typeface="Montserrat"/>
                <a:cs typeface="Montserrat"/>
                <a:sym typeface="Montserrat"/>
              </a:rPr>
              <a:t>was eaten </a:t>
            </a:r>
            <a:r>
              <a:rPr lang="en-GB" sz="3400">
                <a:solidFill>
                  <a:schemeClr val="dk2"/>
                </a:solidFill>
                <a:highlight>
                  <a:schemeClr val="lt1"/>
                </a:highlight>
                <a:latin typeface="Montserrat"/>
                <a:ea typeface="Montserrat"/>
                <a:cs typeface="Montserrat"/>
                <a:sym typeface="Montserrat"/>
              </a:rPr>
              <a:t>by the cat - </a:t>
            </a:r>
            <a:r>
              <a:rPr b="1" i="1" lang="en-GB" sz="3400">
                <a:solidFill>
                  <a:schemeClr val="dk2"/>
                </a:solidFill>
                <a:highlight>
                  <a:schemeClr val="lt1"/>
                </a:highlight>
                <a:latin typeface="Montserrat"/>
                <a:ea typeface="Montserrat"/>
                <a:cs typeface="Montserrat"/>
                <a:sym typeface="Montserrat"/>
              </a:rPr>
              <a:t>passive</a:t>
            </a:r>
            <a:endParaRPr b="1" i="1" sz="34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t/>
            </a:r>
            <a:endParaRPr b="1" i="1" sz="34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t/>
            </a:r>
            <a:endParaRPr b="1" sz="34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rPr lang="en-GB" sz="3400">
                <a:solidFill>
                  <a:schemeClr val="dk2"/>
                </a:solidFill>
                <a:highlight>
                  <a:schemeClr val="lt1"/>
                </a:highlight>
                <a:latin typeface="Montserrat"/>
                <a:ea typeface="Montserrat"/>
                <a:cs typeface="Montserrat"/>
                <a:sym typeface="Montserrat"/>
              </a:rPr>
              <a:t>To form the passive voice in English, we use the verb </a:t>
            </a:r>
            <a:r>
              <a:rPr b="1" lang="en-GB" sz="3400">
                <a:solidFill>
                  <a:schemeClr val="dk2"/>
                </a:solidFill>
                <a:highlight>
                  <a:schemeClr val="lt1"/>
                </a:highlight>
                <a:latin typeface="Montserrat"/>
                <a:ea typeface="Montserrat"/>
                <a:cs typeface="Montserrat"/>
                <a:sym typeface="Montserrat"/>
              </a:rPr>
              <a:t>to be </a:t>
            </a:r>
            <a:r>
              <a:rPr lang="en-GB" sz="3400">
                <a:solidFill>
                  <a:schemeClr val="dk2"/>
                </a:solidFill>
                <a:highlight>
                  <a:schemeClr val="lt1"/>
                </a:highlight>
                <a:latin typeface="Montserrat"/>
                <a:ea typeface="Montserrat"/>
                <a:cs typeface="Montserrat"/>
                <a:sym typeface="Montserrat"/>
              </a:rPr>
              <a:t>(is, was, has been etc) and the </a:t>
            </a:r>
            <a:r>
              <a:rPr b="1" lang="en-GB" sz="3400">
                <a:solidFill>
                  <a:schemeClr val="dk2"/>
                </a:solidFill>
                <a:highlight>
                  <a:schemeClr val="lt1"/>
                </a:highlight>
                <a:latin typeface="Montserrat"/>
                <a:ea typeface="Montserrat"/>
                <a:cs typeface="Montserrat"/>
                <a:sym typeface="Montserrat"/>
              </a:rPr>
              <a:t>past participle of the verb </a:t>
            </a:r>
            <a:r>
              <a:rPr lang="en-GB" sz="3400">
                <a:solidFill>
                  <a:schemeClr val="dk2"/>
                </a:solidFill>
                <a:highlight>
                  <a:schemeClr val="lt1"/>
                </a:highlight>
                <a:latin typeface="Montserrat"/>
                <a:ea typeface="Montserrat"/>
                <a:cs typeface="Montserrat"/>
                <a:sym typeface="Montserrat"/>
              </a:rPr>
              <a:t>(eaten)</a:t>
            </a:r>
            <a:endParaRPr sz="4000">
              <a:solidFill>
                <a:schemeClr val="dk2"/>
              </a:solidFill>
              <a:highlight>
                <a:schemeClr val="lt1"/>
              </a:highlight>
              <a:latin typeface="Montserrat"/>
              <a:ea typeface="Montserrat"/>
              <a:cs typeface="Montserrat"/>
              <a:sym typeface="Montserrat"/>
            </a:endParaRPr>
          </a:p>
        </p:txBody>
      </p:sp>
      <p:pic>
        <p:nvPicPr>
          <p:cNvPr id="97" name="Google Shape;97;p16"/>
          <p:cNvPicPr preferRelativeResize="0"/>
          <p:nvPr/>
        </p:nvPicPr>
        <p:blipFill>
          <a:blip r:embed="rId3">
            <a:alphaModFix/>
          </a:blip>
          <a:stretch>
            <a:fillRect/>
          </a:stretch>
        </p:blipFill>
        <p:spPr>
          <a:xfrm>
            <a:off x="16361260" y="164400"/>
            <a:ext cx="1827077" cy="1828801"/>
          </a:xfrm>
          <a:prstGeom prst="rect">
            <a:avLst/>
          </a:prstGeom>
          <a:noFill/>
          <a:ln>
            <a:noFill/>
          </a:ln>
        </p:spPr>
      </p:pic>
      <p:sp>
        <p:nvSpPr>
          <p:cNvPr id="98" name="Google Shape;98;p16"/>
          <p:cNvSpPr/>
          <p:nvPr/>
        </p:nvSpPr>
        <p:spPr>
          <a:xfrm>
            <a:off x="246975" y="8224025"/>
            <a:ext cx="17143200" cy="1017000"/>
          </a:xfrm>
          <a:prstGeom prst="flowChartAlternateProcess">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600">
                <a:solidFill>
                  <a:schemeClr val="dk2"/>
                </a:solidFill>
                <a:latin typeface="Montserrat"/>
                <a:ea typeface="Montserrat"/>
                <a:cs typeface="Montserrat"/>
                <a:sym typeface="Montserrat"/>
              </a:rPr>
              <a:t>German uses the verb WERDEN with the past participle of the verb</a:t>
            </a:r>
            <a:r>
              <a:rPr b="1" lang="en-GB" sz="3600">
                <a:solidFill>
                  <a:schemeClr val="dk2"/>
                </a:solidFill>
                <a:latin typeface="Montserrat"/>
                <a:ea typeface="Montserrat"/>
                <a:cs typeface="Montserrat"/>
                <a:sym typeface="Montserrat"/>
              </a:rPr>
              <a:t>!</a:t>
            </a:r>
            <a:endParaRPr b="1" sz="3600">
              <a:solidFill>
                <a:schemeClr val="dk2"/>
              </a:solidFill>
            </a:endParaRPr>
          </a:p>
        </p:txBody>
      </p:sp>
      <p:pic>
        <p:nvPicPr>
          <p:cNvPr id="99" name="Google Shape;99;p16"/>
          <p:cNvPicPr preferRelativeResize="0"/>
          <p:nvPr/>
        </p:nvPicPr>
        <p:blipFill>
          <a:blip r:embed="rId4">
            <a:alphaModFix/>
          </a:blip>
          <a:stretch>
            <a:fillRect/>
          </a:stretch>
        </p:blipFill>
        <p:spPr>
          <a:xfrm>
            <a:off x="12526070" y="2876300"/>
            <a:ext cx="5376024" cy="2896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7"/>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chemeClr val="dk2"/>
              </a:solidFill>
              <a:latin typeface="Montserrat Medium"/>
              <a:ea typeface="Montserrat Medium"/>
              <a:cs typeface="Montserrat Medium"/>
              <a:sym typeface="Montserrat Medium"/>
            </a:endParaRPr>
          </a:p>
        </p:txBody>
      </p:sp>
      <p:sp>
        <p:nvSpPr>
          <p:cNvPr id="105" name="Google Shape;105;p17"/>
          <p:cNvSpPr txBox="1"/>
          <p:nvPr>
            <p:ph type="title"/>
          </p:nvPr>
        </p:nvSpPr>
        <p:spPr>
          <a:xfrm>
            <a:off x="778575" y="454575"/>
            <a:ext cx="15864600" cy="69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The passive voice </a:t>
            </a:r>
            <a:endParaRPr>
              <a:solidFill>
                <a:schemeClr val="dk2"/>
              </a:solidFill>
            </a:endParaRPr>
          </a:p>
        </p:txBody>
      </p:sp>
      <p:sp>
        <p:nvSpPr>
          <p:cNvPr id="106" name="Google Shape;106;p17"/>
          <p:cNvSpPr txBox="1"/>
          <p:nvPr/>
        </p:nvSpPr>
        <p:spPr>
          <a:xfrm>
            <a:off x="591200" y="1044250"/>
            <a:ext cx="17143200" cy="793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400">
                <a:solidFill>
                  <a:schemeClr val="dk2"/>
                </a:solidFill>
                <a:highlight>
                  <a:schemeClr val="lt1"/>
                </a:highlight>
                <a:latin typeface="Montserrat"/>
                <a:ea typeface="Montserrat"/>
                <a:cs typeface="Montserrat"/>
                <a:sym typeface="Montserrat"/>
              </a:rPr>
              <a:t>An example in German:</a:t>
            </a:r>
            <a:endParaRPr sz="34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t/>
            </a:r>
            <a:endParaRPr sz="34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t/>
            </a:r>
            <a:endParaRPr sz="34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t/>
            </a:r>
            <a:endParaRPr sz="34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t/>
            </a:r>
            <a:endParaRPr sz="34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t/>
            </a:r>
            <a:endParaRPr sz="34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t/>
            </a:r>
            <a:endParaRPr sz="34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t/>
            </a:r>
            <a:endParaRPr b="1" sz="3400">
              <a:solidFill>
                <a:schemeClr val="accent5"/>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t/>
            </a:r>
            <a:endParaRPr sz="34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t/>
            </a:r>
            <a:endParaRPr sz="34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t/>
            </a:r>
            <a:endParaRPr sz="34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t/>
            </a:r>
            <a:endParaRPr sz="34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t/>
            </a:r>
            <a:endParaRPr b="1" sz="34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t/>
            </a:r>
            <a:endParaRPr sz="4000">
              <a:solidFill>
                <a:schemeClr val="dk2"/>
              </a:solidFill>
              <a:highlight>
                <a:schemeClr val="lt1"/>
              </a:highlight>
              <a:latin typeface="Montserrat"/>
              <a:ea typeface="Montserrat"/>
              <a:cs typeface="Montserrat"/>
              <a:sym typeface="Montserrat"/>
            </a:endParaRPr>
          </a:p>
        </p:txBody>
      </p:sp>
      <p:pic>
        <p:nvPicPr>
          <p:cNvPr id="107" name="Google Shape;107;p17"/>
          <p:cNvPicPr preferRelativeResize="0"/>
          <p:nvPr/>
        </p:nvPicPr>
        <p:blipFill>
          <a:blip r:embed="rId3">
            <a:alphaModFix/>
          </a:blip>
          <a:stretch>
            <a:fillRect/>
          </a:stretch>
        </p:blipFill>
        <p:spPr>
          <a:xfrm>
            <a:off x="16361260" y="164400"/>
            <a:ext cx="1827077" cy="1828801"/>
          </a:xfrm>
          <a:prstGeom prst="rect">
            <a:avLst/>
          </a:prstGeom>
          <a:noFill/>
          <a:ln>
            <a:noFill/>
          </a:ln>
        </p:spPr>
      </p:pic>
      <p:pic>
        <p:nvPicPr>
          <p:cNvPr id="108" name="Google Shape;108;p17"/>
          <p:cNvPicPr preferRelativeResize="0"/>
          <p:nvPr/>
        </p:nvPicPr>
        <p:blipFill>
          <a:blip r:embed="rId4">
            <a:alphaModFix/>
          </a:blip>
          <a:stretch>
            <a:fillRect/>
          </a:stretch>
        </p:blipFill>
        <p:spPr>
          <a:xfrm>
            <a:off x="12549609" y="164400"/>
            <a:ext cx="3410592" cy="2275500"/>
          </a:xfrm>
          <a:prstGeom prst="rect">
            <a:avLst/>
          </a:prstGeom>
          <a:noFill/>
          <a:ln>
            <a:noFill/>
          </a:ln>
        </p:spPr>
      </p:pic>
      <p:sp>
        <p:nvSpPr>
          <p:cNvPr id="109" name="Google Shape;109;p17"/>
          <p:cNvSpPr/>
          <p:nvPr/>
        </p:nvSpPr>
        <p:spPr>
          <a:xfrm>
            <a:off x="12717975" y="5510275"/>
            <a:ext cx="5289300" cy="2454600"/>
          </a:xfrm>
          <a:prstGeom prst="wedgeRoundRectCallout">
            <a:avLst>
              <a:gd fmla="val -86033" name="adj1"/>
              <a:gd fmla="val -21760" name="adj2"/>
              <a:gd fmla="val 0" name="adj3"/>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ist/sind</a:t>
            </a:r>
            <a:r>
              <a:rPr lang="en-GB" sz="2800">
                <a:solidFill>
                  <a:schemeClr val="dk2"/>
                </a:solidFill>
                <a:latin typeface="Montserrat"/>
                <a:ea typeface="Montserrat"/>
                <a:cs typeface="Montserrat"/>
                <a:sym typeface="Montserrat"/>
              </a:rPr>
              <a:t> + past participle. </a:t>
            </a:r>
            <a:r>
              <a:rPr i="1" lang="en-GB" sz="2800">
                <a:solidFill>
                  <a:schemeClr val="dk2"/>
                </a:solidFill>
                <a:latin typeface="Montserrat"/>
                <a:ea typeface="Montserrat"/>
                <a:cs typeface="Montserrat"/>
                <a:sym typeface="Montserrat"/>
              </a:rPr>
              <a:t>T</a:t>
            </a:r>
            <a:r>
              <a:rPr i="1" lang="en-GB" sz="2800">
                <a:solidFill>
                  <a:schemeClr val="dk2"/>
                </a:solidFill>
                <a:latin typeface="Montserrat"/>
                <a:ea typeface="Montserrat"/>
                <a:cs typeface="Montserrat"/>
                <a:sym typeface="Montserrat"/>
              </a:rPr>
              <a:t>he past participle of werden (geworden) loses its ‘ge’ in the passive</a:t>
            </a:r>
            <a:endParaRPr i="1" sz="2800">
              <a:solidFill>
                <a:schemeClr val="dk2"/>
              </a:solidFill>
              <a:latin typeface="Montserrat"/>
              <a:ea typeface="Montserrat"/>
              <a:cs typeface="Montserrat"/>
              <a:sym typeface="Montserrat"/>
            </a:endParaRPr>
          </a:p>
        </p:txBody>
      </p:sp>
      <p:sp>
        <p:nvSpPr>
          <p:cNvPr id="110" name="Google Shape;110;p17"/>
          <p:cNvSpPr txBox="1"/>
          <p:nvPr/>
        </p:nvSpPr>
        <p:spPr>
          <a:xfrm>
            <a:off x="513300" y="2793175"/>
            <a:ext cx="17513400" cy="125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400">
                <a:solidFill>
                  <a:schemeClr val="dk2"/>
                </a:solidFill>
                <a:highlight>
                  <a:schemeClr val="lt1"/>
                </a:highlight>
                <a:latin typeface="Montserrat"/>
                <a:ea typeface="Montserrat"/>
                <a:cs typeface="Montserrat"/>
                <a:sym typeface="Montserrat"/>
              </a:rPr>
              <a:t>Das Fußballspiel </a:t>
            </a:r>
            <a:r>
              <a:rPr b="1" lang="en-GB" sz="3400">
                <a:solidFill>
                  <a:schemeClr val="dk2"/>
                </a:solidFill>
                <a:highlight>
                  <a:schemeClr val="lt1"/>
                </a:highlight>
                <a:latin typeface="Montserrat"/>
                <a:ea typeface="Montserrat"/>
                <a:cs typeface="Montserrat"/>
                <a:sym typeface="Montserrat"/>
              </a:rPr>
              <a:t>wird</a:t>
            </a:r>
            <a:r>
              <a:rPr lang="en-GB" sz="3400">
                <a:solidFill>
                  <a:schemeClr val="dk2"/>
                </a:solidFill>
                <a:highlight>
                  <a:schemeClr val="lt1"/>
                </a:highlight>
                <a:latin typeface="Montserrat"/>
                <a:ea typeface="Montserrat"/>
                <a:cs typeface="Montserrat"/>
                <a:sym typeface="Montserrat"/>
              </a:rPr>
              <a:t> (am Samstag) </a:t>
            </a:r>
            <a:r>
              <a:rPr b="1" lang="en-GB" sz="3400">
                <a:solidFill>
                  <a:schemeClr val="dk2"/>
                </a:solidFill>
                <a:highlight>
                  <a:schemeClr val="lt1"/>
                </a:highlight>
                <a:latin typeface="Montserrat"/>
                <a:ea typeface="Montserrat"/>
                <a:cs typeface="Montserrat"/>
                <a:sym typeface="Montserrat"/>
              </a:rPr>
              <a:t>gespielt</a:t>
            </a:r>
            <a:endParaRPr b="1" sz="34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rPr i="1" lang="en-GB" sz="3400">
                <a:solidFill>
                  <a:schemeClr val="dk2"/>
                </a:solidFill>
                <a:highlight>
                  <a:schemeClr val="lt1"/>
                </a:highlight>
                <a:latin typeface="Montserrat"/>
                <a:ea typeface="Montserrat"/>
                <a:cs typeface="Montserrat"/>
                <a:sym typeface="Montserrat"/>
              </a:rPr>
              <a:t>The football match is played/is being played on Saturday</a:t>
            </a:r>
            <a:endParaRPr i="1" sz="3400">
              <a:solidFill>
                <a:schemeClr val="dk2"/>
              </a:solidFill>
              <a:highlight>
                <a:schemeClr val="lt1"/>
              </a:highlight>
              <a:latin typeface="Montserrat"/>
              <a:ea typeface="Montserrat"/>
              <a:cs typeface="Montserrat"/>
              <a:sym typeface="Montserrat"/>
            </a:endParaRPr>
          </a:p>
          <a:p>
            <a:pPr indent="0" lvl="0" marL="0" rtl="0" algn="l">
              <a:spcBef>
                <a:spcPts val="0"/>
              </a:spcBef>
              <a:spcAft>
                <a:spcPts val="0"/>
              </a:spcAft>
              <a:buNone/>
            </a:pPr>
            <a:r>
              <a:t/>
            </a:r>
            <a:endParaRPr>
              <a:solidFill>
                <a:schemeClr val="dk2"/>
              </a:solidFill>
              <a:latin typeface="Montserrat"/>
              <a:ea typeface="Montserrat"/>
              <a:cs typeface="Montserrat"/>
              <a:sym typeface="Montserrat"/>
            </a:endParaRPr>
          </a:p>
        </p:txBody>
      </p:sp>
      <p:sp>
        <p:nvSpPr>
          <p:cNvPr id="111" name="Google Shape;111;p17"/>
          <p:cNvSpPr txBox="1"/>
          <p:nvPr/>
        </p:nvSpPr>
        <p:spPr>
          <a:xfrm>
            <a:off x="487625" y="4411413"/>
            <a:ext cx="14128200" cy="110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400">
                <a:solidFill>
                  <a:schemeClr val="dk2"/>
                </a:solidFill>
                <a:highlight>
                  <a:schemeClr val="lt1"/>
                </a:highlight>
                <a:latin typeface="Montserrat"/>
                <a:ea typeface="Montserrat"/>
                <a:cs typeface="Montserrat"/>
                <a:sym typeface="Montserrat"/>
              </a:rPr>
              <a:t>Das Fußballspiel </a:t>
            </a:r>
            <a:r>
              <a:rPr b="1" lang="en-GB" sz="3400">
                <a:solidFill>
                  <a:schemeClr val="dk2"/>
                </a:solidFill>
                <a:highlight>
                  <a:schemeClr val="lt1"/>
                </a:highlight>
                <a:latin typeface="Montserrat"/>
                <a:ea typeface="Montserrat"/>
                <a:cs typeface="Montserrat"/>
                <a:sym typeface="Montserrat"/>
              </a:rPr>
              <a:t>wurde</a:t>
            </a:r>
            <a:r>
              <a:rPr lang="en-GB" sz="3400">
                <a:solidFill>
                  <a:schemeClr val="dk2"/>
                </a:solidFill>
                <a:highlight>
                  <a:schemeClr val="lt1"/>
                </a:highlight>
                <a:latin typeface="Montserrat"/>
                <a:ea typeface="Montserrat"/>
                <a:cs typeface="Montserrat"/>
                <a:sym typeface="Montserrat"/>
              </a:rPr>
              <a:t> (letzte Woche) </a:t>
            </a:r>
            <a:r>
              <a:rPr b="1" lang="en-GB" sz="3400">
                <a:solidFill>
                  <a:schemeClr val="dk2"/>
                </a:solidFill>
                <a:highlight>
                  <a:schemeClr val="lt1"/>
                </a:highlight>
                <a:latin typeface="Montserrat"/>
                <a:ea typeface="Montserrat"/>
                <a:cs typeface="Montserrat"/>
                <a:sym typeface="Montserrat"/>
              </a:rPr>
              <a:t>gespielt</a:t>
            </a:r>
            <a:endParaRPr b="1" sz="34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rPr i="1" lang="en-GB" sz="3400">
                <a:solidFill>
                  <a:schemeClr val="dk2"/>
                </a:solidFill>
                <a:highlight>
                  <a:schemeClr val="lt1"/>
                </a:highlight>
                <a:latin typeface="Montserrat"/>
                <a:ea typeface="Montserrat"/>
                <a:cs typeface="Montserrat"/>
                <a:sym typeface="Montserrat"/>
              </a:rPr>
              <a:t>The football match was played last week.</a:t>
            </a:r>
            <a:endParaRPr>
              <a:solidFill>
                <a:schemeClr val="dk2"/>
              </a:solidFill>
              <a:latin typeface="Montserrat"/>
              <a:ea typeface="Montserrat"/>
              <a:cs typeface="Montserrat"/>
              <a:sym typeface="Montserrat"/>
            </a:endParaRPr>
          </a:p>
        </p:txBody>
      </p:sp>
      <p:sp>
        <p:nvSpPr>
          <p:cNvPr id="112" name="Google Shape;112;p17"/>
          <p:cNvSpPr txBox="1"/>
          <p:nvPr/>
        </p:nvSpPr>
        <p:spPr>
          <a:xfrm>
            <a:off x="393975" y="5879650"/>
            <a:ext cx="12441900" cy="84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400">
                <a:solidFill>
                  <a:schemeClr val="dk2"/>
                </a:solidFill>
                <a:highlight>
                  <a:schemeClr val="lt1"/>
                </a:highlight>
                <a:latin typeface="Montserrat"/>
                <a:ea typeface="Montserrat"/>
                <a:cs typeface="Montserrat"/>
                <a:sym typeface="Montserrat"/>
              </a:rPr>
              <a:t>Das Fußballspiel </a:t>
            </a:r>
            <a:r>
              <a:rPr b="1" lang="en-GB" sz="3400">
                <a:solidFill>
                  <a:schemeClr val="dk2"/>
                </a:solidFill>
                <a:highlight>
                  <a:schemeClr val="lt1"/>
                </a:highlight>
                <a:latin typeface="Montserrat"/>
                <a:ea typeface="Montserrat"/>
                <a:cs typeface="Montserrat"/>
                <a:sym typeface="Montserrat"/>
              </a:rPr>
              <a:t>ist</a:t>
            </a:r>
            <a:r>
              <a:rPr lang="en-GB" sz="3400">
                <a:solidFill>
                  <a:schemeClr val="dk2"/>
                </a:solidFill>
                <a:highlight>
                  <a:schemeClr val="lt1"/>
                </a:highlight>
                <a:latin typeface="Montserrat"/>
                <a:ea typeface="Montserrat"/>
                <a:cs typeface="Montserrat"/>
                <a:sym typeface="Montserrat"/>
              </a:rPr>
              <a:t> (schon) </a:t>
            </a:r>
            <a:r>
              <a:rPr b="1" lang="en-GB" sz="3400">
                <a:solidFill>
                  <a:schemeClr val="dk2"/>
                </a:solidFill>
                <a:highlight>
                  <a:schemeClr val="lt1"/>
                </a:highlight>
                <a:latin typeface="Montserrat"/>
                <a:ea typeface="Montserrat"/>
                <a:cs typeface="Montserrat"/>
                <a:sym typeface="Montserrat"/>
              </a:rPr>
              <a:t>gespielt</a:t>
            </a:r>
            <a:r>
              <a:rPr lang="en-GB" sz="3400">
                <a:solidFill>
                  <a:schemeClr val="dk2"/>
                </a:solidFill>
                <a:highlight>
                  <a:schemeClr val="lt1"/>
                </a:highlight>
                <a:latin typeface="Montserrat"/>
                <a:ea typeface="Montserrat"/>
                <a:cs typeface="Montserrat"/>
                <a:sym typeface="Montserrat"/>
              </a:rPr>
              <a:t> </a:t>
            </a:r>
            <a:r>
              <a:rPr b="1" lang="en-GB" sz="3400">
                <a:solidFill>
                  <a:schemeClr val="dk2"/>
                </a:solidFill>
                <a:highlight>
                  <a:schemeClr val="lt1"/>
                </a:highlight>
                <a:latin typeface="Montserrat"/>
                <a:ea typeface="Montserrat"/>
                <a:cs typeface="Montserrat"/>
                <a:sym typeface="Montserrat"/>
              </a:rPr>
              <a:t>worden*</a:t>
            </a:r>
            <a:endParaRPr b="1" sz="34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rPr i="1" lang="en-GB" sz="3400">
                <a:solidFill>
                  <a:schemeClr val="dk2"/>
                </a:solidFill>
                <a:highlight>
                  <a:schemeClr val="lt1"/>
                </a:highlight>
                <a:latin typeface="Montserrat"/>
                <a:ea typeface="Montserrat"/>
                <a:cs typeface="Montserrat"/>
                <a:sym typeface="Montserrat"/>
              </a:rPr>
              <a:t>The football match has (already) been played .</a:t>
            </a:r>
            <a:endParaRPr b="1" sz="3400">
              <a:solidFill>
                <a:schemeClr val="dk2"/>
              </a:solidFill>
              <a:highlight>
                <a:schemeClr val="lt1"/>
              </a:highlight>
              <a:latin typeface="Montserrat"/>
              <a:ea typeface="Montserrat"/>
              <a:cs typeface="Montserrat"/>
              <a:sym typeface="Montserrat"/>
            </a:endParaRPr>
          </a:p>
          <a:p>
            <a:pPr indent="0" lvl="0" marL="0" rtl="0" algn="l">
              <a:spcBef>
                <a:spcPts val="0"/>
              </a:spcBef>
              <a:spcAft>
                <a:spcPts val="0"/>
              </a:spcAft>
              <a:buNone/>
            </a:pPr>
            <a:r>
              <a:t/>
            </a:r>
            <a:endParaRPr>
              <a:solidFill>
                <a:schemeClr val="dk2"/>
              </a:solidFill>
              <a:latin typeface="Montserrat"/>
              <a:ea typeface="Montserrat"/>
              <a:cs typeface="Montserrat"/>
              <a:sym typeface="Montserrat"/>
            </a:endParaRPr>
          </a:p>
        </p:txBody>
      </p:sp>
      <p:sp>
        <p:nvSpPr>
          <p:cNvPr id="113" name="Google Shape;113;p17"/>
          <p:cNvSpPr txBox="1"/>
          <p:nvPr/>
        </p:nvSpPr>
        <p:spPr>
          <a:xfrm>
            <a:off x="487625" y="7210025"/>
            <a:ext cx="12067200" cy="923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400">
                <a:solidFill>
                  <a:schemeClr val="dk2"/>
                </a:solidFill>
                <a:highlight>
                  <a:schemeClr val="lt1"/>
                </a:highlight>
                <a:latin typeface="Montserrat"/>
                <a:ea typeface="Montserrat"/>
                <a:cs typeface="Montserrat"/>
                <a:sym typeface="Montserrat"/>
              </a:rPr>
              <a:t>Das Fußballspiel </a:t>
            </a:r>
            <a:r>
              <a:rPr b="1" lang="en-GB" sz="3400">
                <a:solidFill>
                  <a:schemeClr val="dk2"/>
                </a:solidFill>
                <a:highlight>
                  <a:schemeClr val="lt1"/>
                </a:highlight>
                <a:latin typeface="Montserrat"/>
                <a:ea typeface="Montserrat"/>
                <a:cs typeface="Montserrat"/>
                <a:sym typeface="Montserrat"/>
              </a:rPr>
              <a:t>wird </a:t>
            </a:r>
            <a:r>
              <a:rPr lang="en-GB" sz="3400">
                <a:solidFill>
                  <a:schemeClr val="dk2"/>
                </a:solidFill>
                <a:highlight>
                  <a:schemeClr val="lt1"/>
                </a:highlight>
                <a:latin typeface="Montserrat"/>
                <a:ea typeface="Montserrat"/>
                <a:cs typeface="Montserrat"/>
                <a:sym typeface="Montserrat"/>
              </a:rPr>
              <a:t>nächste Woche </a:t>
            </a:r>
            <a:r>
              <a:rPr b="1" lang="en-GB" sz="3400">
                <a:solidFill>
                  <a:schemeClr val="dk2"/>
                </a:solidFill>
                <a:highlight>
                  <a:schemeClr val="lt1"/>
                </a:highlight>
                <a:latin typeface="Montserrat"/>
                <a:ea typeface="Montserrat"/>
                <a:cs typeface="Montserrat"/>
                <a:sym typeface="Montserrat"/>
              </a:rPr>
              <a:t>gespielt</a:t>
            </a:r>
            <a:r>
              <a:rPr lang="en-GB" sz="3400">
                <a:solidFill>
                  <a:schemeClr val="dk2"/>
                </a:solidFill>
                <a:highlight>
                  <a:schemeClr val="lt1"/>
                </a:highlight>
                <a:latin typeface="Montserrat"/>
                <a:ea typeface="Montserrat"/>
                <a:cs typeface="Montserrat"/>
                <a:sym typeface="Montserrat"/>
              </a:rPr>
              <a:t> </a:t>
            </a:r>
            <a:r>
              <a:rPr b="1" lang="en-GB" sz="3400">
                <a:solidFill>
                  <a:schemeClr val="dk2"/>
                </a:solidFill>
                <a:highlight>
                  <a:schemeClr val="lt1"/>
                </a:highlight>
                <a:latin typeface="Montserrat"/>
                <a:ea typeface="Montserrat"/>
                <a:cs typeface="Montserrat"/>
                <a:sym typeface="Montserrat"/>
              </a:rPr>
              <a:t>werden.</a:t>
            </a:r>
            <a:endParaRPr b="1" sz="34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rPr i="1" lang="en-GB" sz="3400">
                <a:solidFill>
                  <a:schemeClr val="dk2"/>
                </a:solidFill>
                <a:highlight>
                  <a:schemeClr val="lt1"/>
                </a:highlight>
                <a:latin typeface="Montserrat"/>
                <a:ea typeface="Montserrat"/>
                <a:cs typeface="Montserrat"/>
                <a:sym typeface="Montserrat"/>
              </a:rPr>
              <a:t>The football match will be played next week.</a:t>
            </a:r>
            <a:endParaRPr b="1" sz="3400">
              <a:solidFill>
                <a:schemeClr val="dk2"/>
              </a:solidFill>
              <a:highlight>
                <a:schemeClr val="lt1"/>
              </a:highlight>
              <a:latin typeface="Montserrat"/>
              <a:ea typeface="Montserrat"/>
              <a:cs typeface="Montserrat"/>
              <a:sym typeface="Montserrat"/>
            </a:endParaRPr>
          </a:p>
          <a:p>
            <a:pPr indent="0" lvl="0" marL="0" rtl="0" algn="l">
              <a:spcBef>
                <a:spcPts val="0"/>
              </a:spcBef>
              <a:spcAft>
                <a:spcPts val="0"/>
              </a:spcAft>
              <a:buNone/>
            </a:pPr>
            <a:r>
              <a:t/>
            </a:r>
            <a:endParaRPr>
              <a:solidFill>
                <a:schemeClr val="dk2"/>
              </a:solidFill>
              <a:latin typeface="Montserrat"/>
              <a:ea typeface="Montserrat"/>
              <a:cs typeface="Montserrat"/>
              <a:sym typeface="Montserrat"/>
            </a:endParaRPr>
          </a:p>
        </p:txBody>
      </p:sp>
      <p:sp>
        <p:nvSpPr>
          <p:cNvPr id="114" name="Google Shape;114;p17"/>
          <p:cNvSpPr txBox="1"/>
          <p:nvPr/>
        </p:nvSpPr>
        <p:spPr>
          <a:xfrm>
            <a:off x="13585275" y="2830650"/>
            <a:ext cx="4422000" cy="11055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wird/werden</a:t>
            </a:r>
            <a:r>
              <a:rPr lang="en-GB" sz="2800">
                <a:solidFill>
                  <a:schemeClr val="dk2"/>
                </a:solidFill>
                <a:latin typeface="Montserrat"/>
                <a:ea typeface="Montserrat"/>
                <a:cs typeface="Montserrat"/>
                <a:sym typeface="Montserrat"/>
              </a:rPr>
              <a:t> + past participle</a:t>
            </a:r>
            <a:endParaRPr sz="2800">
              <a:solidFill>
                <a:schemeClr val="dk2"/>
              </a:solidFill>
              <a:latin typeface="Montserrat"/>
              <a:ea typeface="Montserrat"/>
              <a:cs typeface="Montserrat"/>
              <a:sym typeface="Montserrat"/>
            </a:endParaRPr>
          </a:p>
        </p:txBody>
      </p:sp>
      <p:sp>
        <p:nvSpPr>
          <p:cNvPr id="115" name="Google Shape;115;p17"/>
          <p:cNvSpPr txBox="1"/>
          <p:nvPr/>
        </p:nvSpPr>
        <p:spPr>
          <a:xfrm>
            <a:off x="13312400" y="4401950"/>
            <a:ext cx="4422000" cy="9234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wurde/wurden</a:t>
            </a:r>
            <a:r>
              <a:rPr lang="en-GB" sz="2800">
                <a:solidFill>
                  <a:schemeClr val="dk2"/>
                </a:solidFill>
                <a:latin typeface="Montserrat"/>
                <a:ea typeface="Montserrat"/>
                <a:cs typeface="Montserrat"/>
                <a:sym typeface="Montserrat"/>
              </a:rPr>
              <a:t> + past participle</a:t>
            </a:r>
            <a:endParaRPr sz="2800">
              <a:solidFill>
                <a:schemeClr val="dk2"/>
              </a:solidFill>
              <a:latin typeface="Montserrat"/>
              <a:ea typeface="Montserrat"/>
              <a:cs typeface="Montserrat"/>
              <a:sym typeface="Montserrat"/>
            </a:endParaRPr>
          </a:p>
        </p:txBody>
      </p:sp>
      <p:sp>
        <p:nvSpPr>
          <p:cNvPr id="116" name="Google Shape;116;p17"/>
          <p:cNvSpPr txBox="1"/>
          <p:nvPr/>
        </p:nvSpPr>
        <p:spPr>
          <a:xfrm>
            <a:off x="12442275" y="8133425"/>
            <a:ext cx="5565000" cy="7932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wird/werden</a:t>
            </a:r>
            <a:r>
              <a:rPr lang="en-GB" sz="2800">
                <a:solidFill>
                  <a:schemeClr val="dk2"/>
                </a:solidFill>
                <a:latin typeface="Montserrat"/>
                <a:ea typeface="Montserrat"/>
                <a:cs typeface="Montserrat"/>
                <a:sym typeface="Montserrat"/>
              </a:rPr>
              <a:t> + pp + infinitive</a:t>
            </a:r>
            <a:endParaRPr sz="2800">
              <a:solidFill>
                <a:schemeClr val="dk2"/>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8"/>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22" name="Google Shape;122;p18"/>
          <p:cNvSpPr txBox="1"/>
          <p:nvPr>
            <p:ph type="title"/>
          </p:nvPr>
        </p:nvSpPr>
        <p:spPr>
          <a:xfrm>
            <a:off x="778575" y="454575"/>
            <a:ext cx="15864600" cy="69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The passive voice </a:t>
            </a:r>
            <a:endParaRPr>
              <a:solidFill>
                <a:schemeClr val="dk2"/>
              </a:solidFill>
            </a:endParaRPr>
          </a:p>
        </p:txBody>
      </p:sp>
      <p:sp>
        <p:nvSpPr>
          <p:cNvPr id="123" name="Google Shape;123;p18"/>
          <p:cNvSpPr txBox="1"/>
          <p:nvPr/>
        </p:nvSpPr>
        <p:spPr>
          <a:xfrm>
            <a:off x="591200" y="1044250"/>
            <a:ext cx="17143200" cy="793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400">
                <a:solidFill>
                  <a:schemeClr val="dk2"/>
                </a:solidFill>
                <a:highlight>
                  <a:schemeClr val="lt1"/>
                </a:highlight>
                <a:latin typeface="Montserrat"/>
                <a:ea typeface="Montserrat"/>
                <a:cs typeface="Montserrat"/>
                <a:sym typeface="Montserrat"/>
              </a:rPr>
              <a:t>An example in German:</a:t>
            </a:r>
            <a:endParaRPr sz="34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t/>
            </a:r>
            <a:endParaRPr sz="34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t/>
            </a:r>
            <a:endParaRPr sz="34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t/>
            </a:r>
            <a:endParaRPr sz="34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t/>
            </a:r>
            <a:endParaRPr sz="34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t/>
            </a:r>
            <a:endParaRPr sz="34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t/>
            </a:r>
            <a:endParaRPr sz="34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t/>
            </a:r>
            <a:endParaRPr b="1" sz="34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t/>
            </a:r>
            <a:endParaRPr sz="34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t/>
            </a:r>
            <a:endParaRPr sz="34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t/>
            </a:r>
            <a:endParaRPr sz="34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t/>
            </a:r>
            <a:endParaRPr sz="34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t/>
            </a:r>
            <a:endParaRPr b="1" sz="34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t/>
            </a:r>
            <a:endParaRPr sz="4000">
              <a:solidFill>
                <a:schemeClr val="dk2"/>
              </a:solidFill>
              <a:highlight>
                <a:schemeClr val="lt1"/>
              </a:highlight>
              <a:latin typeface="Montserrat"/>
              <a:ea typeface="Montserrat"/>
              <a:cs typeface="Montserrat"/>
              <a:sym typeface="Montserrat"/>
            </a:endParaRPr>
          </a:p>
        </p:txBody>
      </p:sp>
      <p:pic>
        <p:nvPicPr>
          <p:cNvPr id="124" name="Google Shape;124;p18"/>
          <p:cNvPicPr preferRelativeResize="0"/>
          <p:nvPr/>
        </p:nvPicPr>
        <p:blipFill>
          <a:blip r:embed="rId3">
            <a:alphaModFix/>
          </a:blip>
          <a:stretch>
            <a:fillRect/>
          </a:stretch>
        </p:blipFill>
        <p:spPr>
          <a:xfrm>
            <a:off x="16361260" y="164400"/>
            <a:ext cx="1827077" cy="1828801"/>
          </a:xfrm>
          <a:prstGeom prst="rect">
            <a:avLst/>
          </a:prstGeom>
          <a:noFill/>
          <a:ln>
            <a:noFill/>
          </a:ln>
        </p:spPr>
      </p:pic>
      <p:pic>
        <p:nvPicPr>
          <p:cNvPr id="125" name="Google Shape;125;p18"/>
          <p:cNvPicPr preferRelativeResize="0"/>
          <p:nvPr/>
        </p:nvPicPr>
        <p:blipFill>
          <a:blip r:embed="rId4">
            <a:alphaModFix/>
          </a:blip>
          <a:stretch>
            <a:fillRect/>
          </a:stretch>
        </p:blipFill>
        <p:spPr>
          <a:xfrm>
            <a:off x="12549609" y="164400"/>
            <a:ext cx="3410592" cy="2275500"/>
          </a:xfrm>
          <a:prstGeom prst="rect">
            <a:avLst/>
          </a:prstGeom>
          <a:noFill/>
          <a:ln>
            <a:noFill/>
          </a:ln>
        </p:spPr>
      </p:pic>
      <p:sp>
        <p:nvSpPr>
          <p:cNvPr id="126" name="Google Shape;126;p18"/>
          <p:cNvSpPr txBox="1"/>
          <p:nvPr/>
        </p:nvSpPr>
        <p:spPr>
          <a:xfrm>
            <a:off x="513300" y="2455813"/>
            <a:ext cx="17513400" cy="125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400">
                <a:solidFill>
                  <a:schemeClr val="dk2"/>
                </a:solidFill>
                <a:highlight>
                  <a:schemeClr val="lt1"/>
                </a:highlight>
                <a:latin typeface="Montserrat"/>
                <a:ea typeface="Montserrat"/>
                <a:cs typeface="Montserrat"/>
                <a:sym typeface="Montserrat"/>
              </a:rPr>
              <a:t>Die Fußballspiele </a:t>
            </a:r>
            <a:r>
              <a:rPr b="1" lang="en-GB" sz="3400">
                <a:solidFill>
                  <a:schemeClr val="dk2"/>
                </a:solidFill>
                <a:highlight>
                  <a:schemeClr val="lt1"/>
                </a:highlight>
                <a:latin typeface="Montserrat"/>
                <a:ea typeface="Montserrat"/>
                <a:cs typeface="Montserrat"/>
                <a:sym typeface="Montserrat"/>
              </a:rPr>
              <a:t>werden</a:t>
            </a:r>
            <a:r>
              <a:rPr lang="en-GB" sz="3400">
                <a:solidFill>
                  <a:schemeClr val="dk2"/>
                </a:solidFill>
                <a:highlight>
                  <a:schemeClr val="lt1"/>
                </a:highlight>
                <a:latin typeface="Montserrat"/>
                <a:ea typeface="Montserrat"/>
                <a:cs typeface="Montserrat"/>
                <a:sym typeface="Montserrat"/>
              </a:rPr>
              <a:t> (am Samstag) </a:t>
            </a:r>
            <a:r>
              <a:rPr b="1" lang="en-GB" sz="3400">
                <a:solidFill>
                  <a:schemeClr val="dk2"/>
                </a:solidFill>
                <a:highlight>
                  <a:schemeClr val="lt1"/>
                </a:highlight>
                <a:latin typeface="Montserrat"/>
                <a:ea typeface="Montserrat"/>
                <a:cs typeface="Montserrat"/>
                <a:sym typeface="Montserrat"/>
              </a:rPr>
              <a:t>gespielt</a:t>
            </a:r>
            <a:endParaRPr b="1" sz="34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rPr i="1" lang="en-GB" sz="3400">
                <a:solidFill>
                  <a:schemeClr val="dk2"/>
                </a:solidFill>
                <a:highlight>
                  <a:schemeClr val="lt1"/>
                </a:highlight>
                <a:latin typeface="Montserrat"/>
                <a:ea typeface="Montserrat"/>
                <a:cs typeface="Montserrat"/>
                <a:sym typeface="Montserrat"/>
              </a:rPr>
              <a:t>The football matches are played/</a:t>
            </a:r>
            <a:r>
              <a:rPr i="1" lang="en-GB" sz="3400">
                <a:solidFill>
                  <a:schemeClr val="dk2"/>
                </a:solidFill>
                <a:highlight>
                  <a:schemeClr val="lt1"/>
                </a:highlight>
                <a:latin typeface="Montserrat"/>
                <a:ea typeface="Montserrat"/>
                <a:cs typeface="Montserrat"/>
                <a:sym typeface="Montserrat"/>
              </a:rPr>
              <a:t>are</a:t>
            </a:r>
            <a:r>
              <a:rPr i="1" lang="en-GB" sz="3400">
                <a:solidFill>
                  <a:schemeClr val="dk2"/>
                </a:solidFill>
                <a:highlight>
                  <a:schemeClr val="lt1"/>
                </a:highlight>
                <a:latin typeface="Montserrat"/>
                <a:ea typeface="Montserrat"/>
                <a:cs typeface="Montserrat"/>
                <a:sym typeface="Montserrat"/>
              </a:rPr>
              <a:t> being played on Saturday</a:t>
            </a:r>
            <a:endParaRPr i="1" sz="3400">
              <a:solidFill>
                <a:schemeClr val="dk2"/>
              </a:solidFill>
              <a:highlight>
                <a:schemeClr val="lt1"/>
              </a:highlight>
              <a:latin typeface="Montserrat"/>
              <a:ea typeface="Montserrat"/>
              <a:cs typeface="Montserrat"/>
              <a:sym typeface="Montserrat"/>
            </a:endParaRPr>
          </a:p>
          <a:p>
            <a:pPr indent="0" lvl="0" marL="0" rtl="0" algn="l">
              <a:spcBef>
                <a:spcPts val="0"/>
              </a:spcBef>
              <a:spcAft>
                <a:spcPts val="0"/>
              </a:spcAft>
              <a:buNone/>
            </a:pPr>
            <a:r>
              <a:t/>
            </a:r>
            <a:endParaRPr>
              <a:solidFill>
                <a:schemeClr val="dk2"/>
              </a:solidFill>
              <a:latin typeface="Montserrat"/>
              <a:ea typeface="Montserrat"/>
              <a:cs typeface="Montserrat"/>
              <a:sym typeface="Montserrat"/>
            </a:endParaRPr>
          </a:p>
        </p:txBody>
      </p:sp>
      <p:sp>
        <p:nvSpPr>
          <p:cNvPr id="127" name="Google Shape;127;p18"/>
          <p:cNvSpPr txBox="1"/>
          <p:nvPr/>
        </p:nvSpPr>
        <p:spPr>
          <a:xfrm>
            <a:off x="591200" y="3898700"/>
            <a:ext cx="14128200" cy="110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400">
                <a:solidFill>
                  <a:schemeClr val="dk2"/>
                </a:solidFill>
                <a:highlight>
                  <a:schemeClr val="lt1"/>
                </a:highlight>
                <a:latin typeface="Montserrat"/>
                <a:ea typeface="Montserrat"/>
                <a:cs typeface="Montserrat"/>
                <a:sym typeface="Montserrat"/>
              </a:rPr>
              <a:t>Die Fußballspiele </a:t>
            </a:r>
            <a:r>
              <a:rPr b="1" lang="en-GB" sz="3400">
                <a:solidFill>
                  <a:schemeClr val="dk2"/>
                </a:solidFill>
                <a:highlight>
                  <a:schemeClr val="lt1"/>
                </a:highlight>
                <a:latin typeface="Montserrat"/>
                <a:ea typeface="Montserrat"/>
                <a:cs typeface="Montserrat"/>
                <a:sym typeface="Montserrat"/>
              </a:rPr>
              <a:t>wurden</a:t>
            </a:r>
            <a:r>
              <a:rPr lang="en-GB" sz="3400">
                <a:solidFill>
                  <a:schemeClr val="dk2"/>
                </a:solidFill>
                <a:highlight>
                  <a:schemeClr val="lt1"/>
                </a:highlight>
                <a:latin typeface="Montserrat"/>
                <a:ea typeface="Montserrat"/>
                <a:cs typeface="Montserrat"/>
                <a:sym typeface="Montserrat"/>
              </a:rPr>
              <a:t> (letzte Woche) </a:t>
            </a:r>
            <a:r>
              <a:rPr b="1" lang="en-GB" sz="3400">
                <a:solidFill>
                  <a:schemeClr val="dk2"/>
                </a:solidFill>
                <a:highlight>
                  <a:schemeClr val="lt1"/>
                </a:highlight>
                <a:latin typeface="Montserrat"/>
                <a:ea typeface="Montserrat"/>
                <a:cs typeface="Montserrat"/>
                <a:sym typeface="Montserrat"/>
              </a:rPr>
              <a:t>gespielt</a:t>
            </a:r>
            <a:endParaRPr b="1" sz="34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rPr i="1" lang="en-GB" sz="3400">
                <a:solidFill>
                  <a:schemeClr val="dk2"/>
                </a:solidFill>
                <a:highlight>
                  <a:schemeClr val="lt1"/>
                </a:highlight>
                <a:latin typeface="Montserrat"/>
                <a:ea typeface="Montserrat"/>
                <a:cs typeface="Montserrat"/>
                <a:sym typeface="Montserrat"/>
              </a:rPr>
              <a:t>The football matches were played last week.</a:t>
            </a:r>
            <a:endParaRPr>
              <a:solidFill>
                <a:schemeClr val="dk2"/>
              </a:solidFill>
              <a:latin typeface="Montserrat"/>
              <a:ea typeface="Montserrat"/>
              <a:cs typeface="Montserrat"/>
              <a:sym typeface="Montserrat"/>
            </a:endParaRPr>
          </a:p>
        </p:txBody>
      </p:sp>
      <p:sp>
        <p:nvSpPr>
          <p:cNvPr id="128" name="Google Shape;128;p18"/>
          <p:cNvSpPr txBox="1"/>
          <p:nvPr/>
        </p:nvSpPr>
        <p:spPr>
          <a:xfrm>
            <a:off x="581325" y="5435188"/>
            <a:ext cx="12441900" cy="84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400">
                <a:solidFill>
                  <a:schemeClr val="dk2"/>
                </a:solidFill>
                <a:highlight>
                  <a:schemeClr val="lt1"/>
                </a:highlight>
                <a:latin typeface="Montserrat"/>
                <a:ea typeface="Montserrat"/>
                <a:cs typeface="Montserrat"/>
                <a:sym typeface="Montserrat"/>
              </a:rPr>
              <a:t>Die</a:t>
            </a:r>
            <a:r>
              <a:rPr lang="en-GB" sz="3400">
                <a:solidFill>
                  <a:schemeClr val="dk2"/>
                </a:solidFill>
                <a:highlight>
                  <a:schemeClr val="lt1"/>
                </a:highlight>
                <a:latin typeface="Montserrat"/>
                <a:ea typeface="Montserrat"/>
                <a:cs typeface="Montserrat"/>
                <a:sym typeface="Montserrat"/>
              </a:rPr>
              <a:t> Fußballspiele </a:t>
            </a:r>
            <a:r>
              <a:rPr b="1" lang="en-GB" sz="3400">
                <a:solidFill>
                  <a:schemeClr val="dk2"/>
                </a:solidFill>
                <a:highlight>
                  <a:schemeClr val="lt1"/>
                </a:highlight>
                <a:latin typeface="Montserrat"/>
                <a:ea typeface="Montserrat"/>
                <a:cs typeface="Montserrat"/>
                <a:sym typeface="Montserrat"/>
              </a:rPr>
              <a:t>sind</a:t>
            </a:r>
            <a:r>
              <a:rPr lang="en-GB" sz="3400">
                <a:solidFill>
                  <a:schemeClr val="dk2"/>
                </a:solidFill>
                <a:highlight>
                  <a:schemeClr val="lt1"/>
                </a:highlight>
                <a:latin typeface="Montserrat"/>
                <a:ea typeface="Montserrat"/>
                <a:cs typeface="Montserrat"/>
                <a:sym typeface="Montserrat"/>
              </a:rPr>
              <a:t> (schon) </a:t>
            </a:r>
            <a:r>
              <a:rPr b="1" lang="en-GB" sz="3400">
                <a:solidFill>
                  <a:schemeClr val="dk2"/>
                </a:solidFill>
                <a:highlight>
                  <a:schemeClr val="lt1"/>
                </a:highlight>
                <a:latin typeface="Montserrat"/>
                <a:ea typeface="Montserrat"/>
                <a:cs typeface="Montserrat"/>
                <a:sym typeface="Montserrat"/>
              </a:rPr>
              <a:t>gespielt</a:t>
            </a:r>
            <a:r>
              <a:rPr lang="en-GB" sz="3400">
                <a:solidFill>
                  <a:schemeClr val="dk2"/>
                </a:solidFill>
                <a:highlight>
                  <a:schemeClr val="lt1"/>
                </a:highlight>
                <a:latin typeface="Montserrat"/>
                <a:ea typeface="Montserrat"/>
                <a:cs typeface="Montserrat"/>
                <a:sym typeface="Montserrat"/>
              </a:rPr>
              <a:t> </a:t>
            </a:r>
            <a:r>
              <a:rPr b="1" lang="en-GB" sz="3400">
                <a:solidFill>
                  <a:schemeClr val="dk2"/>
                </a:solidFill>
                <a:highlight>
                  <a:schemeClr val="lt1"/>
                </a:highlight>
                <a:latin typeface="Montserrat"/>
                <a:ea typeface="Montserrat"/>
                <a:cs typeface="Montserrat"/>
                <a:sym typeface="Montserrat"/>
              </a:rPr>
              <a:t>worden*</a:t>
            </a:r>
            <a:endParaRPr b="1" sz="34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rPr i="1" lang="en-GB" sz="3400">
                <a:solidFill>
                  <a:schemeClr val="dk2"/>
                </a:solidFill>
                <a:highlight>
                  <a:schemeClr val="lt1"/>
                </a:highlight>
                <a:latin typeface="Montserrat"/>
                <a:ea typeface="Montserrat"/>
                <a:cs typeface="Montserrat"/>
                <a:sym typeface="Montserrat"/>
              </a:rPr>
              <a:t>The football matches have (already) been played .</a:t>
            </a:r>
            <a:endParaRPr b="1" sz="3400">
              <a:solidFill>
                <a:schemeClr val="dk2"/>
              </a:solidFill>
              <a:highlight>
                <a:schemeClr val="lt1"/>
              </a:highlight>
              <a:latin typeface="Montserrat"/>
              <a:ea typeface="Montserrat"/>
              <a:cs typeface="Montserrat"/>
              <a:sym typeface="Montserrat"/>
            </a:endParaRPr>
          </a:p>
          <a:p>
            <a:pPr indent="0" lvl="0" marL="0" rtl="0" algn="l">
              <a:spcBef>
                <a:spcPts val="0"/>
              </a:spcBef>
              <a:spcAft>
                <a:spcPts val="0"/>
              </a:spcAft>
              <a:buNone/>
            </a:pPr>
            <a:r>
              <a:t/>
            </a:r>
            <a:endParaRPr>
              <a:solidFill>
                <a:schemeClr val="dk2"/>
              </a:solidFill>
              <a:latin typeface="Montserrat"/>
              <a:ea typeface="Montserrat"/>
              <a:cs typeface="Montserrat"/>
              <a:sym typeface="Montserrat"/>
            </a:endParaRPr>
          </a:p>
        </p:txBody>
      </p:sp>
      <p:sp>
        <p:nvSpPr>
          <p:cNvPr id="129" name="Google Shape;129;p18"/>
          <p:cNvSpPr txBox="1"/>
          <p:nvPr/>
        </p:nvSpPr>
        <p:spPr>
          <a:xfrm>
            <a:off x="591200" y="6833725"/>
            <a:ext cx="12067200" cy="923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400">
                <a:solidFill>
                  <a:schemeClr val="dk2"/>
                </a:solidFill>
                <a:highlight>
                  <a:schemeClr val="lt1"/>
                </a:highlight>
                <a:latin typeface="Montserrat"/>
                <a:ea typeface="Montserrat"/>
                <a:cs typeface="Montserrat"/>
                <a:sym typeface="Montserrat"/>
              </a:rPr>
              <a:t>Die Fußballspiele </a:t>
            </a:r>
            <a:r>
              <a:rPr b="1" lang="en-GB" sz="3400">
                <a:solidFill>
                  <a:schemeClr val="dk2"/>
                </a:solidFill>
                <a:highlight>
                  <a:schemeClr val="lt1"/>
                </a:highlight>
                <a:latin typeface="Montserrat"/>
                <a:ea typeface="Montserrat"/>
                <a:cs typeface="Montserrat"/>
                <a:sym typeface="Montserrat"/>
              </a:rPr>
              <a:t>werden </a:t>
            </a:r>
            <a:r>
              <a:rPr lang="en-GB" sz="3400">
                <a:solidFill>
                  <a:schemeClr val="dk2"/>
                </a:solidFill>
                <a:highlight>
                  <a:schemeClr val="lt1"/>
                </a:highlight>
                <a:latin typeface="Montserrat"/>
                <a:ea typeface="Montserrat"/>
                <a:cs typeface="Montserrat"/>
                <a:sym typeface="Montserrat"/>
              </a:rPr>
              <a:t>nächste Woche </a:t>
            </a:r>
            <a:r>
              <a:rPr b="1" lang="en-GB" sz="3400">
                <a:solidFill>
                  <a:schemeClr val="dk2"/>
                </a:solidFill>
                <a:highlight>
                  <a:schemeClr val="lt1"/>
                </a:highlight>
                <a:latin typeface="Montserrat"/>
                <a:ea typeface="Montserrat"/>
                <a:cs typeface="Montserrat"/>
                <a:sym typeface="Montserrat"/>
              </a:rPr>
              <a:t>gespielt</a:t>
            </a:r>
            <a:r>
              <a:rPr lang="en-GB" sz="3400">
                <a:solidFill>
                  <a:schemeClr val="dk2"/>
                </a:solidFill>
                <a:highlight>
                  <a:schemeClr val="lt1"/>
                </a:highlight>
                <a:latin typeface="Montserrat"/>
                <a:ea typeface="Montserrat"/>
                <a:cs typeface="Montserrat"/>
                <a:sym typeface="Montserrat"/>
              </a:rPr>
              <a:t> </a:t>
            </a:r>
            <a:r>
              <a:rPr b="1" lang="en-GB" sz="3400">
                <a:solidFill>
                  <a:schemeClr val="dk2"/>
                </a:solidFill>
                <a:highlight>
                  <a:schemeClr val="lt1"/>
                </a:highlight>
                <a:latin typeface="Montserrat"/>
                <a:ea typeface="Montserrat"/>
                <a:cs typeface="Montserrat"/>
                <a:sym typeface="Montserrat"/>
              </a:rPr>
              <a:t>werden</a:t>
            </a:r>
            <a:endParaRPr b="1" sz="34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rPr i="1" lang="en-GB" sz="3400">
                <a:solidFill>
                  <a:schemeClr val="dk2"/>
                </a:solidFill>
                <a:highlight>
                  <a:schemeClr val="lt1"/>
                </a:highlight>
                <a:latin typeface="Montserrat"/>
                <a:ea typeface="Montserrat"/>
                <a:cs typeface="Montserrat"/>
                <a:sym typeface="Montserrat"/>
              </a:rPr>
              <a:t>The football match will be played next week.</a:t>
            </a:r>
            <a:endParaRPr b="1" sz="3400">
              <a:solidFill>
                <a:schemeClr val="dk2"/>
              </a:solidFill>
              <a:highlight>
                <a:schemeClr val="lt1"/>
              </a:highlight>
              <a:latin typeface="Montserrat"/>
              <a:ea typeface="Montserrat"/>
              <a:cs typeface="Montserrat"/>
              <a:sym typeface="Montserrat"/>
            </a:endParaRPr>
          </a:p>
          <a:p>
            <a:pPr indent="0" lvl="0" marL="0" rtl="0" algn="l">
              <a:spcBef>
                <a:spcPts val="0"/>
              </a:spcBef>
              <a:spcAft>
                <a:spcPts val="0"/>
              </a:spcAft>
              <a:buNone/>
            </a:pPr>
            <a:r>
              <a:t/>
            </a:r>
            <a:endParaRPr>
              <a:solidFill>
                <a:schemeClr val="dk2"/>
              </a:solidFill>
              <a:latin typeface="Montserrat"/>
              <a:ea typeface="Montserrat"/>
              <a:cs typeface="Montserrat"/>
              <a:sym typeface="Montserrat"/>
            </a:endParaRPr>
          </a:p>
        </p:txBody>
      </p:sp>
      <p:sp>
        <p:nvSpPr>
          <p:cNvPr id="130" name="Google Shape;130;p18"/>
          <p:cNvSpPr txBox="1"/>
          <p:nvPr/>
        </p:nvSpPr>
        <p:spPr>
          <a:xfrm>
            <a:off x="12282125" y="4329700"/>
            <a:ext cx="5744700" cy="29979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 </a:t>
            </a:r>
            <a:r>
              <a:rPr b="1" lang="en-GB" sz="2800">
                <a:solidFill>
                  <a:schemeClr val="dk2"/>
                </a:solidFill>
                <a:latin typeface="Montserrat"/>
                <a:ea typeface="Montserrat"/>
                <a:cs typeface="Montserrat"/>
                <a:sym typeface="Montserrat"/>
              </a:rPr>
              <a:t>WERDEN + PAST PARTICIPLE</a:t>
            </a:r>
            <a:endParaRPr b="1" sz="2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800">
              <a:solidFill>
                <a:schemeClr val="dk2"/>
              </a:solidFill>
              <a:latin typeface="Montserrat"/>
              <a:ea typeface="Montserrat"/>
              <a:cs typeface="Montserrat"/>
              <a:sym typeface="Montserrat"/>
            </a:endParaRPr>
          </a:p>
          <a:p>
            <a:pPr indent="0" lvl="0" marL="0" rtl="0" algn="l">
              <a:spcBef>
                <a:spcPts val="0"/>
              </a:spcBef>
              <a:spcAft>
                <a:spcPts val="0"/>
              </a:spcAft>
              <a:buNone/>
            </a:pPr>
            <a:r>
              <a:rPr i="1" lang="en-GB" sz="2800">
                <a:solidFill>
                  <a:schemeClr val="dk2"/>
                </a:solidFill>
                <a:latin typeface="Montserrat"/>
                <a:ea typeface="Montserrat"/>
                <a:cs typeface="Montserrat"/>
                <a:sym typeface="Montserrat"/>
              </a:rPr>
              <a:t>Present:</a:t>
            </a:r>
            <a:r>
              <a:rPr lang="en-GB" sz="2800">
                <a:solidFill>
                  <a:schemeClr val="dk2"/>
                </a:solidFill>
                <a:latin typeface="Montserrat"/>
                <a:ea typeface="Montserrat"/>
                <a:cs typeface="Montserrat"/>
                <a:sym typeface="Montserrat"/>
              </a:rPr>
              <a:t>         wird/werden</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rPr i="1" lang="en-GB" sz="2800">
                <a:solidFill>
                  <a:schemeClr val="dk2"/>
                </a:solidFill>
                <a:latin typeface="Montserrat"/>
                <a:ea typeface="Montserrat"/>
                <a:cs typeface="Montserrat"/>
                <a:sym typeface="Montserrat"/>
              </a:rPr>
              <a:t>Imperfect</a:t>
            </a:r>
            <a:r>
              <a:rPr lang="en-GB" sz="2800">
                <a:solidFill>
                  <a:schemeClr val="dk2"/>
                </a:solidFill>
                <a:latin typeface="Montserrat"/>
                <a:ea typeface="Montserrat"/>
                <a:cs typeface="Montserrat"/>
                <a:sym typeface="Montserrat"/>
              </a:rPr>
              <a:t>:    wurde/wurden</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rPr i="1" lang="en-GB" sz="2800">
                <a:solidFill>
                  <a:schemeClr val="dk2"/>
                </a:solidFill>
                <a:latin typeface="Montserrat"/>
                <a:ea typeface="Montserrat"/>
                <a:cs typeface="Montserrat"/>
                <a:sym typeface="Montserrat"/>
              </a:rPr>
              <a:t>Perfect:    </a:t>
            </a:r>
            <a:r>
              <a:rPr lang="en-GB" sz="2800">
                <a:solidFill>
                  <a:schemeClr val="dk2"/>
                </a:solidFill>
                <a:latin typeface="Montserrat"/>
                <a:ea typeface="Montserrat"/>
                <a:cs typeface="Montserrat"/>
                <a:sym typeface="Montserrat"/>
              </a:rPr>
              <a:t>ist/sind…. worden*</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rPr i="1" lang="en-GB" sz="2800">
                <a:solidFill>
                  <a:schemeClr val="dk2"/>
                </a:solidFill>
                <a:latin typeface="Montserrat"/>
                <a:ea typeface="Montserrat"/>
                <a:cs typeface="Montserrat"/>
                <a:sym typeface="Montserrat"/>
              </a:rPr>
              <a:t>Future: wird/werden + werden</a:t>
            </a:r>
            <a:endParaRPr i="1" sz="2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i="1" sz="2800">
              <a:solidFill>
                <a:schemeClr val="dk2"/>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4" name="Shape 134"/>
        <p:cNvGrpSpPr/>
        <p:nvPr/>
      </p:nvGrpSpPr>
      <p:grpSpPr>
        <a:xfrm>
          <a:off x="0" y="0"/>
          <a:ext cx="0" cy="0"/>
          <a:chOff x="0" y="0"/>
          <a:chExt cx="0" cy="0"/>
        </a:xfrm>
      </p:grpSpPr>
      <p:sp>
        <p:nvSpPr>
          <p:cNvPr id="135" name="Google Shape;135;p19"/>
          <p:cNvSpPr txBox="1"/>
          <p:nvPr>
            <p:ph type="title"/>
          </p:nvPr>
        </p:nvSpPr>
        <p:spPr>
          <a:xfrm>
            <a:off x="3392300" y="598350"/>
            <a:ext cx="14562000" cy="162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6400">
                <a:solidFill>
                  <a:schemeClr val="dk2"/>
                </a:solidFill>
              </a:rPr>
              <a:t>The passive voice: a final point</a:t>
            </a:r>
            <a:endParaRPr sz="6400">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sz="7200">
              <a:solidFill>
                <a:schemeClr val="dk2"/>
              </a:solidFill>
            </a:endParaRPr>
          </a:p>
        </p:txBody>
      </p:sp>
      <p:pic>
        <p:nvPicPr>
          <p:cNvPr id="136" name="Google Shape;136;p19"/>
          <p:cNvPicPr preferRelativeResize="0"/>
          <p:nvPr/>
        </p:nvPicPr>
        <p:blipFill>
          <a:blip r:embed="rId3">
            <a:alphaModFix/>
          </a:blip>
          <a:stretch>
            <a:fillRect/>
          </a:stretch>
        </p:blipFill>
        <p:spPr>
          <a:xfrm>
            <a:off x="371138" y="449050"/>
            <a:ext cx="2721373" cy="2723901"/>
          </a:xfrm>
          <a:prstGeom prst="rect">
            <a:avLst/>
          </a:prstGeom>
          <a:noFill/>
          <a:ln>
            <a:noFill/>
          </a:ln>
        </p:spPr>
      </p:pic>
      <p:sp>
        <p:nvSpPr>
          <p:cNvPr id="137" name="Google Shape;137;p19"/>
          <p:cNvSpPr txBox="1"/>
          <p:nvPr/>
        </p:nvSpPr>
        <p:spPr>
          <a:xfrm>
            <a:off x="2230225" y="3055525"/>
            <a:ext cx="14990100" cy="57828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English uses the passive voice more than German. In German you can begin a sentence with ‘man’ which can often be translated by using the passive in English:</a:t>
            </a:r>
            <a:endParaRPr sz="2800">
              <a:solidFill>
                <a:schemeClr val="dk2"/>
              </a:solidFill>
              <a:latin typeface="Montserrat"/>
              <a:ea typeface="Montserrat"/>
              <a:cs typeface="Montserrat"/>
              <a:sym typeface="Montserrat"/>
            </a:endParaRPr>
          </a:p>
        </p:txBody>
      </p:sp>
      <p:sp>
        <p:nvSpPr>
          <p:cNvPr id="138" name="Google Shape;138;p19"/>
          <p:cNvSpPr txBox="1"/>
          <p:nvPr/>
        </p:nvSpPr>
        <p:spPr>
          <a:xfrm>
            <a:off x="2473825" y="4479575"/>
            <a:ext cx="14562000" cy="7683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2800">
                <a:solidFill>
                  <a:schemeClr val="dk2"/>
                </a:solidFill>
                <a:latin typeface="Montserrat"/>
                <a:ea typeface="Montserrat"/>
                <a:cs typeface="Montserrat"/>
                <a:sym typeface="Montserrat"/>
              </a:rPr>
              <a:t>Letzten Sommer hat man in unserer Stadt ein neues Altenheim </a:t>
            </a:r>
            <a:r>
              <a:rPr b="1" i="1" lang="en-GB" sz="2800" u="sng">
                <a:solidFill>
                  <a:schemeClr val="dk2"/>
                </a:solidFill>
                <a:latin typeface="Montserrat"/>
                <a:ea typeface="Montserrat"/>
                <a:cs typeface="Montserrat"/>
                <a:sym typeface="Montserrat"/>
              </a:rPr>
              <a:t>gebaut</a:t>
            </a:r>
            <a:endParaRPr b="1" i="1" sz="2800" u="sng">
              <a:solidFill>
                <a:schemeClr val="dk2"/>
              </a:solidFill>
              <a:latin typeface="Montserrat"/>
              <a:ea typeface="Montserrat"/>
              <a:cs typeface="Montserrat"/>
              <a:sym typeface="Montserrat"/>
            </a:endParaRPr>
          </a:p>
        </p:txBody>
      </p:sp>
      <p:sp>
        <p:nvSpPr>
          <p:cNvPr id="139" name="Google Shape;139;p19"/>
          <p:cNvSpPr txBox="1"/>
          <p:nvPr/>
        </p:nvSpPr>
        <p:spPr>
          <a:xfrm>
            <a:off x="2444275" y="6157000"/>
            <a:ext cx="14562000" cy="6744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2800">
                <a:solidFill>
                  <a:schemeClr val="dk2"/>
                </a:solidFill>
                <a:latin typeface="Montserrat"/>
                <a:ea typeface="Montserrat"/>
                <a:cs typeface="Montserrat"/>
                <a:sym typeface="Montserrat"/>
              </a:rPr>
              <a:t>Last summer a new </a:t>
            </a:r>
            <a:r>
              <a:rPr b="1" i="1" lang="en-GB" sz="2800">
                <a:solidFill>
                  <a:schemeClr val="dk2"/>
                </a:solidFill>
                <a:latin typeface="Montserrat"/>
                <a:ea typeface="Montserrat"/>
                <a:cs typeface="Montserrat"/>
                <a:sym typeface="Montserrat"/>
              </a:rPr>
              <a:t>retirement</a:t>
            </a:r>
            <a:r>
              <a:rPr b="1" i="1" lang="en-GB" sz="2800">
                <a:solidFill>
                  <a:schemeClr val="dk2"/>
                </a:solidFill>
                <a:latin typeface="Montserrat"/>
                <a:ea typeface="Montserrat"/>
                <a:cs typeface="Montserrat"/>
                <a:sym typeface="Montserrat"/>
              </a:rPr>
              <a:t> home was built in our town</a:t>
            </a:r>
            <a:endParaRPr b="1" i="1" sz="2800">
              <a:solidFill>
                <a:schemeClr val="dk2"/>
              </a:solidFill>
              <a:latin typeface="Montserrat"/>
              <a:ea typeface="Montserrat"/>
              <a:cs typeface="Montserrat"/>
              <a:sym typeface="Montserrat"/>
            </a:endParaRPr>
          </a:p>
        </p:txBody>
      </p:sp>
      <p:sp>
        <p:nvSpPr>
          <p:cNvPr id="140" name="Google Shape;140;p19"/>
          <p:cNvSpPr txBox="1"/>
          <p:nvPr/>
        </p:nvSpPr>
        <p:spPr>
          <a:xfrm>
            <a:off x="2473825" y="5247875"/>
            <a:ext cx="14562000" cy="6744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2800">
                <a:solidFill>
                  <a:schemeClr val="dk2"/>
                </a:solidFill>
                <a:latin typeface="Montserrat"/>
                <a:ea typeface="Montserrat"/>
                <a:cs typeface="Montserrat"/>
                <a:sym typeface="Montserrat"/>
              </a:rPr>
              <a:t>Letzten Sommer baute man in unserer Stadt ein neues Altenheim</a:t>
            </a:r>
            <a:endParaRPr>
              <a:solidFill>
                <a:schemeClr val="dk2"/>
              </a:solidFill>
              <a:latin typeface="Montserrat"/>
              <a:ea typeface="Montserrat"/>
              <a:cs typeface="Montserrat"/>
              <a:sym typeface="Montserrat"/>
            </a:endParaRPr>
          </a:p>
        </p:txBody>
      </p:sp>
      <p:sp>
        <p:nvSpPr>
          <p:cNvPr id="141" name="Google Shape;141;p19"/>
          <p:cNvSpPr txBox="1"/>
          <p:nvPr/>
        </p:nvSpPr>
        <p:spPr>
          <a:xfrm>
            <a:off x="2511300" y="7084125"/>
            <a:ext cx="14709000" cy="11244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800">
                <a:solidFill>
                  <a:schemeClr val="dk2"/>
                </a:solidFill>
                <a:latin typeface="Montserrat"/>
                <a:ea typeface="Montserrat"/>
                <a:cs typeface="Montserrat"/>
                <a:sym typeface="Montserrat"/>
              </a:rPr>
              <a:t>Bear this in mind when you are working through reading passages or translations in your studies and examinations.</a:t>
            </a:r>
            <a:endParaRPr b="1" sz="2800">
              <a:solidFill>
                <a:schemeClr val="dk2"/>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p20"/>
          <p:cNvSpPr txBox="1"/>
          <p:nvPr>
            <p:ph type="title"/>
          </p:nvPr>
        </p:nvSpPr>
        <p:spPr>
          <a:xfrm>
            <a:off x="917950" y="297875"/>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Freiwilligenarbeit im Ausland</a:t>
            </a:r>
            <a:endParaRPr>
              <a:solidFill>
                <a:schemeClr val="dk2"/>
              </a:solidFill>
            </a:endParaRPr>
          </a:p>
        </p:txBody>
      </p:sp>
      <p:sp>
        <p:nvSpPr>
          <p:cNvPr id="147" name="Google Shape;147;p20"/>
          <p:cNvSpPr txBox="1"/>
          <p:nvPr>
            <p:ph idx="1" type="body"/>
          </p:nvPr>
        </p:nvSpPr>
        <p:spPr>
          <a:xfrm>
            <a:off x="731825" y="1050125"/>
            <a:ext cx="9521700" cy="7788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800"/>
              <a:t>Hast du Lust, freiwillig zu arbeiten? Ich habe es schon gemacht und kann es empfehlen!</a:t>
            </a:r>
            <a:endParaRPr sz="2800"/>
          </a:p>
          <a:p>
            <a:pPr indent="0" lvl="0" marL="0" rtl="0" algn="l">
              <a:spcBef>
                <a:spcPts val="2000"/>
              </a:spcBef>
              <a:spcAft>
                <a:spcPts val="0"/>
              </a:spcAft>
              <a:buNone/>
            </a:pPr>
            <a:r>
              <a:rPr lang="en-GB" sz="2800"/>
              <a:t>Letztes Jahr habe ich Freiwilligenarbeit in Südafrika gemacht. Dort habe ich in einem Kinderheim gearbeitet. Jeden Tag wurden Englisch und Mathe unterrichtet und ich habe geholfen. Nachmittags wurden Sportaktivitäten organisiert. Abends wurde manchmal eine Geburtstagsfeier organisiert, wenn eines der Kinder Geburtstag hatte. </a:t>
            </a:r>
            <a:endParaRPr sz="2800"/>
          </a:p>
          <a:p>
            <a:pPr indent="0" lvl="0" marL="0" rtl="0" algn="l">
              <a:spcBef>
                <a:spcPts val="2000"/>
              </a:spcBef>
              <a:spcAft>
                <a:spcPts val="0"/>
              </a:spcAft>
              <a:buNone/>
            </a:pPr>
            <a:r>
              <a:rPr lang="en-GB" sz="2800"/>
              <a:t>Viel Geld wird diesem Kinderheim gespendet und in Zukunft werden neue Klassenzimmer und Unterkunft gebaut werden. Ich hoffe, zurückzukehren, um weiterzuhelfen!</a:t>
            </a:r>
            <a:endParaRPr sz="2800"/>
          </a:p>
          <a:p>
            <a:pPr indent="0" lvl="0" marL="0" rtl="0" algn="l">
              <a:spcBef>
                <a:spcPts val="2000"/>
              </a:spcBef>
              <a:spcAft>
                <a:spcPts val="2000"/>
              </a:spcAft>
              <a:buNone/>
            </a:pPr>
            <a:r>
              <a:rPr lang="en-GB"/>
              <a:t>   </a:t>
            </a:r>
            <a:endParaRPr/>
          </a:p>
        </p:txBody>
      </p:sp>
      <p:sp>
        <p:nvSpPr>
          <p:cNvPr id="148" name="Google Shape;148;p20"/>
          <p:cNvSpPr txBox="1"/>
          <p:nvPr/>
        </p:nvSpPr>
        <p:spPr>
          <a:xfrm>
            <a:off x="10338125" y="1608450"/>
            <a:ext cx="7478400" cy="65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Beantworte die Fragen auf Deutsch</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p>
            <a:pPr indent="-406400" lvl="0" marL="457200" rtl="0" algn="l">
              <a:spcBef>
                <a:spcPts val="0"/>
              </a:spcBef>
              <a:spcAft>
                <a:spcPts val="0"/>
              </a:spcAft>
              <a:buClr>
                <a:schemeClr val="dk2"/>
              </a:buClr>
              <a:buSzPts val="2800"/>
              <a:buFont typeface="Montserrat"/>
              <a:buAutoNum type="arabicParenR"/>
            </a:pPr>
            <a:r>
              <a:rPr lang="en-GB" sz="2800">
                <a:solidFill>
                  <a:schemeClr val="dk2"/>
                </a:solidFill>
                <a:latin typeface="Montserrat"/>
                <a:ea typeface="Montserrat"/>
                <a:cs typeface="Montserrat"/>
                <a:sym typeface="Montserrat"/>
              </a:rPr>
              <a:t>Wo hat Hans gearbeitet?</a:t>
            </a:r>
            <a:endParaRPr sz="2800">
              <a:solidFill>
                <a:schemeClr val="dk2"/>
              </a:solidFill>
              <a:latin typeface="Montserrat"/>
              <a:ea typeface="Montserrat"/>
              <a:cs typeface="Montserrat"/>
              <a:sym typeface="Montserrat"/>
            </a:endParaRPr>
          </a:p>
          <a:p>
            <a:pPr indent="0" lvl="0" marL="457200" rtl="0" algn="l">
              <a:spcBef>
                <a:spcPts val="0"/>
              </a:spcBef>
              <a:spcAft>
                <a:spcPts val="0"/>
              </a:spcAft>
              <a:buNone/>
            </a:pPr>
            <a:r>
              <a:t/>
            </a:r>
            <a:endParaRPr sz="2800">
              <a:solidFill>
                <a:schemeClr val="dk2"/>
              </a:solidFill>
              <a:latin typeface="Montserrat"/>
              <a:ea typeface="Montserrat"/>
              <a:cs typeface="Montserrat"/>
              <a:sym typeface="Montserrat"/>
            </a:endParaRPr>
          </a:p>
          <a:p>
            <a:pPr indent="-406400" lvl="0" marL="457200" rtl="0" algn="l">
              <a:spcBef>
                <a:spcPts val="0"/>
              </a:spcBef>
              <a:spcAft>
                <a:spcPts val="0"/>
              </a:spcAft>
              <a:buClr>
                <a:schemeClr val="dk2"/>
              </a:buClr>
              <a:buSzPts val="2800"/>
              <a:buFont typeface="Montserrat"/>
              <a:buAutoNum type="arabicParenR"/>
            </a:pPr>
            <a:r>
              <a:rPr lang="en-GB" sz="2800">
                <a:solidFill>
                  <a:schemeClr val="dk2"/>
                </a:solidFill>
                <a:latin typeface="Montserrat"/>
                <a:ea typeface="Montserrat"/>
                <a:cs typeface="Montserrat"/>
                <a:sym typeface="Montserrat"/>
              </a:rPr>
              <a:t>Was hat er gemacht?</a:t>
            </a:r>
            <a:endParaRPr sz="2800">
              <a:solidFill>
                <a:schemeClr val="dk2"/>
              </a:solidFill>
              <a:latin typeface="Montserrat"/>
              <a:ea typeface="Montserrat"/>
              <a:cs typeface="Montserrat"/>
              <a:sym typeface="Montserrat"/>
            </a:endParaRPr>
          </a:p>
          <a:p>
            <a:pPr indent="0" lvl="0" marL="457200" rtl="0" algn="l">
              <a:spcBef>
                <a:spcPts val="0"/>
              </a:spcBef>
              <a:spcAft>
                <a:spcPts val="0"/>
              </a:spcAft>
              <a:buNone/>
            </a:pPr>
            <a:r>
              <a:t/>
            </a:r>
            <a:endParaRPr sz="2800">
              <a:solidFill>
                <a:schemeClr val="dk2"/>
              </a:solidFill>
              <a:latin typeface="Montserrat"/>
              <a:ea typeface="Montserrat"/>
              <a:cs typeface="Montserrat"/>
              <a:sym typeface="Montserrat"/>
            </a:endParaRPr>
          </a:p>
          <a:p>
            <a:pPr indent="-406400" lvl="0" marL="457200" rtl="0" algn="l">
              <a:spcBef>
                <a:spcPts val="0"/>
              </a:spcBef>
              <a:spcAft>
                <a:spcPts val="0"/>
              </a:spcAft>
              <a:buClr>
                <a:schemeClr val="dk2"/>
              </a:buClr>
              <a:buSzPts val="2800"/>
              <a:buFont typeface="Montserrat"/>
              <a:buAutoNum type="arabicParenR"/>
            </a:pPr>
            <a:r>
              <a:rPr lang="en-GB" sz="2800">
                <a:solidFill>
                  <a:schemeClr val="dk2"/>
                </a:solidFill>
                <a:latin typeface="Montserrat"/>
                <a:ea typeface="Montserrat"/>
                <a:cs typeface="Montserrat"/>
                <a:sym typeface="Montserrat"/>
              </a:rPr>
              <a:t>Was passierte manchmal am Abend?</a:t>
            </a:r>
            <a:endParaRPr sz="2800">
              <a:solidFill>
                <a:schemeClr val="dk2"/>
              </a:solidFill>
              <a:latin typeface="Montserrat"/>
              <a:ea typeface="Montserrat"/>
              <a:cs typeface="Montserrat"/>
              <a:sym typeface="Montserrat"/>
            </a:endParaRPr>
          </a:p>
          <a:p>
            <a:pPr indent="0" lvl="0" marL="457200" rtl="0" algn="l">
              <a:spcBef>
                <a:spcPts val="0"/>
              </a:spcBef>
              <a:spcAft>
                <a:spcPts val="0"/>
              </a:spcAft>
              <a:buNone/>
            </a:pPr>
            <a:r>
              <a:t/>
            </a:r>
            <a:endParaRPr sz="2800">
              <a:solidFill>
                <a:schemeClr val="dk2"/>
              </a:solidFill>
              <a:latin typeface="Montserrat"/>
              <a:ea typeface="Montserrat"/>
              <a:cs typeface="Montserrat"/>
              <a:sym typeface="Montserrat"/>
            </a:endParaRPr>
          </a:p>
          <a:p>
            <a:pPr indent="-406400" lvl="0" marL="457200" rtl="0" algn="l">
              <a:spcBef>
                <a:spcPts val="0"/>
              </a:spcBef>
              <a:spcAft>
                <a:spcPts val="0"/>
              </a:spcAft>
              <a:buClr>
                <a:schemeClr val="dk2"/>
              </a:buClr>
              <a:buSzPts val="2800"/>
              <a:buFont typeface="Montserrat"/>
              <a:buAutoNum type="arabicParenR"/>
            </a:pPr>
            <a:r>
              <a:rPr lang="en-GB" sz="2800">
                <a:solidFill>
                  <a:schemeClr val="dk2"/>
                </a:solidFill>
                <a:latin typeface="Montserrat"/>
                <a:ea typeface="Montserrat"/>
                <a:cs typeface="Montserrat"/>
                <a:sym typeface="Montserrat"/>
              </a:rPr>
              <a:t>Was wird in Zukunft passieren?</a:t>
            </a:r>
            <a:endParaRPr sz="2800">
              <a:solidFill>
                <a:schemeClr val="dk2"/>
              </a:solidFill>
              <a:latin typeface="Montserrat"/>
              <a:ea typeface="Montserrat"/>
              <a:cs typeface="Montserrat"/>
              <a:sym typeface="Montserrat"/>
            </a:endParaRPr>
          </a:p>
          <a:p>
            <a:pPr indent="0" lvl="0" marL="457200" rtl="0" algn="l">
              <a:spcBef>
                <a:spcPts val="0"/>
              </a:spcBef>
              <a:spcAft>
                <a:spcPts val="0"/>
              </a:spcAft>
              <a:buNone/>
            </a:pPr>
            <a:r>
              <a:t/>
            </a:r>
            <a:endParaRPr sz="2800">
              <a:solidFill>
                <a:schemeClr val="dk2"/>
              </a:solidFill>
              <a:latin typeface="Montserrat"/>
              <a:ea typeface="Montserrat"/>
              <a:cs typeface="Montserrat"/>
              <a:sym typeface="Montserrat"/>
            </a:endParaRPr>
          </a:p>
          <a:p>
            <a:pPr indent="-406400" lvl="0" marL="457200" rtl="0" algn="l">
              <a:spcBef>
                <a:spcPts val="0"/>
              </a:spcBef>
              <a:spcAft>
                <a:spcPts val="0"/>
              </a:spcAft>
              <a:buClr>
                <a:schemeClr val="dk2"/>
              </a:buClr>
              <a:buSzPts val="2800"/>
              <a:buFont typeface="Montserrat"/>
              <a:buAutoNum type="arabicParenR"/>
            </a:pPr>
            <a:r>
              <a:rPr lang="en-GB" sz="2800">
                <a:solidFill>
                  <a:schemeClr val="dk2"/>
                </a:solidFill>
                <a:latin typeface="Montserrat"/>
                <a:ea typeface="Montserrat"/>
                <a:cs typeface="Montserrat"/>
                <a:sym typeface="Montserrat"/>
              </a:rPr>
              <a:t>Woher wissen wir, dass diese Erfahrung Hans Spaß gemacht hat?</a:t>
            </a:r>
            <a:endParaRPr sz="2800">
              <a:solidFill>
                <a:schemeClr val="dk2"/>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 name="Shape 152"/>
        <p:cNvGrpSpPr/>
        <p:nvPr/>
      </p:nvGrpSpPr>
      <p:grpSpPr>
        <a:xfrm>
          <a:off x="0" y="0"/>
          <a:ext cx="0" cy="0"/>
          <a:chOff x="0" y="0"/>
          <a:chExt cx="0" cy="0"/>
        </a:xfrm>
      </p:grpSpPr>
      <p:sp>
        <p:nvSpPr>
          <p:cNvPr id="153" name="Google Shape;153;p21"/>
          <p:cNvSpPr txBox="1"/>
          <p:nvPr>
            <p:ph type="title"/>
          </p:nvPr>
        </p:nvSpPr>
        <p:spPr>
          <a:xfrm>
            <a:off x="816425" y="266975"/>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Freiwilligenarbeit im Ausland</a:t>
            </a:r>
            <a:endParaRPr>
              <a:solidFill>
                <a:schemeClr val="dk2"/>
              </a:solidFill>
            </a:endParaRPr>
          </a:p>
        </p:txBody>
      </p:sp>
      <p:sp>
        <p:nvSpPr>
          <p:cNvPr id="154" name="Google Shape;154;p21"/>
          <p:cNvSpPr txBox="1"/>
          <p:nvPr>
            <p:ph idx="1" type="body"/>
          </p:nvPr>
        </p:nvSpPr>
        <p:spPr>
          <a:xfrm>
            <a:off x="812450" y="1109250"/>
            <a:ext cx="9521700" cy="7800000"/>
          </a:xfrm>
          <a:prstGeom prst="rect">
            <a:avLst/>
          </a:prstGeom>
          <a:ln cap="flat" cmpd="sng" w="285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rPr lang="en-GB" sz="2800"/>
              <a:t>Hast du Lust, freiwillig zu arbeiten? Ich habe es schon gemacht und kann es empfehlen!</a:t>
            </a:r>
            <a:endParaRPr sz="2800"/>
          </a:p>
          <a:p>
            <a:pPr indent="0" lvl="0" marL="0" rtl="0" algn="l">
              <a:spcBef>
                <a:spcPts val="2000"/>
              </a:spcBef>
              <a:spcAft>
                <a:spcPts val="0"/>
              </a:spcAft>
              <a:buNone/>
            </a:pPr>
            <a:r>
              <a:rPr lang="en-GB" sz="2800"/>
              <a:t>Letztes Jahr habe ich Freiwilligenarbeit in Südafrika gemacht. Dort habe ich in einem Kinderheim gearbeitet. Jeden Tag wurden Englisch und Mathe unterrichtet und ich habe geholfen. Nachmittags wurden Sportaktivitäten organisiert. Abends wurde manchmal eine Geburtstagsfeier organisiert, wenn eines der Kinder Geburtstag hatte. </a:t>
            </a:r>
            <a:endParaRPr sz="2800"/>
          </a:p>
          <a:p>
            <a:pPr indent="0" lvl="0" marL="0" rtl="0" algn="l">
              <a:spcBef>
                <a:spcPts val="2000"/>
              </a:spcBef>
              <a:spcAft>
                <a:spcPts val="0"/>
              </a:spcAft>
              <a:buNone/>
            </a:pPr>
            <a:r>
              <a:rPr lang="en-GB" sz="2800"/>
              <a:t>Viel Geld wird diesem Kinderheim gespendet und in Zukunft werden neue Klassenzimmer und Unterkunft gebaut werden. Ich hoffe, zurückzukehren, um weiterzuhelfen!</a:t>
            </a:r>
            <a:endParaRPr sz="2800"/>
          </a:p>
          <a:p>
            <a:pPr indent="0" lvl="0" marL="0" rtl="0" algn="l">
              <a:spcBef>
                <a:spcPts val="2000"/>
              </a:spcBef>
              <a:spcAft>
                <a:spcPts val="2000"/>
              </a:spcAft>
              <a:buNone/>
            </a:pPr>
            <a:r>
              <a:rPr lang="en-GB"/>
              <a:t>   </a:t>
            </a:r>
            <a:endParaRPr/>
          </a:p>
        </p:txBody>
      </p:sp>
      <p:sp>
        <p:nvSpPr>
          <p:cNvPr id="155" name="Google Shape;155;p21"/>
          <p:cNvSpPr txBox="1"/>
          <p:nvPr/>
        </p:nvSpPr>
        <p:spPr>
          <a:xfrm>
            <a:off x="10312600" y="694800"/>
            <a:ext cx="7664700" cy="76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Beantworte die Fragen auf Deutsch</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p>
            <a:pPr indent="-406400" lvl="0" marL="457200" rtl="0" algn="l">
              <a:spcBef>
                <a:spcPts val="0"/>
              </a:spcBef>
              <a:spcAft>
                <a:spcPts val="0"/>
              </a:spcAft>
              <a:buClr>
                <a:schemeClr val="dk2"/>
              </a:buClr>
              <a:buSzPts val="2800"/>
              <a:buFont typeface="Montserrat"/>
              <a:buAutoNum type="arabicParenR"/>
            </a:pPr>
            <a:r>
              <a:rPr lang="en-GB" sz="2800">
                <a:solidFill>
                  <a:schemeClr val="dk2"/>
                </a:solidFill>
                <a:latin typeface="Montserrat"/>
                <a:ea typeface="Montserrat"/>
                <a:cs typeface="Montserrat"/>
                <a:sym typeface="Montserrat"/>
              </a:rPr>
              <a:t>Wo hat Hans gearbeitet?</a:t>
            </a:r>
            <a:endParaRPr sz="2800">
              <a:solidFill>
                <a:schemeClr val="dk2"/>
              </a:solidFill>
              <a:latin typeface="Montserrat"/>
              <a:ea typeface="Montserrat"/>
              <a:cs typeface="Montserrat"/>
              <a:sym typeface="Montserrat"/>
            </a:endParaRPr>
          </a:p>
          <a:p>
            <a:pPr indent="0" lvl="0" marL="457200" rtl="0" algn="l">
              <a:spcBef>
                <a:spcPts val="0"/>
              </a:spcBef>
              <a:spcAft>
                <a:spcPts val="0"/>
              </a:spcAft>
              <a:buNone/>
            </a:pPr>
            <a:r>
              <a:t/>
            </a:r>
            <a:endParaRPr sz="2800">
              <a:solidFill>
                <a:schemeClr val="dk2"/>
              </a:solidFill>
              <a:latin typeface="Montserrat"/>
              <a:ea typeface="Montserrat"/>
              <a:cs typeface="Montserrat"/>
              <a:sym typeface="Montserrat"/>
            </a:endParaRPr>
          </a:p>
          <a:p>
            <a:pPr indent="0" lvl="0" marL="457200" rtl="0" algn="l">
              <a:spcBef>
                <a:spcPts val="0"/>
              </a:spcBef>
              <a:spcAft>
                <a:spcPts val="0"/>
              </a:spcAft>
              <a:buNone/>
            </a:pPr>
            <a:r>
              <a:t/>
            </a:r>
            <a:endParaRPr sz="2800">
              <a:solidFill>
                <a:schemeClr val="dk2"/>
              </a:solidFill>
              <a:latin typeface="Montserrat"/>
              <a:ea typeface="Montserrat"/>
              <a:cs typeface="Montserrat"/>
              <a:sym typeface="Montserrat"/>
            </a:endParaRPr>
          </a:p>
          <a:p>
            <a:pPr indent="-406400" lvl="0" marL="457200" rtl="0" algn="l">
              <a:spcBef>
                <a:spcPts val="0"/>
              </a:spcBef>
              <a:spcAft>
                <a:spcPts val="0"/>
              </a:spcAft>
              <a:buClr>
                <a:schemeClr val="dk2"/>
              </a:buClr>
              <a:buSzPts val="2800"/>
              <a:buFont typeface="Montserrat"/>
              <a:buAutoNum type="arabicParenR"/>
            </a:pPr>
            <a:r>
              <a:rPr lang="en-GB" sz="2800">
                <a:solidFill>
                  <a:schemeClr val="dk2"/>
                </a:solidFill>
                <a:latin typeface="Montserrat"/>
                <a:ea typeface="Montserrat"/>
                <a:cs typeface="Montserrat"/>
                <a:sym typeface="Montserrat"/>
              </a:rPr>
              <a:t>Was hat er gemacht?</a:t>
            </a:r>
            <a:endParaRPr sz="2800">
              <a:solidFill>
                <a:schemeClr val="dk2"/>
              </a:solidFill>
              <a:latin typeface="Montserrat"/>
              <a:ea typeface="Montserrat"/>
              <a:cs typeface="Montserrat"/>
              <a:sym typeface="Montserrat"/>
            </a:endParaRPr>
          </a:p>
          <a:p>
            <a:pPr indent="0" lvl="0" marL="457200" rtl="0" algn="l">
              <a:spcBef>
                <a:spcPts val="0"/>
              </a:spcBef>
              <a:spcAft>
                <a:spcPts val="0"/>
              </a:spcAft>
              <a:buNone/>
            </a:pPr>
            <a:r>
              <a:t/>
            </a:r>
            <a:endParaRPr sz="2800">
              <a:solidFill>
                <a:schemeClr val="dk2"/>
              </a:solidFill>
              <a:latin typeface="Montserrat"/>
              <a:ea typeface="Montserrat"/>
              <a:cs typeface="Montserrat"/>
              <a:sym typeface="Montserrat"/>
            </a:endParaRPr>
          </a:p>
          <a:p>
            <a:pPr indent="0" lvl="0" marL="457200" rtl="0" algn="l">
              <a:spcBef>
                <a:spcPts val="0"/>
              </a:spcBef>
              <a:spcAft>
                <a:spcPts val="0"/>
              </a:spcAft>
              <a:buNone/>
            </a:pPr>
            <a:r>
              <a:t/>
            </a:r>
            <a:endParaRPr sz="2800">
              <a:solidFill>
                <a:schemeClr val="dk2"/>
              </a:solidFill>
              <a:latin typeface="Montserrat"/>
              <a:ea typeface="Montserrat"/>
              <a:cs typeface="Montserrat"/>
              <a:sym typeface="Montserrat"/>
            </a:endParaRPr>
          </a:p>
          <a:p>
            <a:pPr indent="-406400" lvl="0" marL="457200" rtl="0" algn="l">
              <a:spcBef>
                <a:spcPts val="0"/>
              </a:spcBef>
              <a:spcAft>
                <a:spcPts val="0"/>
              </a:spcAft>
              <a:buClr>
                <a:schemeClr val="dk2"/>
              </a:buClr>
              <a:buSzPts val="2800"/>
              <a:buFont typeface="Montserrat"/>
              <a:buAutoNum type="arabicParenR"/>
            </a:pPr>
            <a:r>
              <a:rPr lang="en-GB" sz="2800">
                <a:solidFill>
                  <a:schemeClr val="dk2"/>
                </a:solidFill>
                <a:latin typeface="Montserrat"/>
                <a:ea typeface="Montserrat"/>
                <a:cs typeface="Montserrat"/>
                <a:sym typeface="Montserrat"/>
              </a:rPr>
              <a:t>Was passierte manchmal am Abend?</a:t>
            </a:r>
            <a:endParaRPr sz="2800">
              <a:solidFill>
                <a:schemeClr val="dk2"/>
              </a:solidFill>
              <a:latin typeface="Montserrat"/>
              <a:ea typeface="Montserrat"/>
              <a:cs typeface="Montserrat"/>
              <a:sym typeface="Montserrat"/>
            </a:endParaRPr>
          </a:p>
          <a:p>
            <a:pPr indent="0" lvl="0" marL="457200" rtl="0" algn="l">
              <a:spcBef>
                <a:spcPts val="0"/>
              </a:spcBef>
              <a:spcAft>
                <a:spcPts val="0"/>
              </a:spcAft>
              <a:buNone/>
            </a:pPr>
            <a:r>
              <a:t/>
            </a:r>
            <a:endParaRPr sz="2800">
              <a:solidFill>
                <a:schemeClr val="dk2"/>
              </a:solidFill>
              <a:latin typeface="Montserrat"/>
              <a:ea typeface="Montserrat"/>
              <a:cs typeface="Montserrat"/>
              <a:sym typeface="Montserrat"/>
            </a:endParaRPr>
          </a:p>
          <a:p>
            <a:pPr indent="0" lvl="0" marL="457200" rtl="0" algn="l">
              <a:spcBef>
                <a:spcPts val="0"/>
              </a:spcBef>
              <a:spcAft>
                <a:spcPts val="0"/>
              </a:spcAft>
              <a:buNone/>
            </a:pPr>
            <a:r>
              <a:t/>
            </a:r>
            <a:endParaRPr sz="2800">
              <a:solidFill>
                <a:schemeClr val="dk2"/>
              </a:solidFill>
              <a:latin typeface="Montserrat"/>
              <a:ea typeface="Montserrat"/>
              <a:cs typeface="Montserrat"/>
              <a:sym typeface="Montserrat"/>
            </a:endParaRPr>
          </a:p>
          <a:p>
            <a:pPr indent="-406400" lvl="0" marL="457200" rtl="0" algn="l">
              <a:spcBef>
                <a:spcPts val="0"/>
              </a:spcBef>
              <a:spcAft>
                <a:spcPts val="0"/>
              </a:spcAft>
              <a:buClr>
                <a:schemeClr val="dk2"/>
              </a:buClr>
              <a:buSzPts val="2800"/>
              <a:buFont typeface="Montserrat"/>
              <a:buAutoNum type="arabicParenR"/>
            </a:pPr>
            <a:r>
              <a:rPr lang="en-GB" sz="2800">
                <a:solidFill>
                  <a:schemeClr val="dk2"/>
                </a:solidFill>
                <a:latin typeface="Montserrat"/>
                <a:ea typeface="Montserrat"/>
                <a:cs typeface="Montserrat"/>
                <a:sym typeface="Montserrat"/>
              </a:rPr>
              <a:t>Was wird in Zukunft passieren?</a:t>
            </a:r>
            <a:endParaRPr sz="2800">
              <a:solidFill>
                <a:schemeClr val="dk2"/>
              </a:solidFill>
              <a:latin typeface="Montserrat"/>
              <a:ea typeface="Montserrat"/>
              <a:cs typeface="Montserrat"/>
              <a:sym typeface="Montserrat"/>
            </a:endParaRPr>
          </a:p>
          <a:p>
            <a:pPr indent="0" lvl="0" marL="457200" rtl="0" algn="l">
              <a:spcBef>
                <a:spcPts val="0"/>
              </a:spcBef>
              <a:spcAft>
                <a:spcPts val="0"/>
              </a:spcAft>
              <a:buNone/>
            </a:pPr>
            <a:r>
              <a:t/>
            </a:r>
            <a:endParaRPr sz="2800">
              <a:solidFill>
                <a:schemeClr val="dk2"/>
              </a:solidFill>
              <a:latin typeface="Montserrat"/>
              <a:ea typeface="Montserrat"/>
              <a:cs typeface="Montserrat"/>
              <a:sym typeface="Montserrat"/>
            </a:endParaRPr>
          </a:p>
          <a:p>
            <a:pPr indent="0" lvl="0" marL="457200" rtl="0" algn="l">
              <a:spcBef>
                <a:spcPts val="0"/>
              </a:spcBef>
              <a:spcAft>
                <a:spcPts val="0"/>
              </a:spcAft>
              <a:buNone/>
            </a:pPr>
            <a:r>
              <a:t/>
            </a:r>
            <a:endParaRPr sz="2800">
              <a:solidFill>
                <a:schemeClr val="dk2"/>
              </a:solidFill>
              <a:latin typeface="Montserrat"/>
              <a:ea typeface="Montserrat"/>
              <a:cs typeface="Montserrat"/>
              <a:sym typeface="Montserrat"/>
            </a:endParaRPr>
          </a:p>
          <a:p>
            <a:pPr indent="-406400" lvl="0" marL="457200" rtl="0" algn="l">
              <a:spcBef>
                <a:spcPts val="0"/>
              </a:spcBef>
              <a:spcAft>
                <a:spcPts val="0"/>
              </a:spcAft>
              <a:buClr>
                <a:schemeClr val="dk2"/>
              </a:buClr>
              <a:buSzPts val="2800"/>
              <a:buFont typeface="Montserrat"/>
              <a:buAutoNum type="arabicParenR"/>
            </a:pPr>
            <a:r>
              <a:rPr lang="en-GB" sz="2800">
                <a:solidFill>
                  <a:schemeClr val="dk2"/>
                </a:solidFill>
                <a:latin typeface="Montserrat"/>
                <a:ea typeface="Montserrat"/>
                <a:cs typeface="Montserrat"/>
                <a:sym typeface="Montserrat"/>
              </a:rPr>
              <a:t>Woher wissen wir, dass diese Erfahrung Hans Spaß gemacht hat?</a:t>
            </a:r>
            <a:endParaRPr sz="2800">
              <a:solidFill>
                <a:schemeClr val="dk2"/>
              </a:solidFill>
              <a:latin typeface="Montserrat"/>
              <a:ea typeface="Montserrat"/>
              <a:cs typeface="Montserrat"/>
              <a:sym typeface="Montserrat"/>
            </a:endParaRPr>
          </a:p>
        </p:txBody>
      </p:sp>
      <p:sp>
        <p:nvSpPr>
          <p:cNvPr id="156" name="Google Shape;156;p21"/>
          <p:cNvSpPr txBox="1"/>
          <p:nvPr/>
        </p:nvSpPr>
        <p:spPr>
          <a:xfrm>
            <a:off x="10625700" y="2199450"/>
            <a:ext cx="4974300" cy="40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In Südafrika</a:t>
            </a:r>
            <a:endParaRPr b="1" sz="2800">
              <a:solidFill>
                <a:schemeClr val="dk2"/>
              </a:solidFill>
              <a:latin typeface="Montserrat"/>
              <a:ea typeface="Montserrat"/>
              <a:cs typeface="Montserrat"/>
              <a:sym typeface="Montserrat"/>
            </a:endParaRPr>
          </a:p>
        </p:txBody>
      </p:sp>
      <p:sp>
        <p:nvSpPr>
          <p:cNvPr id="157" name="Google Shape;157;p21"/>
          <p:cNvSpPr txBox="1"/>
          <p:nvPr/>
        </p:nvSpPr>
        <p:spPr>
          <a:xfrm>
            <a:off x="10625700" y="3408625"/>
            <a:ext cx="7478400" cy="79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Er hat in einem Kinderheim gearbeitet</a:t>
            </a:r>
            <a:endParaRPr b="1" sz="2800">
              <a:solidFill>
                <a:schemeClr val="dk2"/>
              </a:solidFill>
              <a:latin typeface="Montserrat"/>
              <a:ea typeface="Montserrat"/>
              <a:cs typeface="Montserrat"/>
              <a:sym typeface="Montserrat"/>
            </a:endParaRPr>
          </a:p>
        </p:txBody>
      </p:sp>
      <p:sp>
        <p:nvSpPr>
          <p:cNvPr id="158" name="Google Shape;158;p21"/>
          <p:cNvSpPr txBox="1"/>
          <p:nvPr/>
        </p:nvSpPr>
        <p:spPr>
          <a:xfrm>
            <a:off x="10312600" y="3408625"/>
            <a:ext cx="9745500" cy="79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2"/>
              </a:solidFill>
              <a:latin typeface="Montserrat"/>
              <a:ea typeface="Montserrat"/>
              <a:cs typeface="Montserrat"/>
              <a:sym typeface="Montserrat"/>
            </a:endParaRPr>
          </a:p>
        </p:txBody>
      </p:sp>
      <p:sp>
        <p:nvSpPr>
          <p:cNvPr id="159" name="Google Shape;159;p21"/>
          <p:cNvSpPr txBox="1"/>
          <p:nvPr/>
        </p:nvSpPr>
        <p:spPr>
          <a:xfrm>
            <a:off x="10211200" y="4687800"/>
            <a:ext cx="7867500" cy="6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Eine Geburtstagsfeier wurde organisiert</a:t>
            </a:r>
            <a:endParaRPr b="1" sz="2800">
              <a:solidFill>
                <a:schemeClr val="dk2"/>
              </a:solidFill>
              <a:latin typeface="Montserrat"/>
              <a:ea typeface="Montserrat"/>
              <a:cs typeface="Montserrat"/>
              <a:sym typeface="Montserrat"/>
            </a:endParaRPr>
          </a:p>
        </p:txBody>
      </p:sp>
      <p:sp>
        <p:nvSpPr>
          <p:cNvPr id="160" name="Google Shape;160;p21"/>
          <p:cNvSpPr txBox="1"/>
          <p:nvPr/>
        </p:nvSpPr>
        <p:spPr>
          <a:xfrm>
            <a:off x="10439400" y="5909100"/>
            <a:ext cx="7664700" cy="54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Neue Klassenzimmer und Unterkunft werden gebaut werden</a:t>
            </a:r>
            <a:endParaRPr b="1" sz="2800">
              <a:solidFill>
                <a:schemeClr val="dk2"/>
              </a:solidFill>
              <a:latin typeface="Montserrat"/>
              <a:ea typeface="Montserrat"/>
              <a:cs typeface="Montserrat"/>
              <a:sym typeface="Montserrat"/>
            </a:endParaRPr>
          </a:p>
        </p:txBody>
      </p:sp>
      <p:sp>
        <p:nvSpPr>
          <p:cNvPr id="161" name="Google Shape;161;p21"/>
          <p:cNvSpPr txBox="1"/>
          <p:nvPr/>
        </p:nvSpPr>
        <p:spPr>
          <a:xfrm>
            <a:off x="10532650" y="7671950"/>
            <a:ext cx="7224600" cy="40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Er kann es empfehlen und hofft, zurückzukehren.</a:t>
            </a:r>
            <a:endParaRPr b="1" sz="2800">
              <a:solidFill>
                <a:schemeClr val="dk2"/>
              </a:solidFill>
              <a:latin typeface="Montserrat"/>
              <a:ea typeface="Montserrat"/>
              <a:cs typeface="Montserrat"/>
              <a:sym typeface="Montserrat"/>
            </a:endParaRPr>
          </a:p>
        </p:txBody>
      </p:sp>
      <p:cxnSp>
        <p:nvCxnSpPr>
          <p:cNvPr id="162" name="Google Shape;162;p21"/>
          <p:cNvCxnSpPr/>
          <p:nvPr/>
        </p:nvCxnSpPr>
        <p:spPr>
          <a:xfrm>
            <a:off x="7728750" y="2962013"/>
            <a:ext cx="2182500" cy="16800"/>
          </a:xfrm>
          <a:prstGeom prst="straightConnector1">
            <a:avLst/>
          </a:prstGeom>
          <a:noFill/>
          <a:ln cap="flat" cmpd="sng" w="76200">
            <a:solidFill>
              <a:srgbClr val="000000"/>
            </a:solidFill>
            <a:prstDash val="solid"/>
            <a:round/>
            <a:headEnd len="med" w="med" type="none"/>
            <a:tailEnd len="med" w="med" type="none"/>
          </a:ln>
        </p:spPr>
      </p:cxnSp>
      <p:cxnSp>
        <p:nvCxnSpPr>
          <p:cNvPr id="163" name="Google Shape;163;p21"/>
          <p:cNvCxnSpPr/>
          <p:nvPr/>
        </p:nvCxnSpPr>
        <p:spPr>
          <a:xfrm>
            <a:off x="5228425" y="3408625"/>
            <a:ext cx="3891600" cy="16800"/>
          </a:xfrm>
          <a:prstGeom prst="straightConnector1">
            <a:avLst/>
          </a:prstGeom>
          <a:noFill/>
          <a:ln cap="flat" cmpd="sng" w="76200">
            <a:solidFill>
              <a:srgbClr val="000000"/>
            </a:solidFill>
            <a:prstDash val="solid"/>
            <a:round/>
            <a:headEnd len="med" w="med" type="none"/>
            <a:tailEnd len="med" w="med" type="none"/>
          </a:ln>
        </p:spPr>
      </p:cxnSp>
      <p:cxnSp>
        <p:nvCxnSpPr>
          <p:cNvPr id="164" name="Google Shape;164;p21"/>
          <p:cNvCxnSpPr/>
          <p:nvPr/>
        </p:nvCxnSpPr>
        <p:spPr>
          <a:xfrm flipH="1" rot="10800000">
            <a:off x="854725" y="3892500"/>
            <a:ext cx="1928700" cy="33900"/>
          </a:xfrm>
          <a:prstGeom prst="straightConnector1">
            <a:avLst/>
          </a:prstGeom>
          <a:noFill/>
          <a:ln cap="flat" cmpd="sng" w="76200">
            <a:solidFill>
              <a:srgbClr val="000000"/>
            </a:solidFill>
            <a:prstDash val="solid"/>
            <a:round/>
            <a:headEnd len="med" w="med" type="none"/>
            <a:tailEnd len="med" w="med" type="none"/>
          </a:ln>
        </p:spPr>
      </p:cxnSp>
      <p:cxnSp>
        <p:nvCxnSpPr>
          <p:cNvPr id="165" name="Google Shape;165;p21"/>
          <p:cNvCxnSpPr/>
          <p:nvPr/>
        </p:nvCxnSpPr>
        <p:spPr>
          <a:xfrm flipH="1" rot="10800000">
            <a:off x="3722550" y="4735050"/>
            <a:ext cx="3417900" cy="33600"/>
          </a:xfrm>
          <a:prstGeom prst="straightConnector1">
            <a:avLst/>
          </a:prstGeom>
          <a:noFill/>
          <a:ln cap="flat" cmpd="sng" w="76200">
            <a:solidFill>
              <a:srgbClr val="000000"/>
            </a:solidFill>
            <a:prstDash val="solid"/>
            <a:round/>
            <a:headEnd len="med" w="med" type="none"/>
            <a:tailEnd len="med" w="med" type="none"/>
          </a:ln>
        </p:spPr>
      </p:cxnSp>
      <p:cxnSp>
        <p:nvCxnSpPr>
          <p:cNvPr id="166" name="Google Shape;166;p21"/>
          <p:cNvCxnSpPr/>
          <p:nvPr/>
        </p:nvCxnSpPr>
        <p:spPr>
          <a:xfrm>
            <a:off x="5661000" y="5601425"/>
            <a:ext cx="3807000" cy="33900"/>
          </a:xfrm>
          <a:prstGeom prst="straightConnector1">
            <a:avLst/>
          </a:prstGeom>
          <a:noFill/>
          <a:ln cap="flat" cmpd="sng" w="76200">
            <a:solidFill>
              <a:srgbClr val="000000"/>
            </a:solidFill>
            <a:prstDash val="solid"/>
            <a:round/>
            <a:headEnd len="med" w="med" type="none"/>
            <a:tailEnd len="med" w="med" type="none"/>
          </a:ln>
        </p:spPr>
      </p:cxnSp>
      <p:cxnSp>
        <p:nvCxnSpPr>
          <p:cNvPr id="167" name="Google Shape;167;p21"/>
          <p:cNvCxnSpPr/>
          <p:nvPr/>
        </p:nvCxnSpPr>
        <p:spPr>
          <a:xfrm>
            <a:off x="897025" y="6295125"/>
            <a:ext cx="1844100" cy="16800"/>
          </a:xfrm>
          <a:prstGeom prst="straightConnector1">
            <a:avLst/>
          </a:prstGeom>
          <a:noFill/>
          <a:ln cap="flat" cmpd="sng" w="76200">
            <a:solidFill>
              <a:srgbClr val="000000"/>
            </a:solidFill>
            <a:prstDash val="solid"/>
            <a:round/>
            <a:headEnd len="med" w="med" type="none"/>
            <a:tailEnd len="med" w="med" type="none"/>
          </a:ln>
        </p:spPr>
      </p:cxnSp>
      <p:cxnSp>
        <p:nvCxnSpPr>
          <p:cNvPr id="168" name="Google Shape;168;p21"/>
          <p:cNvCxnSpPr/>
          <p:nvPr/>
        </p:nvCxnSpPr>
        <p:spPr>
          <a:xfrm>
            <a:off x="4281100" y="2082200"/>
            <a:ext cx="3874500" cy="16800"/>
          </a:xfrm>
          <a:prstGeom prst="straightConnector1">
            <a:avLst/>
          </a:prstGeom>
          <a:noFill/>
          <a:ln cap="flat" cmpd="sng" w="76200">
            <a:solidFill>
              <a:srgbClr val="000000"/>
            </a:solidFill>
            <a:prstDash val="solid"/>
            <a:round/>
            <a:headEnd len="med" w="med" type="none"/>
            <a:tailEnd len="med" w="med" type="none"/>
          </a:ln>
        </p:spPr>
      </p:cxnSp>
      <p:cxnSp>
        <p:nvCxnSpPr>
          <p:cNvPr id="169" name="Google Shape;169;p21"/>
          <p:cNvCxnSpPr/>
          <p:nvPr/>
        </p:nvCxnSpPr>
        <p:spPr>
          <a:xfrm>
            <a:off x="5702150" y="8122425"/>
            <a:ext cx="1624200" cy="0"/>
          </a:xfrm>
          <a:prstGeom prst="straightConnector1">
            <a:avLst/>
          </a:prstGeom>
          <a:noFill/>
          <a:ln cap="flat" cmpd="sng" w="76200">
            <a:solidFill>
              <a:srgbClr val="000000"/>
            </a:solidFill>
            <a:prstDash val="solid"/>
            <a:round/>
            <a:headEnd len="med" w="med" type="none"/>
            <a:tailEnd len="med" w="med" type="none"/>
          </a:ln>
        </p:spPr>
      </p:cxnSp>
      <p:cxnSp>
        <p:nvCxnSpPr>
          <p:cNvPr id="170" name="Google Shape;170;p21"/>
          <p:cNvCxnSpPr/>
          <p:nvPr/>
        </p:nvCxnSpPr>
        <p:spPr>
          <a:xfrm>
            <a:off x="880125" y="8765350"/>
            <a:ext cx="6446400" cy="0"/>
          </a:xfrm>
          <a:prstGeom prst="straightConnector1">
            <a:avLst/>
          </a:prstGeom>
          <a:noFill/>
          <a:ln cap="flat" cmpd="sng" w="76200">
            <a:solidFill>
              <a:srgbClr val="000000"/>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4" name="Shape 174"/>
        <p:cNvGrpSpPr/>
        <p:nvPr/>
      </p:nvGrpSpPr>
      <p:grpSpPr>
        <a:xfrm>
          <a:off x="0" y="0"/>
          <a:ext cx="0" cy="0"/>
          <a:chOff x="0" y="0"/>
          <a:chExt cx="0" cy="0"/>
        </a:xfrm>
      </p:grpSpPr>
      <p:sp>
        <p:nvSpPr>
          <p:cNvPr id="175" name="Google Shape;175;p22"/>
          <p:cNvSpPr txBox="1"/>
          <p:nvPr>
            <p:ph type="title"/>
          </p:nvPr>
        </p:nvSpPr>
        <p:spPr>
          <a:xfrm>
            <a:off x="917950" y="297875"/>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Freiwilligenarbeit im Ausland</a:t>
            </a:r>
            <a:endParaRPr>
              <a:solidFill>
                <a:schemeClr val="dk2"/>
              </a:solidFill>
            </a:endParaRPr>
          </a:p>
        </p:txBody>
      </p:sp>
      <p:sp>
        <p:nvSpPr>
          <p:cNvPr id="176" name="Google Shape;176;p22"/>
          <p:cNvSpPr txBox="1"/>
          <p:nvPr>
            <p:ph idx="1" type="body"/>
          </p:nvPr>
        </p:nvSpPr>
        <p:spPr>
          <a:xfrm>
            <a:off x="731825" y="1050125"/>
            <a:ext cx="9521700" cy="7788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800"/>
              <a:t>Hast du Lust, freiwillig zu arbeiten? Ich habe es schon gemacht und kann es empfehlen!</a:t>
            </a:r>
            <a:endParaRPr sz="2800"/>
          </a:p>
          <a:p>
            <a:pPr indent="0" lvl="0" marL="0" rtl="0" algn="l">
              <a:spcBef>
                <a:spcPts val="2000"/>
              </a:spcBef>
              <a:spcAft>
                <a:spcPts val="0"/>
              </a:spcAft>
              <a:buNone/>
            </a:pPr>
            <a:r>
              <a:rPr lang="en-GB" sz="2800"/>
              <a:t>Letztes Jahr habe ich Freiwilligenarbeit in Südafrika gemacht. Dort habe ich in einem Kinderheim gearbeitet. Jeden Tag </a:t>
            </a:r>
            <a:r>
              <a:rPr lang="en-GB" sz="2800">
                <a:highlight>
                  <a:srgbClr val="FFFFFF"/>
                </a:highlight>
              </a:rPr>
              <a:t>wurden Englisch und Mathe unterrichtet </a:t>
            </a:r>
            <a:r>
              <a:rPr lang="en-GB" sz="2800"/>
              <a:t>und ich habe geholfen. Nachmittags wurden Sportaktivitäten organisiert. Abends wurde manchmal eine Geburtstagsfeier organisiert, wenn eines der Kinder Geburtstag hatte. </a:t>
            </a:r>
            <a:endParaRPr sz="2800"/>
          </a:p>
          <a:p>
            <a:pPr indent="0" lvl="0" marL="0" rtl="0" algn="l">
              <a:spcBef>
                <a:spcPts val="2000"/>
              </a:spcBef>
              <a:spcAft>
                <a:spcPts val="0"/>
              </a:spcAft>
              <a:buNone/>
            </a:pPr>
            <a:r>
              <a:rPr lang="en-GB" sz="2800"/>
              <a:t>Viel Geld wird diesem Kinderheim gespendet und in Zukunft werden neue Klassenzimmer und Unterkunft gebaut werden. Ich hoffe, zurückzukehren, um weiterzuhelfen!</a:t>
            </a:r>
            <a:endParaRPr sz="2800"/>
          </a:p>
          <a:p>
            <a:pPr indent="0" lvl="0" marL="0" rtl="0" algn="l">
              <a:spcBef>
                <a:spcPts val="2000"/>
              </a:spcBef>
              <a:spcAft>
                <a:spcPts val="2000"/>
              </a:spcAft>
              <a:buNone/>
            </a:pPr>
            <a:r>
              <a:rPr lang="en-GB"/>
              <a:t>   </a:t>
            </a:r>
            <a:endParaRPr/>
          </a:p>
        </p:txBody>
      </p:sp>
      <p:sp>
        <p:nvSpPr>
          <p:cNvPr id="177" name="Google Shape;177;p22"/>
          <p:cNvSpPr txBox="1"/>
          <p:nvPr/>
        </p:nvSpPr>
        <p:spPr>
          <a:xfrm>
            <a:off x="10608775" y="1202375"/>
            <a:ext cx="7377000" cy="710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500">
                <a:latin typeface="Montserrat"/>
                <a:ea typeface="Montserrat"/>
                <a:cs typeface="Montserrat"/>
                <a:sym typeface="Montserrat"/>
              </a:rPr>
              <a:t>Finde alle Beispiele des Passivs!</a:t>
            </a:r>
            <a:endParaRPr sz="350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