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Lst>
  <p:sldSz cy="10287000" cx="18288000"/>
  <p:notesSz cx="6858000" cy="9144000"/>
  <p:embeddedFontLst>
    <p:embeddedFont>
      <p:font typeface="Montserrat SemiBold"/>
      <p:regular r:id="rId9"/>
      <p:bold r:id="rId10"/>
      <p:italic r:id="rId11"/>
      <p:boldItalic r:id="rId12"/>
    </p:embeddedFont>
    <p:embeddedFont>
      <p:font typeface="Montserrat"/>
      <p:regular r:id="rId13"/>
      <p:bold r:id="rId14"/>
      <p:italic r:id="rId15"/>
      <p:boldItalic r:id="rId16"/>
    </p:embeddedFont>
    <p:embeddedFont>
      <p:font typeface="Montserrat Medium"/>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4635DF5-AE11-4811-ADE7-897145AB27FE}">
  <a:tblStyle styleId="{64635DF5-AE11-4811-ADE7-897145AB27FE}"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boldItalic.fntdata"/><Relationship Id="rId11" Type="http://schemas.openxmlformats.org/officeDocument/2006/relationships/font" Target="fonts/MontserratSemiBold-italic.fntdata"/><Relationship Id="rId10" Type="http://schemas.openxmlformats.org/officeDocument/2006/relationships/font" Target="fonts/MontserratSemiBold-bold.fntdata"/><Relationship Id="rId13" Type="http://schemas.openxmlformats.org/officeDocument/2006/relationships/font" Target="fonts/Montserrat-regular.fntdata"/><Relationship Id="rId12" Type="http://schemas.openxmlformats.org/officeDocument/2006/relationships/font" Target="fonts/MontserratSemiBold-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MontserratSemiBold-regular.fntdata"/><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MontserratMedium-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MontserratMedium-italic.fntdata"/><Relationship Id="rId6" Type="http://schemas.openxmlformats.org/officeDocument/2006/relationships/slide" Target="slides/slide1.xml"/><Relationship Id="rId18" Type="http://schemas.openxmlformats.org/officeDocument/2006/relationships/font" Target="fonts/MontserratMedium-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990e413d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990e413d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8d766586c1_1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d766586c1_1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d766586c1_1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d766586c1_1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5" name="Google Shape;75;p13"/>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ew activity intro" type="secHead">
  <p:cSld name="SECTION_HEADER">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917950" y="2876300"/>
            <a:ext cx="16452000" cy="3723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sz="7000">
                <a:solidFill>
                  <a:srgbClr val="4B3241"/>
                </a:solidFill>
              </a:rPr>
              <a:t>Lesson 7: Being Part of the Solution </a:t>
            </a:r>
            <a:br>
              <a:rPr lang="en-GB">
                <a:solidFill>
                  <a:srgbClr val="4B3241"/>
                </a:solidFill>
              </a:rPr>
            </a:b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3000">
                <a:solidFill>
                  <a:srgbClr val="4B3241"/>
                </a:solidFill>
              </a:rPr>
              <a:t>KS4 Security</a:t>
            </a:r>
            <a:endParaRPr sz="3000">
              <a:solidFill>
                <a:srgbClr val="4B3241"/>
              </a:solidFill>
            </a:endParaRPr>
          </a:p>
        </p:txBody>
      </p:sp>
      <p:sp>
        <p:nvSpPr>
          <p:cNvPr id="81" name="Google Shape;81;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Computing</a:t>
            </a:r>
            <a:endParaRPr>
              <a:solidFill>
                <a:srgbClr val="4B3241"/>
              </a:solidFill>
            </a:endParaRPr>
          </a:p>
        </p:txBody>
      </p:sp>
      <p:sp>
        <p:nvSpPr>
          <p:cNvPr id="82" name="Google Shape;82;p14"/>
          <p:cNvSpPr txBox="1"/>
          <p:nvPr>
            <p:ph idx="4294967295" type="subTitle"/>
          </p:nvPr>
        </p:nvSpPr>
        <p:spPr>
          <a:xfrm>
            <a:off x="917950" y="7906150"/>
            <a:ext cx="11057100" cy="123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Ben Garside</a:t>
            </a:r>
            <a:endParaRPr>
              <a:solidFill>
                <a:srgbClr val="4B3241"/>
              </a:solidFill>
            </a:endParaRPr>
          </a:p>
          <a:p>
            <a:pPr indent="0" lvl="0" marL="0" rtl="0" algn="l">
              <a:spcBef>
                <a:spcPts val="2000"/>
              </a:spcBef>
              <a:spcAft>
                <a:spcPts val="0"/>
              </a:spcAft>
              <a:buNone/>
            </a:pPr>
            <a:r>
              <a:t/>
            </a:r>
            <a:endParaRPr>
              <a:solidFill>
                <a:srgbClr val="4B3241"/>
              </a:solidFill>
            </a:endParaRPr>
          </a:p>
          <a:p>
            <a:pPr indent="0" lvl="0" marL="0" rtl="0" algn="l">
              <a:spcBef>
                <a:spcPts val="2000"/>
              </a:spcBef>
              <a:spcAft>
                <a:spcPts val="2000"/>
              </a:spcAft>
              <a:buNone/>
            </a:pPr>
            <a:r>
              <a:rPr i="1" lang="en-GB" sz="1500">
                <a:solidFill>
                  <a:srgbClr val="4B3241"/>
                </a:solidFill>
              </a:rPr>
              <a:t>   </a:t>
            </a:r>
            <a:r>
              <a:rPr i="1" lang="en-GB" sz="1500">
                <a:solidFill>
                  <a:srgbClr val="4B3241"/>
                </a:solidFill>
              </a:rPr>
              <a:t>Materials from the Teach Computing Curriculum created by the National Centre for Computing Education</a:t>
            </a:r>
            <a:endParaRPr i="1" sz="1500">
              <a:solidFill>
                <a:srgbClr val="4B3241"/>
              </a:solidFill>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84" name="Google Shape;84;p14"/>
          <p:cNvSpPr txBox="1"/>
          <p:nvPr>
            <p:ph idx="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type="title"/>
          </p:nvPr>
        </p:nvSpPr>
        <p:spPr>
          <a:xfrm>
            <a:off x="917950" y="890050"/>
            <a:ext cx="129129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1 - </a:t>
            </a:r>
            <a:r>
              <a:rPr lang="en-GB">
                <a:solidFill>
                  <a:schemeClr val="dk2"/>
                </a:solidFill>
              </a:rPr>
              <a:t>Cybersecurity careers</a:t>
            </a:r>
            <a:endParaRPr b="0" sz="3500">
              <a:solidFill>
                <a:schemeClr val="dk2"/>
              </a:solidFill>
              <a:latin typeface="Arial"/>
              <a:ea typeface="Arial"/>
              <a:cs typeface="Arial"/>
              <a:sym typeface="Arial"/>
            </a:endParaRPr>
          </a:p>
          <a:p>
            <a:pPr indent="0" lvl="0" marL="0" rtl="0" algn="l">
              <a:spcBef>
                <a:spcPts val="0"/>
              </a:spcBef>
              <a:spcAft>
                <a:spcPts val="0"/>
              </a:spcAft>
              <a:buNone/>
            </a:pPr>
            <a:r>
              <a:t/>
            </a:r>
            <a:endParaRPr sz="3500">
              <a:solidFill>
                <a:schemeClr val="dk2"/>
              </a:solidFill>
            </a:endParaRPr>
          </a:p>
          <a:p>
            <a:pPr indent="0" lvl="0" marL="0" rtl="0" algn="l">
              <a:spcBef>
                <a:spcPts val="0"/>
              </a:spcBef>
              <a:spcAft>
                <a:spcPts val="0"/>
              </a:spcAft>
              <a:buNone/>
            </a:pPr>
            <a:r>
              <a:t/>
            </a:r>
            <a:endParaRPr>
              <a:solidFill>
                <a:schemeClr val="dk2"/>
              </a:solidFill>
            </a:endParaRPr>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sp>
        <p:nvSpPr>
          <p:cNvPr id="91" name="Google Shape;91;p15"/>
          <p:cNvSpPr txBox="1"/>
          <p:nvPr>
            <p:ph idx="1" type="body"/>
          </p:nvPr>
        </p:nvSpPr>
        <p:spPr>
          <a:xfrm>
            <a:off x="917950" y="2876300"/>
            <a:ext cx="7902000" cy="38667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Watch the three videos on the worksheet to explore some of the different career pathways available in cybersecurity. </a:t>
            </a:r>
            <a:endParaRPr sz="3500"/>
          </a:p>
          <a:p>
            <a:pPr indent="0" lvl="0" marL="0" rtl="0" algn="l">
              <a:spcBef>
                <a:spcPts val="2000"/>
              </a:spcBef>
              <a:spcAft>
                <a:spcPts val="0"/>
              </a:spcAft>
              <a:buNone/>
            </a:pPr>
            <a:r>
              <a:t/>
            </a:r>
            <a:endParaRPr sz="3500"/>
          </a:p>
          <a:p>
            <a:pPr indent="0" lvl="0" marL="0" rtl="0" algn="l">
              <a:spcBef>
                <a:spcPts val="2000"/>
              </a:spcBef>
              <a:spcAft>
                <a:spcPts val="2000"/>
              </a:spcAft>
              <a:buNone/>
            </a:pPr>
            <a:r>
              <a:t/>
            </a:r>
            <a:endParaRPr sz="3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ph type="title"/>
          </p:nvPr>
        </p:nvSpPr>
        <p:spPr>
          <a:xfrm>
            <a:off x="917950" y="890050"/>
            <a:ext cx="79020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Task 2 - Next steps</a:t>
            </a:r>
            <a:endParaRPr>
              <a:solidFill>
                <a:schemeClr val="dk2"/>
              </a:solidFill>
            </a:endParaRPr>
          </a:p>
        </p:txBody>
      </p:sp>
      <p:sp>
        <p:nvSpPr>
          <p:cNvPr id="97" name="Google Shape;97;p16"/>
          <p:cNvSpPr txBox="1"/>
          <p:nvPr>
            <p:ph idx="1" type="body"/>
          </p:nvPr>
        </p:nvSpPr>
        <p:spPr>
          <a:xfrm>
            <a:off x="917950" y="2103350"/>
            <a:ext cx="16770600" cy="1545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Now thinking about what you have learnt in this unit, think about what your next steps will be. </a:t>
            </a:r>
            <a:endParaRPr/>
          </a:p>
          <a:p>
            <a:pPr indent="0" lvl="0" marL="0" rtl="0" algn="l">
              <a:spcBef>
                <a:spcPts val="2000"/>
              </a:spcBef>
              <a:spcAft>
                <a:spcPts val="2000"/>
              </a:spcAft>
              <a:buNone/>
            </a:pPr>
            <a:r>
              <a:t/>
            </a:r>
            <a:endParaRPr/>
          </a:p>
        </p:txBody>
      </p:sp>
      <p:sp>
        <p:nvSpPr>
          <p:cNvPr id="98" name="Google Shape;9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chemeClr val="dk1"/>
                </a:solidFill>
              </a:rPr>
              <a:t>‹#›</a:t>
            </a:fld>
            <a:endParaRPr>
              <a:solidFill>
                <a:schemeClr val="dk1"/>
              </a:solidFill>
            </a:endParaRPr>
          </a:p>
        </p:txBody>
      </p:sp>
      <p:graphicFrame>
        <p:nvGraphicFramePr>
          <p:cNvPr id="99" name="Google Shape;99;p16"/>
          <p:cNvGraphicFramePr/>
          <p:nvPr/>
        </p:nvGraphicFramePr>
        <p:xfrm>
          <a:off x="997763" y="3484675"/>
          <a:ext cx="3000000" cy="3000000"/>
        </p:xfrm>
        <a:graphic>
          <a:graphicData uri="http://schemas.openxmlformats.org/drawingml/2006/table">
            <a:tbl>
              <a:tblPr>
                <a:noFill/>
                <a:tableStyleId>{64635DF5-AE11-4811-ADE7-897145AB27FE}</a:tableStyleId>
              </a:tblPr>
              <a:tblGrid>
                <a:gridCol w="5974950"/>
                <a:gridCol w="10317525"/>
              </a:tblGrid>
              <a:tr h="381000">
                <a:tc>
                  <a:txBody>
                    <a:bodyPr/>
                    <a:lstStyle/>
                    <a:p>
                      <a:pPr indent="0" lvl="0" marL="0" rtl="0" algn="l">
                        <a:spcBef>
                          <a:spcPts val="0"/>
                        </a:spcBef>
                        <a:spcAft>
                          <a:spcPts val="0"/>
                        </a:spcAft>
                        <a:buNone/>
                      </a:pPr>
                      <a:r>
                        <a:rPr lang="en-GB" sz="2200">
                          <a:latin typeface="Montserrat"/>
                          <a:ea typeface="Montserrat"/>
                          <a:cs typeface="Montserrat"/>
                          <a:sym typeface="Montserrat"/>
                        </a:rPr>
                        <a:t>Out of all of the threats we have learnt about in this unit. Which do you consider to be the biggest threat to you and your life? Expand upon your answer to explain why.</a:t>
                      </a:r>
                      <a:endParaRPr sz="22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700">
                        <a:latin typeface="Montserrat"/>
                        <a:ea typeface="Montserrat"/>
                        <a:cs typeface="Montserrat"/>
                        <a:sym typeface="Montserrat"/>
                      </a:endParaRPr>
                    </a:p>
                  </a:txBody>
                  <a:tcPr marT="91425" marB="91425" marR="91425" marL="91425">
                    <a:solidFill>
                      <a:srgbClr val="F3F3F3"/>
                    </a:solidFill>
                  </a:tcPr>
                </a:tc>
              </a:tr>
              <a:tr h="381000">
                <a:tc>
                  <a:txBody>
                    <a:bodyPr/>
                    <a:lstStyle/>
                    <a:p>
                      <a:pPr indent="0" lvl="0" marL="0" rtl="0" algn="l">
                        <a:spcBef>
                          <a:spcPts val="0"/>
                        </a:spcBef>
                        <a:spcAft>
                          <a:spcPts val="0"/>
                        </a:spcAft>
                        <a:buNone/>
                      </a:pPr>
                      <a:r>
                        <a:rPr lang="en-GB" sz="2200">
                          <a:latin typeface="Montserrat"/>
                          <a:ea typeface="Montserrat"/>
                          <a:cs typeface="Montserrat"/>
                          <a:sym typeface="Montserrat"/>
                        </a:rPr>
                        <a:t>What measures could you put in place to reduce the chance of this attack being successful? </a:t>
                      </a:r>
                      <a:endParaRPr sz="22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700">
                        <a:latin typeface="Montserrat"/>
                        <a:ea typeface="Montserrat"/>
                        <a:cs typeface="Montserrat"/>
                        <a:sym typeface="Montserrat"/>
                      </a:endParaRPr>
                    </a:p>
                  </a:txBody>
                  <a:tcPr marT="91425" marB="91425" marR="91425" marL="91425">
                    <a:solidFill>
                      <a:srgbClr val="F3F3F3"/>
                    </a:solidFill>
                  </a:tcPr>
                </a:tc>
              </a:tr>
              <a:tr h="381000">
                <a:tc>
                  <a:txBody>
                    <a:bodyPr/>
                    <a:lstStyle/>
                    <a:p>
                      <a:pPr indent="0" lvl="0" marL="0" rtl="0" algn="l">
                        <a:spcBef>
                          <a:spcPts val="0"/>
                        </a:spcBef>
                        <a:spcAft>
                          <a:spcPts val="0"/>
                        </a:spcAft>
                        <a:buNone/>
                      </a:pPr>
                      <a:r>
                        <a:rPr lang="en-GB" sz="2200">
                          <a:latin typeface="Montserrat"/>
                          <a:ea typeface="Montserrat"/>
                          <a:cs typeface="Montserrat"/>
                          <a:sym typeface="Montserrat"/>
                        </a:rPr>
                        <a:t>Out of all of the threats we have learnt about in this unit. Which do you consider to be the biggest threat to your school network? Expand upon your answer to explain why.</a:t>
                      </a:r>
                      <a:endParaRPr sz="22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700">
                        <a:latin typeface="Montserrat"/>
                        <a:ea typeface="Montserrat"/>
                        <a:cs typeface="Montserrat"/>
                        <a:sym typeface="Montserrat"/>
                      </a:endParaRPr>
                    </a:p>
                  </a:txBody>
                  <a:tcPr marT="91425" marB="91425" marR="91425" marL="91425">
                    <a:solidFill>
                      <a:srgbClr val="F3F3F3"/>
                    </a:solidFill>
                  </a:tcPr>
                </a:tc>
              </a:tr>
              <a:tr h="381000">
                <a:tc>
                  <a:txBody>
                    <a:bodyPr/>
                    <a:lstStyle/>
                    <a:p>
                      <a:pPr indent="0" lvl="0" marL="0" rtl="0" algn="l">
                        <a:spcBef>
                          <a:spcPts val="0"/>
                        </a:spcBef>
                        <a:spcAft>
                          <a:spcPts val="0"/>
                        </a:spcAft>
                        <a:buNone/>
                      </a:pPr>
                      <a:r>
                        <a:rPr lang="en-GB" sz="2200">
                          <a:latin typeface="Montserrat"/>
                          <a:ea typeface="Montserrat"/>
                          <a:cs typeface="Montserrat"/>
                          <a:sym typeface="Montserrat"/>
                        </a:rPr>
                        <a:t>What measures do you think your school should have in place to reduce the chance of this attack being successful? </a:t>
                      </a:r>
                      <a:endParaRPr sz="2200">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sz="1700">
                        <a:latin typeface="Montserrat"/>
                        <a:ea typeface="Montserrat"/>
                        <a:cs typeface="Montserrat"/>
                        <a:sym typeface="Montserrat"/>
                      </a:endParaRPr>
                    </a:p>
                  </a:txBody>
                  <a:tcPr marT="91425" marB="91425" marR="91425" marL="91425">
                    <a:solidFill>
                      <a:srgbClr val="F3F3F3"/>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