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c896107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c896107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f3f7e7c8d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f3f7e7c8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2b41565f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2b41565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c1f54826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c1f54826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Application of skills</a:t>
            </a:r>
            <a:endParaRPr>
              <a:solidFill>
                <a:srgbClr val="4B3241"/>
              </a:solidFill>
            </a:endParaRPr>
          </a:p>
        </p:txBody>
      </p:sp>
      <p:sp>
        <p:nvSpPr>
          <p:cNvPr id="96" name="Google Shape;96;p15"/>
          <p:cNvSpPr txBox="1"/>
          <p:nvPr>
            <p:ph idx="1" type="subTitle"/>
          </p:nvPr>
        </p:nvSpPr>
        <p:spPr>
          <a:xfrm>
            <a:off x="917950" y="890050"/>
            <a:ext cx="127734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Physical Education (PE) - Athletics</a:t>
            </a:r>
            <a:endParaRPr>
              <a:solidFill>
                <a:srgbClr val="4B3241"/>
              </a:solidFill>
            </a:endParaRPr>
          </a:p>
        </p:txBody>
      </p:sp>
      <p:sp>
        <p:nvSpPr>
          <p:cNvPr id="97" name="Google Shape;97;p15"/>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Lindley</a:t>
            </a:r>
            <a:endParaRPr>
              <a:solidFill>
                <a:srgbClr val="4B3241"/>
              </a:solidFill>
            </a:endParaRPr>
          </a:p>
        </p:txBody>
      </p:sp>
      <p:sp>
        <p:nvSpPr>
          <p:cNvPr id="98" name="Google Shape;98;p15"/>
          <p:cNvSpPr/>
          <p:nvPr/>
        </p:nvSpPr>
        <p:spPr>
          <a:xfrm>
            <a:off x="17398275" y="8650425"/>
            <a:ext cx="889800" cy="16365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Athletics: Lesson 6 - Application of skills</a:t>
            </a:r>
            <a:endParaRPr>
              <a:solidFill>
                <a:srgbClr val="434343"/>
              </a:solidFill>
            </a:endParaRPr>
          </a:p>
          <a:p>
            <a:pPr indent="0" lvl="0" marL="0" rtl="0" algn="l">
              <a:spcBef>
                <a:spcPts val="1200"/>
              </a:spcBef>
              <a:spcAft>
                <a:spcPts val="0"/>
              </a:spcAft>
              <a:buNone/>
            </a:pPr>
            <a:r>
              <a:rPr b="0" lang="en-GB" sz="2700">
                <a:solidFill>
                  <a:srgbClr val="434343"/>
                </a:solidFill>
                <a:highlight>
                  <a:srgbClr val="FFFFFF"/>
                </a:highlight>
              </a:rPr>
              <a:t>In this lesson, you will apply all the different athletic skills that have been developed over the previous lessons in an athletics mini circuit. Agility, balance and coordination will all be tested</a:t>
            </a:r>
            <a:endParaRPr b="0" sz="4500">
              <a:solidFill>
                <a:srgbClr val="434343"/>
              </a:solidFill>
            </a:endParaRPr>
          </a:p>
          <a:p>
            <a:pPr indent="0" lvl="0" marL="0" rtl="0" algn="l">
              <a:spcBef>
                <a:spcPts val="1200"/>
              </a:spcBef>
              <a:spcAft>
                <a:spcPts val="0"/>
              </a:spcAft>
              <a:buNone/>
            </a:pPr>
            <a:r>
              <a:t/>
            </a:r>
            <a:endParaRPr b="0" sz="2800">
              <a:solidFill>
                <a:srgbClr val="434343"/>
              </a:solidFill>
            </a:endParaRPr>
          </a:p>
          <a:p>
            <a:pPr indent="0" lvl="0" marL="0" rtl="0" algn="l">
              <a:lnSpc>
                <a:spcPct val="100000"/>
              </a:lnSpc>
              <a:spcBef>
                <a:spcPts val="1200"/>
              </a:spcBef>
              <a:spcAft>
                <a:spcPts val="0"/>
              </a:spcAft>
              <a:buNone/>
            </a:pPr>
            <a:r>
              <a:t/>
            </a:r>
            <a:endParaRPr b="0" sz="2700">
              <a:solidFill>
                <a:srgbClr val="434343"/>
              </a:solidFill>
            </a:endParaRPr>
          </a:p>
          <a:p>
            <a:pPr indent="0" lvl="0" marL="0" rtl="0" algn="l">
              <a:spcBef>
                <a:spcPts val="1000"/>
              </a:spcBef>
              <a:spcAft>
                <a:spcPts val="0"/>
              </a:spcAft>
              <a:buNone/>
            </a:pPr>
            <a:r>
              <a:t/>
            </a:r>
            <a:endParaRPr>
              <a:solidFill>
                <a:srgbClr val="434343"/>
              </a:solidFill>
            </a:endParaRPr>
          </a:p>
        </p:txBody>
      </p:sp>
      <p:sp>
        <p:nvSpPr>
          <p:cNvPr id="104" name="Google Shape;104;p16"/>
          <p:cNvSpPr txBox="1"/>
          <p:nvPr>
            <p:ph idx="1" type="body"/>
          </p:nvPr>
        </p:nvSpPr>
        <p:spPr>
          <a:xfrm>
            <a:off x="782700" y="2876300"/>
            <a:ext cx="16722600" cy="5276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b="1" lang="en-GB" sz="3000">
                <a:solidFill>
                  <a:srgbClr val="434343"/>
                </a:solidFill>
              </a:rPr>
              <a:t>Learning intention</a:t>
            </a:r>
            <a:endParaRPr b="1" sz="3000">
              <a:solidFill>
                <a:srgbClr val="434343"/>
              </a:solidFill>
            </a:endParaRPr>
          </a:p>
          <a:p>
            <a:pPr indent="-419100" lvl="1" marL="914400" rtl="0" algn="l">
              <a:lnSpc>
                <a:spcPct val="115000"/>
              </a:lnSpc>
              <a:spcBef>
                <a:spcPts val="1000"/>
              </a:spcBef>
              <a:spcAft>
                <a:spcPts val="0"/>
              </a:spcAft>
              <a:buClr>
                <a:srgbClr val="434343"/>
              </a:buClr>
              <a:buSzPts val="3000"/>
              <a:buChar char="–"/>
            </a:pPr>
            <a:r>
              <a:rPr b="1" lang="en-GB" sz="3000">
                <a:solidFill>
                  <a:srgbClr val="434343"/>
                </a:solidFill>
              </a:rPr>
              <a:t>Physical:</a:t>
            </a:r>
            <a:r>
              <a:rPr lang="en-GB" sz="3000">
                <a:solidFill>
                  <a:srgbClr val="434343"/>
                </a:solidFill>
              </a:rPr>
              <a:t> to apply skills and demonstrate high quality technique in an athletics circuit.</a:t>
            </a:r>
            <a:endParaRPr sz="3000">
              <a:solidFill>
                <a:srgbClr val="434343"/>
              </a:solidFill>
            </a:endParaRPr>
          </a:p>
          <a:p>
            <a:pPr indent="-406400" lvl="1" marL="914400" rtl="0" algn="l">
              <a:lnSpc>
                <a:spcPct val="115000"/>
              </a:lnSpc>
              <a:spcBef>
                <a:spcPts val="1000"/>
              </a:spcBef>
              <a:spcAft>
                <a:spcPts val="0"/>
              </a:spcAft>
              <a:buClr>
                <a:srgbClr val="434343"/>
              </a:buClr>
              <a:buSzPts val="2800"/>
              <a:buChar char="–"/>
            </a:pPr>
            <a:r>
              <a:rPr b="1" lang="en-GB">
                <a:solidFill>
                  <a:srgbClr val="434343"/>
                </a:solidFill>
              </a:rPr>
              <a:t>Personal: </a:t>
            </a:r>
            <a:r>
              <a:rPr lang="en-GB" sz="3000">
                <a:solidFill>
                  <a:srgbClr val="434343"/>
                </a:solidFill>
              </a:rPr>
              <a:t>to show commitment to an activity.</a:t>
            </a:r>
            <a:endParaRPr sz="3000">
              <a:solidFill>
                <a:srgbClr val="434343"/>
              </a:solidFill>
            </a:endParaRPr>
          </a:p>
          <a:p>
            <a:pPr indent="0" lvl="0" marL="0" marR="0" rtl="0" algn="l">
              <a:lnSpc>
                <a:spcPct val="115000"/>
              </a:lnSpc>
              <a:spcBef>
                <a:spcPts val="1000"/>
              </a:spcBef>
              <a:spcAft>
                <a:spcPts val="0"/>
              </a:spcAft>
              <a:buNone/>
            </a:pPr>
            <a:r>
              <a:t/>
            </a:r>
            <a:endParaRPr sz="3000">
              <a:solidFill>
                <a:srgbClr val="434343"/>
              </a:solidFill>
            </a:endParaRPr>
          </a:p>
          <a:p>
            <a:pPr indent="0" lvl="0" marL="0" marR="0" rtl="0" algn="l">
              <a:lnSpc>
                <a:spcPct val="115000"/>
              </a:lnSpc>
              <a:spcBef>
                <a:spcPts val="0"/>
              </a:spcBef>
              <a:spcAft>
                <a:spcPts val="0"/>
              </a:spcAft>
              <a:buNone/>
            </a:pPr>
            <a:r>
              <a:rPr b="1" lang="en-GB" sz="3000">
                <a:solidFill>
                  <a:srgbClr val="434343"/>
                </a:solidFill>
              </a:rPr>
              <a:t> </a:t>
            </a:r>
            <a:r>
              <a:rPr b="1" lang="en-GB" sz="3000">
                <a:solidFill>
                  <a:srgbClr val="434343"/>
                </a:solidFill>
              </a:rPr>
              <a:t>Tasks</a:t>
            </a:r>
            <a:endParaRPr b="1" sz="3000">
              <a:solidFill>
                <a:srgbClr val="434343"/>
              </a:solidFill>
            </a:endParaRPr>
          </a:p>
          <a:p>
            <a:pPr indent="-419100" lvl="0" marL="457200" rtl="0" algn="l">
              <a:lnSpc>
                <a:spcPct val="140000"/>
              </a:lnSpc>
              <a:spcBef>
                <a:spcPts val="1000"/>
              </a:spcBef>
              <a:spcAft>
                <a:spcPts val="0"/>
              </a:spcAft>
              <a:buClr>
                <a:srgbClr val="434343"/>
              </a:buClr>
              <a:buSzPts val="3000"/>
              <a:buAutoNum type="arabicParenR"/>
            </a:pPr>
            <a:r>
              <a:rPr b="1" lang="en-GB" sz="3000">
                <a:solidFill>
                  <a:srgbClr val="434343"/>
                </a:solidFill>
              </a:rPr>
              <a:t>Circuit</a:t>
            </a:r>
            <a:endParaRPr b="1" sz="3000">
              <a:solidFill>
                <a:srgbClr val="434343"/>
              </a:solidFill>
            </a:endParaRPr>
          </a:p>
          <a:p>
            <a:pPr indent="-419100" lvl="0" marL="457200" rtl="0" algn="l">
              <a:lnSpc>
                <a:spcPct val="140000"/>
              </a:lnSpc>
              <a:spcBef>
                <a:spcPts val="0"/>
              </a:spcBef>
              <a:spcAft>
                <a:spcPts val="0"/>
              </a:spcAft>
              <a:buClr>
                <a:srgbClr val="434343"/>
              </a:buClr>
              <a:buSzPts val="3000"/>
              <a:buChar char="●"/>
            </a:pPr>
            <a:r>
              <a:rPr lang="en-GB" sz="3000">
                <a:solidFill>
                  <a:srgbClr val="434343"/>
                </a:solidFill>
              </a:rPr>
              <a:t>Create a simple athletics circuit which includes a speed bounce, jump, bear crawl and throw</a:t>
            </a:r>
            <a:endParaRPr sz="3000">
              <a:solidFill>
                <a:srgbClr val="434343"/>
              </a:solidFill>
            </a:endParaRPr>
          </a:p>
          <a:p>
            <a:pPr indent="0" lvl="0" marL="914400" rtl="0" algn="l">
              <a:lnSpc>
                <a:spcPct val="140000"/>
              </a:lnSpc>
              <a:spcBef>
                <a:spcPts val="1000"/>
              </a:spcBef>
              <a:spcAft>
                <a:spcPts val="1000"/>
              </a:spcAft>
              <a:buNone/>
            </a:pPr>
            <a:r>
              <a:t/>
            </a:r>
            <a:endParaRPr sz="2500">
              <a:solidFill>
                <a:srgbClr val="434343"/>
              </a:solidFill>
            </a:endParaRPr>
          </a:p>
        </p:txBody>
      </p:sp>
      <p:sp>
        <p:nvSpPr>
          <p:cNvPr id="105" name="Google Shape;10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1" type="body"/>
          </p:nvPr>
        </p:nvSpPr>
        <p:spPr>
          <a:xfrm>
            <a:off x="917950" y="803350"/>
            <a:ext cx="16722600" cy="79209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000"/>
              <a:t>Example circuit:</a:t>
            </a:r>
            <a:r>
              <a:rPr lang="en-GB" sz="3000"/>
              <a:t> </a:t>
            </a:r>
            <a:endParaRPr sz="3000"/>
          </a:p>
          <a:p>
            <a:pPr indent="-419100" lvl="0" marL="457200" rtl="0" algn="l">
              <a:lnSpc>
                <a:spcPct val="115000"/>
              </a:lnSpc>
              <a:spcBef>
                <a:spcPts val="1000"/>
              </a:spcBef>
              <a:spcAft>
                <a:spcPts val="0"/>
              </a:spcAft>
              <a:buSzPts val="3000"/>
              <a:buChar char="-"/>
            </a:pPr>
            <a:r>
              <a:rPr lang="en-GB" sz="3000"/>
              <a:t>Collect a toilet roll and perform 20 speed bounces over your towel</a:t>
            </a:r>
            <a:endParaRPr sz="3000"/>
          </a:p>
          <a:p>
            <a:pPr indent="-419100" lvl="1" marL="914400" rtl="0" algn="l">
              <a:lnSpc>
                <a:spcPct val="115000"/>
              </a:lnSpc>
              <a:spcBef>
                <a:spcPts val="0"/>
              </a:spcBef>
              <a:spcAft>
                <a:spcPts val="0"/>
              </a:spcAft>
              <a:buSzPts val="3000"/>
              <a:buChar char="-"/>
            </a:pPr>
            <a:r>
              <a:rPr lang="en-GB" sz="3000"/>
              <a:t>Place the toilet roll on top of others to create a tower and  jump over it using your preferred jump (2:2, 1:2, scissor)</a:t>
            </a:r>
            <a:endParaRPr sz="3000"/>
          </a:p>
          <a:p>
            <a:pPr indent="-419100" lvl="2" marL="1371600" rtl="0" algn="l">
              <a:lnSpc>
                <a:spcPct val="115000"/>
              </a:lnSpc>
              <a:spcBef>
                <a:spcPts val="0"/>
              </a:spcBef>
              <a:spcAft>
                <a:spcPts val="0"/>
              </a:spcAft>
              <a:buSzPts val="3000"/>
              <a:buChar char="-"/>
            </a:pPr>
            <a:r>
              <a:rPr lang="en-GB" sz="3000"/>
              <a:t>Take the top toilet roll back off the tower and place it on your back, whilst bear crawling across the room to your target</a:t>
            </a:r>
            <a:endParaRPr sz="3000"/>
          </a:p>
          <a:p>
            <a:pPr indent="-419100" lvl="3" marL="1828800" rtl="0" algn="l">
              <a:lnSpc>
                <a:spcPct val="115000"/>
              </a:lnSpc>
              <a:spcBef>
                <a:spcPts val="0"/>
              </a:spcBef>
              <a:spcAft>
                <a:spcPts val="0"/>
              </a:spcAft>
              <a:buSzPts val="3000"/>
              <a:buChar char="-"/>
            </a:pPr>
            <a:r>
              <a:rPr lang="en-GB" sz="3000"/>
              <a:t>Take the toilet roll off your back and throw it, accurately, at/in to your target</a:t>
            </a:r>
            <a:endParaRPr b="1" sz="3300"/>
          </a:p>
          <a:p>
            <a:pPr indent="0" lvl="0" marL="0" rtl="0" algn="l">
              <a:lnSpc>
                <a:spcPct val="140000"/>
              </a:lnSpc>
              <a:spcBef>
                <a:spcPts val="1000"/>
              </a:spcBef>
              <a:spcAft>
                <a:spcPts val="0"/>
              </a:spcAft>
              <a:buNone/>
            </a:pPr>
            <a:r>
              <a:t/>
            </a:r>
            <a:endParaRPr b="1" sz="3400"/>
          </a:p>
          <a:p>
            <a:pPr indent="0" lvl="0" marL="0" rtl="0" algn="l">
              <a:lnSpc>
                <a:spcPct val="140000"/>
              </a:lnSpc>
              <a:spcBef>
                <a:spcPts val="1000"/>
              </a:spcBef>
              <a:spcAft>
                <a:spcPts val="0"/>
              </a:spcAft>
              <a:buNone/>
            </a:pPr>
            <a:r>
              <a:rPr b="1" lang="en-GB" sz="3000"/>
              <a:t>2) Personal challenge</a:t>
            </a:r>
            <a:endParaRPr sz="3000"/>
          </a:p>
          <a:p>
            <a:pPr indent="-419100" lvl="0" marL="457200" rtl="0" algn="l">
              <a:lnSpc>
                <a:spcPct val="140000"/>
              </a:lnSpc>
              <a:spcBef>
                <a:spcPts val="1000"/>
              </a:spcBef>
              <a:spcAft>
                <a:spcPts val="0"/>
              </a:spcAft>
              <a:buSzPts val="3000"/>
              <a:buChar char="●"/>
            </a:pPr>
            <a:r>
              <a:rPr lang="en-GB" sz="3000"/>
              <a:t>After you have completed/practice the circuit once, set your timer and challenge yourself to complete the circuit in the fastest possible time</a:t>
            </a:r>
            <a:endParaRPr sz="3000"/>
          </a:p>
          <a:p>
            <a:pPr indent="-419100" lvl="1" marL="914400" rtl="0" algn="l">
              <a:lnSpc>
                <a:spcPct val="140000"/>
              </a:lnSpc>
              <a:spcBef>
                <a:spcPts val="0"/>
              </a:spcBef>
              <a:spcAft>
                <a:spcPts val="0"/>
              </a:spcAft>
              <a:buSzPts val="3000"/>
              <a:buChar char="–"/>
            </a:pPr>
            <a:r>
              <a:rPr lang="en-GB" sz="3000"/>
              <a:t>Repeat the course but use your non-dominant side</a:t>
            </a:r>
            <a:endParaRPr sz="3400"/>
          </a:p>
          <a:p>
            <a:pPr indent="0" lvl="0" marL="0" rtl="0" algn="l">
              <a:lnSpc>
                <a:spcPct val="115000"/>
              </a:lnSpc>
              <a:spcBef>
                <a:spcPts val="1000"/>
              </a:spcBef>
              <a:spcAft>
                <a:spcPts val="0"/>
              </a:spcAft>
              <a:buNone/>
            </a:pPr>
            <a:r>
              <a:t/>
            </a:r>
            <a:endParaRPr sz="2800"/>
          </a:p>
          <a:p>
            <a:pPr indent="0" lvl="0" marL="0" rtl="0" algn="l">
              <a:lnSpc>
                <a:spcPct val="115000"/>
              </a:lnSpc>
              <a:spcBef>
                <a:spcPts val="1000"/>
              </a:spcBef>
              <a:spcAft>
                <a:spcPts val="1000"/>
              </a:spcAft>
              <a:buNone/>
            </a:pPr>
            <a:r>
              <a:t/>
            </a:r>
            <a:endParaRPr sz="2800"/>
          </a:p>
        </p:txBody>
      </p:sp>
      <p:sp>
        <p:nvSpPr>
          <p:cNvPr id="111" name="Google Shape;111;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idx="1" type="body"/>
          </p:nvPr>
        </p:nvSpPr>
        <p:spPr>
          <a:xfrm>
            <a:off x="917950" y="617750"/>
            <a:ext cx="16722600" cy="79209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000"/>
              <a:t>Learning questions:</a:t>
            </a:r>
            <a:r>
              <a:rPr lang="en-GB" sz="3000"/>
              <a:t> </a:t>
            </a:r>
            <a:endParaRPr sz="3000"/>
          </a:p>
          <a:p>
            <a:pPr indent="0" lvl="0" marL="0" rtl="0" algn="l">
              <a:lnSpc>
                <a:spcPct val="115000"/>
              </a:lnSpc>
              <a:spcBef>
                <a:spcPts val="1000"/>
              </a:spcBef>
              <a:spcAft>
                <a:spcPts val="0"/>
              </a:spcAft>
              <a:buNone/>
            </a:pPr>
            <a:r>
              <a:rPr lang="en-GB" sz="3000"/>
              <a:t>After exercising, you should cool down. What does a cool down consist of?</a:t>
            </a:r>
            <a:endParaRPr sz="3000"/>
          </a:p>
          <a:p>
            <a:pPr indent="0" lvl="0" marL="0" rtl="0" algn="l">
              <a:lnSpc>
                <a:spcPct val="115000"/>
              </a:lnSpc>
              <a:spcBef>
                <a:spcPts val="1000"/>
              </a:spcBef>
              <a:spcAft>
                <a:spcPts val="0"/>
              </a:spcAft>
              <a:buNone/>
            </a:pPr>
            <a:r>
              <a:rPr lang="en-GB" sz="3000"/>
              <a:t>Why is circuit training an effective form of exercise?</a:t>
            </a:r>
            <a:endParaRPr sz="3000"/>
          </a:p>
          <a:p>
            <a:pPr indent="0" lvl="0" marL="0" rtl="0" algn="l">
              <a:lnSpc>
                <a:spcPct val="115000"/>
              </a:lnSpc>
              <a:spcBef>
                <a:spcPts val="1000"/>
              </a:spcBef>
              <a:spcAft>
                <a:spcPts val="0"/>
              </a:spcAft>
              <a:buNone/>
            </a:pPr>
            <a:r>
              <a:t/>
            </a:r>
            <a:endParaRPr sz="3000"/>
          </a:p>
          <a:p>
            <a:pPr indent="0" lvl="0" marL="0" rtl="0" algn="l">
              <a:lnSpc>
                <a:spcPct val="115000"/>
              </a:lnSpc>
              <a:spcBef>
                <a:spcPts val="1000"/>
              </a:spcBef>
              <a:spcAft>
                <a:spcPts val="0"/>
              </a:spcAft>
              <a:buNone/>
            </a:pPr>
            <a:r>
              <a:rPr b="1" lang="en-GB" sz="3000"/>
              <a:t>STEP</a:t>
            </a:r>
            <a:endParaRPr b="1" sz="3000"/>
          </a:p>
          <a:p>
            <a:pPr indent="0" lvl="0" marL="0" rtl="0" algn="l">
              <a:lnSpc>
                <a:spcPct val="115000"/>
              </a:lnSpc>
              <a:spcBef>
                <a:spcPts val="1000"/>
              </a:spcBef>
              <a:spcAft>
                <a:spcPts val="0"/>
              </a:spcAft>
              <a:buNone/>
            </a:pPr>
            <a:r>
              <a:rPr b="1" lang="en-GB" sz="3000"/>
              <a:t>S - </a:t>
            </a:r>
            <a:r>
              <a:rPr lang="en-GB" sz="3000"/>
              <a:t>Increase/reduce the distance covered in your circuit</a:t>
            </a:r>
            <a:endParaRPr sz="3000"/>
          </a:p>
          <a:p>
            <a:pPr indent="0" lvl="0" marL="0" rtl="0" algn="l">
              <a:lnSpc>
                <a:spcPct val="115000"/>
              </a:lnSpc>
              <a:spcBef>
                <a:spcPts val="1000"/>
              </a:spcBef>
              <a:spcAft>
                <a:spcPts val="0"/>
              </a:spcAft>
              <a:buNone/>
            </a:pPr>
            <a:r>
              <a:rPr b="1" lang="en-GB" sz="3000"/>
              <a:t>T - </a:t>
            </a:r>
            <a:r>
              <a:rPr lang="en-GB" sz="3000"/>
              <a:t>Complete the circuit using your non-dominant side</a:t>
            </a:r>
            <a:endParaRPr sz="3000"/>
          </a:p>
          <a:p>
            <a:pPr indent="0" lvl="0" marL="0" rtl="0" algn="l">
              <a:lnSpc>
                <a:spcPct val="115000"/>
              </a:lnSpc>
              <a:spcBef>
                <a:spcPts val="1000"/>
              </a:spcBef>
              <a:spcAft>
                <a:spcPts val="0"/>
              </a:spcAft>
              <a:buNone/>
            </a:pPr>
            <a:r>
              <a:rPr b="1" lang="en-GB" sz="3000"/>
              <a:t>E - </a:t>
            </a:r>
            <a:r>
              <a:rPr lang="en-GB" sz="3000"/>
              <a:t>Use a smaller/larger object than rolled up socks</a:t>
            </a:r>
            <a:endParaRPr sz="3000"/>
          </a:p>
          <a:p>
            <a:pPr indent="0" lvl="0" marL="0" rtl="0" algn="l">
              <a:lnSpc>
                <a:spcPct val="115000"/>
              </a:lnSpc>
              <a:spcBef>
                <a:spcPts val="1000"/>
              </a:spcBef>
              <a:spcAft>
                <a:spcPts val="1000"/>
              </a:spcAft>
              <a:buNone/>
            </a:pPr>
            <a:r>
              <a:rPr b="1" lang="en-GB" sz="3000"/>
              <a:t>P - </a:t>
            </a:r>
            <a:r>
              <a:rPr lang="en-GB" sz="3000"/>
              <a:t>Challenge someone in your household to complete the circuit - can you beat their time?</a:t>
            </a:r>
            <a:endParaRPr sz="3000"/>
          </a:p>
        </p:txBody>
      </p:sp>
      <p:sp>
        <p:nvSpPr>
          <p:cNvPr id="117" name="Google Shape;117;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