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5EAECE-C556-460C-8CE6-D21B77223EB3}">
  <a:tblStyle styleId="{1C5EAECE-C556-460C-8CE6-D21B77223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51e9fb8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651e9fb8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3e6cfcdfc_0_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3e6cfcdfc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3e6cfcdfc_0_1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3e6cfcdfc_0_1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3e6cfcdfc_0_1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3e6cfcdfc_0_1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3e6cfcdfc_0_1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3e6cfcdfc_0_1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3e6cfcdfc_0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3e6cfcdfc_0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3e6cfcdfc_0_2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3e6cfcdfc_0_2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3e6cfcdfc_0_2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3e6cfcdfc_0_2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651e9fb8e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651e9fb8e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e6cfcdfc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e6cfcdfc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3e6cfcdfc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3e6cfcdfc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3e6cfcdfc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3e6cfcdfc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3e6cfcdfc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3e6cfcdfc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3e6cfcdfc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3e6cfcdf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651e9fb8e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651e9fb8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3e6cfcdfc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3e6cfcdfc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17950" y="2876300"/>
            <a:ext cx="152436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Ask when people do things (Part 1/2)</a:t>
            </a:r>
            <a:endParaRPr>
              <a:solidFill>
                <a:srgbClr val="4B324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800"/>
              <a:buChar char="-"/>
            </a:pPr>
            <a:r>
              <a:rPr lang="en-GB" sz="5800">
                <a:solidFill>
                  <a:srgbClr val="4B3241"/>
                </a:solidFill>
              </a:rPr>
              <a:t> VSO questions</a:t>
            </a:r>
            <a:endParaRPr sz="5800">
              <a:solidFill>
                <a:srgbClr val="4B324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800"/>
              <a:buChar char="-"/>
            </a:pPr>
            <a:r>
              <a:rPr lang="en-GB" sz="5800">
                <a:solidFill>
                  <a:srgbClr val="4B3241"/>
                </a:solidFill>
              </a:rPr>
              <a:t> using ‘wann’</a:t>
            </a:r>
            <a:endParaRPr sz="5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4B3241"/>
                </a:solidFill>
              </a:rPr>
              <a:t>Downloadable Resource</a:t>
            </a:r>
            <a:endParaRPr sz="58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7254500" y="8701790"/>
            <a:ext cx="10335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1090025" y="989075"/>
            <a:ext cx="158859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Wann - Fragen and word order V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erb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ubject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ask an open question, we place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 word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directly in front of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1211125" y="3532450"/>
            <a:ext cx="3290100" cy="76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Closed 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1211125" y="4592225"/>
            <a:ext cx="3290100" cy="76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 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703225" y="3512200"/>
            <a:ext cx="62775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Gehst du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Bibliothek?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4703225" y="4571975"/>
            <a:ext cx="62775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ehst du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Bibliothek?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11182725" y="3512200"/>
            <a:ext cx="67620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you going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library?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11182725" y="4571975"/>
            <a:ext cx="67620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are you going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library?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130375" y="5732650"/>
            <a:ext cx="166731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order in ‘wann’ questions is similar to that of statements.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1211125" y="6601600"/>
            <a:ext cx="62775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gehst du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Bibliothek?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8226575" y="6601600"/>
            <a:ext cx="7962000" cy="80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Donnerstag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 ich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Bibliothek.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2392975" y="7701750"/>
            <a:ext cx="3290100" cy="76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Q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0296575" y="7701750"/>
            <a:ext cx="3290100" cy="76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Statement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4972" y="223768"/>
            <a:ext cx="1328500" cy="13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/>
        </p:nvSpPr>
        <p:spPr>
          <a:xfrm>
            <a:off x="6297850" y="2825950"/>
            <a:ext cx="625800" cy="68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7055825" y="2825950"/>
            <a:ext cx="625800" cy="68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9406425" y="2825950"/>
            <a:ext cx="625800" cy="68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/>
        </p:nvSpPr>
        <p:spPr>
          <a:xfrm>
            <a:off x="1170750" y="908350"/>
            <a:ext cx="16087800" cy="61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Meine hektische Woche</a:t>
            </a:r>
            <a:endParaRPr b="1" sz="36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____1____ ins Theater, aber am Dienstag gehe ich ins ____2____ . Am Dienstag ____3_____ ich im Chor und am Mittwoch spiele ich Trompete im _______4_______ . Am Donnerstag ___5____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die Bibliothek und lese viele ______6_____ . Am Freitag ___7____ ich Rad mit meinem Freund Jan. Am _____8______ mache ich nichts. Am Sonntag gehen wir in die ______9_______ 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5836575" y="82356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10585050" y="82356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Kino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129425" y="72667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8190150" y="7266750"/>
            <a:ext cx="29118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Orchester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8210813" y="82356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3483000" y="72667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Bücher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1170750" y="82356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3483000" y="82356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Samstag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5836575" y="72667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Kirche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/>
        </p:nvSpPr>
        <p:spPr>
          <a:xfrm>
            <a:off x="1170750" y="908350"/>
            <a:ext cx="16087800" cy="61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u="sng">
                <a:latin typeface="Montserrat"/>
                <a:ea typeface="Montserrat"/>
                <a:cs typeface="Montserrat"/>
                <a:sym typeface="Montserrat"/>
              </a:rPr>
              <a:t>Meine hektische Woche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Am Montag                ins Theater, aber am Dienstag gehe ich ins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                   . Am Dienstag                  ich im Chor und am Mittwoch spiele ich Trompete im                        . Am Donnerstag  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in die Bibliothek und lese viele                   . Am Freitag                  ich Rad mit meinem Freund Jan. Am                   mache ich nichts.     Am Sonntag gehen wir in die                   .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4120800" y="1937800"/>
            <a:ext cx="1874400" cy="787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1323300" y="272500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Kino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7110300" y="287630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6837725" y="3663500"/>
            <a:ext cx="29118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Orchester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13943463" y="360310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8711025" y="439030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Bücher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14089425" y="4521575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9270000" y="5308775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Samstag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8388150" y="6227250"/>
            <a:ext cx="2159700" cy="78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Kirche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/>
        </p:nvSpPr>
        <p:spPr>
          <a:xfrm>
            <a:off x="917950" y="725225"/>
            <a:ext cx="12222900" cy="5956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_________ ich ins Theater.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Dienstag _________ ich im Chor.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Mittwoch _________ ich im Verein Tennis.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Donnerstag ________ ich in der Bibliothek.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Freitag ___________ ich meine Hausaufgaben.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Samstag _________ ich Rad.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Sonntag _________ ich Musik.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888150" y="7044725"/>
            <a:ext cx="156234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    gehen      hören       lesen       fahren   singen    spielen   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13314000" y="706500"/>
            <a:ext cx="4469400" cy="28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143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Choose one of the infinitives from the bottom and fill in the right verb form in the gap. Remember that the ending on the verb for ‘ich’ is -e.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/>
        </p:nvSpPr>
        <p:spPr>
          <a:xfrm>
            <a:off x="917950" y="725225"/>
            <a:ext cx="12222900" cy="5956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ins Theater.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Dienstag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im Chor.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Mittwoch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im Verein Tennis.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Donnerstag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in der Bibliothek.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Freitag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mache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meine Hausaufgaben.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Samstag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Rad.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Sonntag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höre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Musik.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888150" y="7068000"/>
            <a:ext cx="156234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    gehen      hören       lesen       fahren   singen    spielen   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0" name="Google Shape;300;p29"/>
          <p:cNvCxnSpPr/>
          <p:nvPr/>
        </p:nvCxnSpPr>
        <p:spPr>
          <a:xfrm flipH="1" rot="10800000">
            <a:off x="3290225" y="7408150"/>
            <a:ext cx="1493700" cy="2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11586425" y="7428250"/>
            <a:ext cx="1594800" cy="60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9"/>
          <p:cNvCxnSpPr/>
          <p:nvPr/>
        </p:nvCxnSpPr>
        <p:spPr>
          <a:xfrm>
            <a:off x="13555525" y="7428250"/>
            <a:ext cx="1684500" cy="2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9"/>
          <p:cNvCxnSpPr/>
          <p:nvPr/>
        </p:nvCxnSpPr>
        <p:spPr>
          <a:xfrm flipH="1" rot="10800000">
            <a:off x="7438325" y="7408150"/>
            <a:ext cx="1493700" cy="2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9"/>
          <p:cNvCxnSpPr/>
          <p:nvPr/>
        </p:nvCxnSpPr>
        <p:spPr>
          <a:xfrm flipH="1" rot="10800000">
            <a:off x="888150" y="7428100"/>
            <a:ext cx="1998300" cy="40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9"/>
          <p:cNvCxnSpPr/>
          <p:nvPr/>
        </p:nvCxnSpPr>
        <p:spPr>
          <a:xfrm flipH="1" rot="10800000">
            <a:off x="9377150" y="7397950"/>
            <a:ext cx="1998300" cy="40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9"/>
          <p:cNvCxnSpPr/>
          <p:nvPr/>
        </p:nvCxnSpPr>
        <p:spPr>
          <a:xfrm flipH="1" rot="10800000">
            <a:off x="5440975" y="7408150"/>
            <a:ext cx="1493700" cy="2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/>
        </p:nvSpPr>
        <p:spPr>
          <a:xfrm>
            <a:off x="1110200" y="827600"/>
            <a:ext cx="10577100" cy="7105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Monday I go to the library.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Tuesday he sings in the choir.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Wednesday she plays in the orchestra.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Thursday we do our homework.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Friday they read books.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weekend I play tennis in the club.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0"/>
          <p:cNvSpPr/>
          <p:nvPr/>
        </p:nvSpPr>
        <p:spPr>
          <a:xfrm>
            <a:off x="11990150" y="807425"/>
            <a:ext cx="5954700" cy="3048000"/>
          </a:xfrm>
          <a:prstGeom prst="flowChartAlternateProcess">
            <a:avLst/>
          </a:prstGeom>
          <a:solidFill>
            <a:schemeClr val="lt1"/>
          </a:solidFill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Pay careful attention to: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eriod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- V - S - O word order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eriod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ending of the verb has to match the subject of the sentence (ich + ending -e)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/>
          <p:nvPr/>
        </p:nvSpPr>
        <p:spPr>
          <a:xfrm>
            <a:off x="1110200" y="360500"/>
            <a:ext cx="13059900" cy="86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Monday I go to the library.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Bibliothek.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Tuesday he sings in the choir.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Dienstag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singt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 Chor.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Wednesday she plays in the orchestra.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Mittwoch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spielt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Orchester.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Thursday we do our homework.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Donnerstag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Hausaufgaben.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Friday they read books.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Freitag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lesen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Bücher.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weekend I play tennis in the club.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Wochenende </a:t>
            </a:r>
            <a:r>
              <a:rPr b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Tennis im Verein.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0" y="9586650"/>
            <a:ext cx="8802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Fingers crossed image: Vincent Le Moign / CC BY 4.0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Say what people do and when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focus [u] [ü]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Introducing new vocabulary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Closed and open questions 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V-S-O word order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Forming questions using ‘wann’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Deepening understanding: Listening and Reading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Summarising learning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7570867" y="264978"/>
            <a:ext cx="31464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u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6328161" y="2992488"/>
            <a:ext cx="5704200" cy="432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1303014" y="1314457"/>
            <a:ext cx="397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absolut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3371696" y="5208814"/>
            <a:ext cx="3612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Schule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8197587" y="7565664"/>
            <a:ext cx="1892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423239" y="5046803"/>
            <a:ext cx="3729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Minute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4197643" y="1314457"/>
            <a:ext cx="1960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gut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boy in a group pointing out at 'you'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875" y="3164651"/>
            <a:ext cx="3799774" cy="260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ilding"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148" y="6658147"/>
            <a:ext cx="3381144" cy="1730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d"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3719159" y="2736439"/>
            <a:ext cx="3087078" cy="164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r" id="118" name="Google Shape;11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8808" y="6593810"/>
            <a:ext cx="1118946" cy="1858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100 percent" id="119" name="Google Shape;119;p18"/>
          <p:cNvGrpSpPr/>
          <p:nvPr/>
        </p:nvGrpSpPr>
        <p:grpSpPr>
          <a:xfrm>
            <a:off x="1537594" y="2654021"/>
            <a:ext cx="4989314" cy="1661850"/>
            <a:chOff x="1025063" y="1769347"/>
            <a:chExt cx="3326209" cy="1107900"/>
          </a:xfrm>
        </p:grpSpPr>
        <p:pic>
          <p:nvPicPr>
            <p:cNvPr id="120" name="Google Shape;120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5063" y="1994992"/>
              <a:ext cx="486704" cy="694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53887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6054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100 percent" id="123" name="Google Shape;123;p18"/>
            <p:cNvSpPr txBox="1"/>
            <p:nvPr/>
          </p:nvSpPr>
          <p:spPr>
            <a:xfrm>
              <a:off x="2573772" y="1769347"/>
              <a:ext cx="17775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 sz="2100">
                <a:solidFill>
                  <a:schemeClr val="lt1"/>
                </a:solidFill>
              </a:endParaRPr>
            </a:p>
          </p:txBody>
        </p:sp>
      </p:grpSp>
      <p:sp>
        <p:nvSpPr>
          <p:cNvPr id="124" name="Google Shape;124;p18"/>
          <p:cNvSpPr txBox="1"/>
          <p:nvPr/>
        </p:nvSpPr>
        <p:spPr>
          <a:xfrm>
            <a:off x="7766186" y="8631346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do]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4294967295" type="title"/>
          </p:nvPr>
        </p:nvSpPr>
        <p:spPr>
          <a:xfrm>
            <a:off x="7267305" y="224118"/>
            <a:ext cx="3679800" cy="21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u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6276315" y="3191854"/>
            <a:ext cx="5704200" cy="3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Punkt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494224" y="599946"/>
            <a:ext cx="320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7267305" y="7292496"/>
            <a:ext cx="3643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nutzen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3402959" y="4954423"/>
            <a:ext cx="3554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Mutter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755532" y="4954423"/>
            <a:ext cx="4710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Meinung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13351257" y="583524"/>
            <a:ext cx="3657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dunkel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lack dot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7326" y="3875503"/>
            <a:ext cx="678942" cy="681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k"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36899" y="1995115"/>
            <a:ext cx="1653812" cy="23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ther"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18755" y="6372163"/>
            <a:ext cx="2322742" cy="2330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below" id="139" name="Google Shape;139;p19"/>
          <p:cNvGrpSpPr/>
          <p:nvPr/>
        </p:nvGrpSpPr>
        <p:grpSpPr>
          <a:xfrm>
            <a:off x="1431759" y="2157849"/>
            <a:ext cx="3217842" cy="1980252"/>
            <a:chOff x="954506" y="1438566"/>
            <a:chExt cx="2145228" cy="1320168"/>
          </a:xfrm>
        </p:grpSpPr>
        <p:pic>
          <p:nvPicPr>
            <p:cNvPr id="140" name="Google Shape;14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54506" y="1438566"/>
              <a:ext cx="1411944" cy="13201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1" name="Google Shape;141;p19"/>
            <p:cNvCxnSpPr/>
            <p:nvPr/>
          </p:nvCxnSpPr>
          <p:spPr>
            <a:xfrm rot="10800000">
              <a:off x="2366534" y="2380975"/>
              <a:ext cx="733200" cy="0"/>
            </a:xfrm>
            <a:prstGeom prst="straightConnector1">
              <a:avLst/>
            </a:prstGeom>
            <a:noFill/>
            <a:ln cap="flat" cmpd="sng" w="76200">
              <a:solidFill>
                <a:srgbClr val="0020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42" name="Google Shape;142;p19"/>
          <p:cNvSpPr txBox="1"/>
          <p:nvPr/>
        </p:nvSpPr>
        <p:spPr>
          <a:xfrm>
            <a:off x="7805394" y="8403171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use]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descr="smiley face with thumbs up, smiley face with thumbs down" id="143" name="Google Shape;143;p19"/>
          <p:cNvGrpSpPr/>
          <p:nvPr/>
        </p:nvGrpSpPr>
        <p:grpSpPr>
          <a:xfrm>
            <a:off x="1335532" y="6718079"/>
            <a:ext cx="3532377" cy="1652527"/>
            <a:chOff x="890355" y="4478719"/>
            <a:chExt cx="2354918" cy="1101685"/>
          </a:xfrm>
        </p:grpSpPr>
        <p:pic>
          <p:nvPicPr>
            <p:cNvPr id="144" name="Google Shape;144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20913" y="4597019"/>
              <a:ext cx="1024360" cy="98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0355" y="4478719"/>
              <a:ext cx="996170" cy="10079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4294967295" type="title"/>
          </p:nvPr>
        </p:nvSpPr>
        <p:spPr>
          <a:xfrm>
            <a:off x="6347001" y="211838"/>
            <a:ext cx="5542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dk2"/>
                </a:solidFill>
              </a:rPr>
              <a:t>ü</a:t>
            </a:r>
            <a:endParaRPr sz="14400">
              <a:solidFill>
                <a:schemeClr val="dk2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6406665" y="2627195"/>
            <a:ext cx="5704200" cy="408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Tür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425946" y="772854"/>
            <a:ext cx="3383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fühlen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2665925" y="4850503"/>
            <a:ext cx="501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über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3380867" y="75066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grün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426745" y="4850503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Küche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8032976" y="6846728"/>
            <a:ext cx="218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früh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oor"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418" y="3193828"/>
            <a:ext cx="1080692" cy="176059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lots of emojis with different expressions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1367" y="2348225"/>
            <a:ext cx="2835734" cy="16872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green splat" id="159" name="Google Shape;1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9258" y="2033744"/>
            <a:ext cx="2450885" cy="232017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kitchen" id="160" name="Google Shape;16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4386" y="6302722"/>
            <a:ext cx="3029873" cy="21259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dog jumping over fence" id="161" name="Google Shape;16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9963" y="6334071"/>
            <a:ext cx="3064257" cy="20632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2" name="Google Shape;162;p20"/>
          <p:cNvSpPr txBox="1"/>
          <p:nvPr/>
        </p:nvSpPr>
        <p:spPr>
          <a:xfrm>
            <a:off x="7034446" y="8320513"/>
            <a:ext cx="2540700" cy="8769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05:30!!!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clock " id="163" name="Google Shape;16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98110" y="8280666"/>
            <a:ext cx="961129" cy="95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4294967295" type="title"/>
          </p:nvPr>
        </p:nvSpPr>
        <p:spPr>
          <a:xfrm>
            <a:off x="8207316" y="352556"/>
            <a:ext cx="18432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dk2"/>
                </a:solidFill>
              </a:rPr>
              <a:t>ü</a:t>
            </a:r>
            <a:endParaRPr sz="14400">
              <a:solidFill>
                <a:schemeClr val="dk2"/>
              </a:solidFill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665" y="2634018"/>
            <a:ext cx="5704200" cy="40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fünf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501380" y="740087"/>
            <a:ext cx="4040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Rücken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12256968" y="870650"/>
            <a:ext cx="5499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wünschen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13325634" y="519855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Stück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649758" y="6112698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Glück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7207485" y="7121766"/>
            <a:ext cx="3999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müssen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umber 5 with a dice"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4321" y="2999442"/>
            <a:ext cx="1785492" cy="213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separate piece of pizza" id="176" name="Google Shape;1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90314" y="6719817"/>
            <a:ext cx="1266978" cy="842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pizza" id="177" name="Google Shape;17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77409" y="6719817"/>
            <a:ext cx="2053778" cy="197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the piece of pizza" id="178" name="Google Shape;178;p21"/>
          <p:cNvCxnSpPr/>
          <p:nvPr/>
        </p:nvCxnSpPr>
        <p:spPr>
          <a:xfrm rot="10800000">
            <a:off x="16263022" y="7619797"/>
            <a:ext cx="496800" cy="69750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9" name="Google Shape;179;p21"/>
          <p:cNvSpPr txBox="1"/>
          <p:nvPr/>
        </p:nvSpPr>
        <p:spPr>
          <a:xfrm>
            <a:off x="7281640" y="8159858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have to/must]</a:t>
            </a:r>
            <a:endParaRPr sz="2100"/>
          </a:p>
        </p:txBody>
      </p:sp>
      <p:sp>
        <p:nvSpPr>
          <p:cNvPr id="180" name="Google Shape;180;p21"/>
          <p:cNvSpPr txBox="1"/>
          <p:nvPr/>
        </p:nvSpPr>
        <p:spPr>
          <a:xfrm>
            <a:off x="1436823" y="7182774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[luck/happiness]</a:t>
            </a:r>
            <a:endParaRPr sz="2100"/>
          </a:p>
        </p:txBody>
      </p:sp>
      <p:sp>
        <p:nvSpPr>
          <p:cNvPr id="181" name="Google Shape;181;p21"/>
          <p:cNvSpPr txBox="1"/>
          <p:nvPr/>
        </p:nvSpPr>
        <p:spPr>
          <a:xfrm>
            <a:off x="12908967" y="1978686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wish]</a:t>
            </a:r>
            <a:endParaRPr sz="2100"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0925" y="2125187"/>
            <a:ext cx="3148939" cy="3148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the person's back" id="183" name="Google Shape;183;p21"/>
          <p:cNvCxnSpPr/>
          <p:nvPr/>
        </p:nvCxnSpPr>
        <p:spPr>
          <a:xfrm rot="10800000">
            <a:off x="3606125" y="3729875"/>
            <a:ext cx="1822800" cy="114480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4" name="Google Shape;18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8174" y="2532776"/>
            <a:ext cx="1843200" cy="18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858450" y="3607925"/>
            <a:ext cx="172191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Herr und Frau L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gingen 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ber eine Br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cke.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Da kam eine M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und stach Frau L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ins Genicke.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Da nahm Herr L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seine Kr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und schlug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Frau L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cke ins Genicke.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829" y="598601"/>
            <a:ext cx="2684224" cy="290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8025" y="1827722"/>
            <a:ext cx="3782374" cy="189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002" y="679987"/>
            <a:ext cx="1706080" cy="15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23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{1C5EAECE-C556-460C-8CE6-D21B77223EB3}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Theater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theater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Bibliothek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library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Verein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club/society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Orchester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orchestra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Chor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choir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Klassenzimmer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classroom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Kirche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church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play, playing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sing, singing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go, going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832875" y="343375"/>
            <a:ext cx="1674300" cy="7800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4001588" y="343375"/>
            <a:ext cx="1815600" cy="7800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sehe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7966527" y="440900"/>
            <a:ext cx="2174400" cy="7800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einen Film.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0600537" y="440900"/>
            <a:ext cx="3206400" cy="780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 watch a film.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832875" y="1999838"/>
            <a:ext cx="1815600" cy="8766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4001588" y="1999838"/>
            <a:ext cx="1815600" cy="8766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8017673" y="1902288"/>
            <a:ext cx="2072100" cy="8766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448051" y="1236905"/>
            <a:ext cx="378300" cy="5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1" name="Google Shape;211;p24"/>
          <p:cNvSpPr/>
          <p:nvPr/>
        </p:nvSpPr>
        <p:spPr>
          <a:xfrm>
            <a:off x="4596970" y="1236905"/>
            <a:ext cx="378300" cy="5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2" name="Google Shape;212;p24"/>
          <p:cNvSpPr/>
          <p:nvPr/>
        </p:nvSpPr>
        <p:spPr>
          <a:xfrm>
            <a:off x="8864568" y="1285597"/>
            <a:ext cx="378300" cy="5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3" name="Google Shape;213;p24"/>
          <p:cNvSpPr txBox="1"/>
          <p:nvPr/>
        </p:nvSpPr>
        <p:spPr>
          <a:xfrm>
            <a:off x="328075" y="6127520"/>
            <a:ext cx="28779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 Dienstag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3942888" y="6127500"/>
            <a:ext cx="17475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sehe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5926840" y="6127500"/>
            <a:ext cx="18372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7982573" y="6127500"/>
            <a:ext cx="20925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einen Film.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5940468" y="7599320"/>
            <a:ext cx="17475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3824260" y="7605066"/>
            <a:ext cx="17475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8056677" y="7599320"/>
            <a:ext cx="19941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4515877" y="6979798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1" name="Google Shape;221;p24"/>
          <p:cNvSpPr/>
          <p:nvPr/>
        </p:nvSpPr>
        <p:spPr>
          <a:xfrm>
            <a:off x="6663366" y="6976926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24"/>
          <p:cNvSpPr/>
          <p:nvPr/>
        </p:nvSpPr>
        <p:spPr>
          <a:xfrm>
            <a:off x="8846790" y="6976926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24"/>
          <p:cNvSpPr txBox="1"/>
          <p:nvPr/>
        </p:nvSpPr>
        <p:spPr>
          <a:xfrm>
            <a:off x="328075" y="7605066"/>
            <a:ext cx="28779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phrase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16931" y="6979798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5" name="Google Shape;225;p24"/>
          <p:cNvSpPr txBox="1"/>
          <p:nvPr/>
        </p:nvSpPr>
        <p:spPr>
          <a:xfrm>
            <a:off x="10293650" y="6127500"/>
            <a:ext cx="5794200" cy="776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On Tuesday I watch a film.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328075" y="3207795"/>
            <a:ext cx="28779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Wann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942888" y="3207775"/>
            <a:ext cx="17475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sehe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926840" y="3207775"/>
            <a:ext cx="18372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7982573" y="3207775"/>
            <a:ext cx="2092500" cy="776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einen Film?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5940468" y="4679595"/>
            <a:ext cx="17475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824260" y="4685341"/>
            <a:ext cx="17475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8056677" y="4679595"/>
            <a:ext cx="19941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4515877" y="4060073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24"/>
          <p:cNvSpPr/>
          <p:nvPr/>
        </p:nvSpPr>
        <p:spPr>
          <a:xfrm>
            <a:off x="6663366" y="4057201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4"/>
          <p:cNvSpPr/>
          <p:nvPr/>
        </p:nvSpPr>
        <p:spPr>
          <a:xfrm>
            <a:off x="8846790" y="4057201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4"/>
          <p:cNvSpPr txBox="1"/>
          <p:nvPr/>
        </p:nvSpPr>
        <p:spPr>
          <a:xfrm>
            <a:off x="328075" y="4685341"/>
            <a:ext cx="2877900" cy="872700"/>
          </a:xfrm>
          <a:prstGeom prst="rect">
            <a:avLst/>
          </a:prstGeom>
          <a:solidFill>
            <a:srgbClr val="999999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1516931" y="4060073"/>
            <a:ext cx="364200" cy="54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24"/>
          <p:cNvSpPr txBox="1"/>
          <p:nvPr/>
        </p:nvSpPr>
        <p:spPr>
          <a:xfrm>
            <a:off x="10293650" y="3207775"/>
            <a:ext cx="5794200" cy="776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When do I watch a film?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