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</p:sldIdLst>
  <p:sldSz cy="10287000" cx="18288000"/>
  <p:notesSz cx="6858000" cy="9144000"/>
  <p:embeddedFontLst>
    <p:embeddedFont>
      <p:font typeface="Montserrat SemiBold"/>
      <p:regular r:id="rId15"/>
      <p:bold r:id="rId16"/>
      <p:italic r:id="rId17"/>
      <p:boldItalic r:id="rId18"/>
    </p:embeddedFont>
    <p:embeddedFont>
      <p:font typeface="Montserrat"/>
      <p:regular r:id="rId19"/>
      <p:bold r:id="rId20"/>
      <p:italic r:id="rId21"/>
      <p:boldItalic r:id="rId22"/>
    </p:embeddedFont>
    <p:embeddedFont>
      <p:font typeface="Montserrat Medium"/>
      <p:regular r:id="rId23"/>
      <p:bold r:id="rId24"/>
      <p:italic r:id="rId25"/>
      <p:boldItalic r:id="rId26"/>
    </p:embeddedFont>
    <p:embeddedFont>
      <p:font typeface="Century Gothic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5839">
          <p15:clr>
            <a:srgbClr val="9AA0A6"/>
          </p15:clr>
        </p15:guide>
        <p15:guide id="2" orient="horz" pos="324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4847915-7CB8-460B-BE83-5ADA68FCE1FD}">
  <a:tblStyle styleId="{94847915-7CB8-460B-BE83-5ADA68FCE1F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839"/>
        <p:guide pos="324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.fntdata"/><Relationship Id="rId22" Type="http://schemas.openxmlformats.org/officeDocument/2006/relationships/font" Target="fonts/Montserrat-boldItalic.fntdata"/><Relationship Id="rId21" Type="http://schemas.openxmlformats.org/officeDocument/2006/relationships/font" Target="fonts/Montserrat-italic.fntdata"/><Relationship Id="rId24" Type="http://schemas.openxmlformats.org/officeDocument/2006/relationships/font" Target="fonts/MontserratMedium-bold.fntdata"/><Relationship Id="rId23" Type="http://schemas.openxmlformats.org/officeDocument/2006/relationships/font" Target="fonts/MontserratMedium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MontserratMedium-boldItalic.fntdata"/><Relationship Id="rId25" Type="http://schemas.openxmlformats.org/officeDocument/2006/relationships/font" Target="fonts/MontserratMedium-italic.fntdata"/><Relationship Id="rId28" Type="http://schemas.openxmlformats.org/officeDocument/2006/relationships/font" Target="fonts/CenturyGothic-bold.fntdata"/><Relationship Id="rId27" Type="http://schemas.openxmlformats.org/officeDocument/2006/relationships/font" Target="fonts/CenturyGothic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CenturyGothic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0" Type="http://schemas.openxmlformats.org/officeDocument/2006/relationships/font" Target="fonts/CenturyGothic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font" Target="fonts/MontserratSemiBold-regular.fntdata"/><Relationship Id="rId14" Type="http://schemas.openxmlformats.org/officeDocument/2006/relationships/slide" Target="slides/slide8.xml"/><Relationship Id="rId17" Type="http://schemas.openxmlformats.org/officeDocument/2006/relationships/font" Target="fonts/MontserratSemiBold-italic.fntdata"/><Relationship Id="rId16" Type="http://schemas.openxmlformats.org/officeDocument/2006/relationships/font" Target="fonts/MontserratSemiBold-bold.fntdata"/><Relationship Id="rId19" Type="http://schemas.openxmlformats.org/officeDocument/2006/relationships/font" Target="fonts/Montserrat-regular.fntdata"/><Relationship Id="rId18" Type="http://schemas.openxmlformats.org/officeDocument/2006/relationships/font" Target="fonts/MontserratSemiBold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86a7c6830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86a7c6830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8c4ef261a0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8c4ef261a0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d858ffdcf_0_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8d858ffdcf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O</a:t>
            </a:r>
            <a:r>
              <a:rPr lang="en-GB" sz="1200">
                <a:solidFill>
                  <a:schemeClr val="dk1"/>
                </a:solidFill>
              </a:rPr>
              <a:t>n the screen, you can see the new vocabulary together.   Now, I’ll say the German again, but I will say them out of order.  You say the correct translation out loud.  If you want to challenge yourself - close your eyes, focus on what I’m saying and say the correct translation out loud. 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400">
              <a:solidFill>
                <a:srgbClr val="00206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400">
              <a:solidFill>
                <a:srgbClr val="00206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5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</a:t>
            </a:r>
            <a:r>
              <a:rPr b="1" lang="en-GB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E.g. les grands événements</a:t>
            </a:r>
            <a:endParaRPr i="1" sz="25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E.g. les grands événements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400">
              <a:solidFill>
                <a:srgbClr val="00206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400">
              <a:solidFill>
                <a:srgbClr val="00206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8c5e2f0bcf_0_10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8c5e2f0bcf_0_10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8c5e2f0bcf_0_4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8c5e2f0bcf_0_4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8c5e2f0bcf_0_10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8c5e2f0bcf_0_10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8c5e2f0bcf_0_1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8c5e2f0bcf_0_1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c5e2f0bcf_0_1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8c5e2f0bcf_0_1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917950" y="2876300"/>
            <a:ext cx="16452000" cy="372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Montserrat SemiBold"/>
              <a:buNone/>
              <a:defRPr b="0" sz="6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917950" y="890050"/>
            <a:ext cx="16452000" cy="158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2" type="subTitle"/>
          </p:nvPr>
        </p:nvSpPr>
        <p:spPr>
          <a:xfrm>
            <a:off x="917950" y="8210950"/>
            <a:ext cx="7902000" cy="1239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2000"/>
              </a:spcBef>
              <a:spcAft>
                <a:spcPts val="0"/>
              </a:spcAft>
              <a:buNone/>
              <a:defRPr sz="28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>
              <a:spcBef>
                <a:spcPts val="2000"/>
              </a:spcBef>
              <a:spcAft>
                <a:spcPts val="2000"/>
              </a:spcAft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 b="0" l="49" r="59" t="0"/>
          <a:stretch/>
        </p:blipFill>
        <p:spPr>
          <a:xfrm>
            <a:off x="12631606" y="7235497"/>
            <a:ext cx="4719201" cy="25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>
            <a:off x="17398450" y="8918400"/>
            <a:ext cx="889800" cy="136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/>
          <p:nvPr>
            <p:ph type="title"/>
          </p:nvPr>
        </p:nvSpPr>
        <p:spPr>
          <a:xfrm>
            <a:off x="980500" y="2199450"/>
            <a:ext cx="16389600" cy="688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Montserrat SemiBold"/>
              <a:buNone/>
              <a:defRPr b="0" i="1" sz="72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200"/>
              <a:buFont typeface="Montserrat SemiBold"/>
              <a:buNone/>
              <a:defRPr sz="72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200"/>
              <a:buFont typeface="Montserrat SemiBold"/>
              <a:buNone/>
              <a:defRPr sz="72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200"/>
              <a:buFont typeface="Montserrat SemiBold"/>
              <a:buNone/>
              <a:defRPr sz="72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200"/>
              <a:buFont typeface="Montserrat SemiBold"/>
              <a:buNone/>
              <a:defRPr sz="72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200"/>
              <a:buFont typeface="Montserrat SemiBold"/>
              <a:buNone/>
              <a:defRPr sz="72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200"/>
              <a:buFont typeface="Montserrat SemiBold"/>
              <a:buNone/>
              <a:defRPr sz="72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200"/>
              <a:buFont typeface="Montserrat SemiBold"/>
              <a:buNone/>
              <a:defRPr sz="72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200"/>
              <a:buFont typeface="Montserrat SemiBold"/>
              <a:buNone/>
              <a:defRPr sz="72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69" name="Google Shape;69;p11"/>
          <p:cNvSpPr txBox="1"/>
          <p:nvPr>
            <p:ph idx="1" type="subTitle"/>
          </p:nvPr>
        </p:nvSpPr>
        <p:spPr>
          <a:xfrm>
            <a:off x="949050" y="7939000"/>
            <a:ext cx="7870800" cy="1908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140000"/>
              </a:lnSpc>
              <a:spcBef>
                <a:spcPts val="200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20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20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20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20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20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20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2000"/>
              </a:spcBef>
              <a:spcAft>
                <a:spcPts val="2000"/>
              </a:spcAft>
              <a:buNone/>
              <a:defRPr/>
            </a:lvl9pPr>
          </a:lstStyle>
          <a:p/>
        </p:txBody>
      </p:sp>
      <p:pic>
        <p:nvPicPr>
          <p:cNvPr id="70" name="Google Shape;70;p11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17408298" y="9005905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/>
          <p:nvPr>
            <p:ph idx="1" type="body"/>
          </p:nvPr>
        </p:nvSpPr>
        <p:spPr>
          <a:xfrm>
            <a:off x="936000" y="9252000"/>
            <a:ext cx="7884000" cy="640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2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917950" y="2876300"/>
            <a:ext cx="16452000" cy="637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SemiBold"/>
              <a:buNone/>
              <a:defRPr b="0" sz="6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17408298" y="9005905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917950" y="2876300"/>
            <a:ext cx="16452000" cy="59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381000" lvl="4" marL="2286000">
              <a:spcBef>
                <a:spcPts val="1600"/>
              </a:spcBef>
              <a:spcAft>
                <a:spcPts val="0"/>
              </a:spcAft>
              <a:buSzPts val="2400"/>
              <a:buChar char="–"/>
              <a:defRPr sz="2800"/>
            </a:lvl5pPr>
            <a:lvl6pPr indent="-381000" lvl="5" marL="2743200"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6pPr>
            <a:lvl7pPr indent="-355600" lvl="6" marL="3200400">
              <a:spcBef>
                <a:spcPts val="1200"/>
              </a:spcBef>
              <a:spcAft>
                <a:spcPts val="0"/>
              </a:spcAft>
              <a:buSzPts val="2000"/>
              <a:buChar char="–"/>
              <a:defRPr/>
            </a:lvl7pPr>
            <a:lvl8pPr indent="-355600" lvl="7" marL="3657600">
              <a:spcBef>
                <a:spcPts val="800"/>
              </a:spcBef>
              <a:spcAft>
                <a:spcPts val="0"/>
              </a:spcAft>
              <a:buSzPts val="2000"/>
              <a:buChar char="–"/>
              <a:defRPr/>
            </a:lvl8pPr>
            <a:lvl9pPr indent="-330200" lvl="8" marL="4114800">
              <a:spcBef>
                <a:spcPts val="800"/>
              </a:spcBef>
              <a:spcAft>
                <a:spcPts val="400"/>
              </a:spcAft>
              <a:buSzPts val="16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917950" y="890050"/>
            <a:ext cx="79020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917950" y="2876300"/>
            <a:ext cx="7902000" cy="59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381000" lvl="4" marL="2286000">
              <a:spcBef>
                <a:spcPts val="1600"/>
              </a:spcBef>
              <a:spcAft>
                <a:spcPts val="0"/>
              </a:spcAft>
              <a:buSzPts val="2400"/>
              <a:buChar char="–"/>
              <a:defRPr sz="2400"/>
            </a:lvl5pPr>
            <a:lvl6pPr indent="-381000" lvl="5" marL="2743200"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6pPr>
            <a:lvl7pPr indent="-355600" lvl="6" marL="3200400">
              <a:spcBef>
                <a:spcPts val="1200"/>
              </a:spcBef>
              <a:spcAft>
                <a:spcPts val="0"/>
              </a:spcAft>
              <a:buSzPts val="2000"/>
              <a:buChar char="–"/>
              <a:defRPr/>
            </a:lvl7pPr>
            <a:lvl8pPr indent="-355600" lvl="7" marL="3657600">
              <a:spcBef>
                <a:spcPts val="800"/>
              </a:spcBef>
              <a:spcAft>
                <a:spcPts val="0"/>
              </a:spcAft>
              <a:buSzPts val="2000"/>
              <a:buChar char="–"/>
              <a:defRPr/>
            </a:lvl8pPr>
            <a:lvl9pPr indent="-330200" lvl="8" marL="4114800">
              <a:spcBef>
                <a:spcPts val="800"/>
              </a:spcBef>
              <a:spcAft>
                <a:spcPts val="400"/>
              </a:spcAft>
              <a:buSzPts val="1600"/>
              <a:buChar char="–"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9467950" y="2876300"/>
            <a:ext cx="7902000" cy="59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381000" lvl="4" marL="2286000">
              <a:spcBef>
                <a:spcPts val="1600"/>
              </a:spcBef>
              <a:spcAft>
                <a:spcPts val="0"/>
              </a:spcAft>
              <a:buSzPts val="2400"/>
              <a:buChar char="–"/>
              <a:defRPr sz="2400"/>
            </a:lvl5pPr>
            <a:lvl6pPr indent="-381000" lvl="5" marL="2743200"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6pPr>
            <a:lvl7pPr indent="-355600" lvl="6" marL="3200400">
              <a:spcBef>
                <a:spcPts val="1200"/>
              </a:spcBef>
              <a:spcAft>
                <a:spcPts val="0"/>
              </a:spcAft>
              <a:buSzPts val="2000"/>
              <a:buChar char="–"/>
              <a:defRPr/>
            </a:lvl7pPr>
            <a:lvl8pPr indent="-355600" lvl="7" marL="3657600">
              <a:spcBef>
                <a:spcPts val="800"/>
              </a:spcBef>
              <a:spcAft>
                <a:spcPts val="0"/>
              </a:spcAft>
              <a:buSzPts val="2000"/>
              <a:buChar char="–"/>
              <a:defRPr/>
            </a:lvl8pPr>
            <a:lvl9pPr indent="-330200" lvl="8" marL="4114800">
              <a:spcBef>
                <a:spcPts val="800"/>
              </a:spcBef>
              <a:spcAft>
                <a:spcPts val="400"/>
              </a:spcAft>
              <a:buSzPts val="1600"/>
              <a:buChar char="–"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" name="Google Shape;28;p5"/>
          <p:cNvSpPr txBox="1"/>
          <p:nvPr>
            <p:ph idx="3" type="title"/>
          </p:nvPr>
        </p:nvSpPr>
        <p:spPr>
          <a:xfrm>
            <a:off x="9467950" y="890050"/>
            <a:ext cx="79020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slide with three elements">
  <p:cSld name="TITLE_ONLY_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906400" y="2857850"/>
            <a:ext cx="164634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381000" lvl="4" marL="2286000">
              <a:spcBef>
                <a:spcPts val="1600"/>
              </a:spcBef>
              <a:spcAft>
                <a:spcPts val="0"/>
              </a:spcAft>
              <a:buSzPts val="2400"/>
              <a:buChar char="–"/>
              <a:defRPr/>
            </a:lvl5pPr>
            <a:lvl6pPr indent="-381000" lvl="5" marL="2743200"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6pPr>
            <a:lvl7pPr indent="-355600" lvl="6" marL="3200400">
              <a:spcBef>
                <a:spcPts val="1200"/>
              </a:spcBef>
              <a:spcAft>
                <a:spcPts val="0"/>
              </a:spcAft>
              <a:buSzPts val="2000"/>
              <a:buChar char="–"/>
              <a:defRPr/>
            </a:lvl7pPr>
            <a:lvl8pPr indent="-355600" lvl="7" marL="3657600">
              <a:spcBef>
                <a:spcPts val="800"/>
              </a:spcBef>
              <a:spcAft>
                <a:spcPts val="0"/>
              </a:spcAft>
              <a:buSzPts val="2000"/>
              <a:buChar char="–"/>
              <a:defRPr/>
            </a:lvl8pPr>
            <a:lvl9pPr indent="-330200" lvl="8" marL="4114800">
              <a:spcBef>
                <a:spcPts val="800"/>
              </a:spcBef>
              <a:spcAft>
                <a:spcPts val="400"/>
              </a:spcAft>
              <a:buSzPts val="1600"/>
              <a:buChar char="–"/>
              <a:defRPr/>
            </a:lvl9pPr>
          </a:lstStyle>
          <a:p/>
        </p:txBody>
      </p:sp>
      <p:sp>
        <p:nvSpPr>
          <p:cNvPr id="36" name="Google Shape;36;p7"/>
          <p:cNvSpPr txBox="1"/>
          <p:nvPr>
            <p:ph idx="2" type="subTitle"/>
          </p:nvPr>
        </p:nvSpPr>
        <p:spPr>
          <a:xfrm>
            <a:off x="91795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7" name="Google Shape;37;p7"/>
          <p:cNvSpPr txBox="1"/>
          <p:nvPr>
            <p:ph idx="3" type="body"/>
          </p:nvPr>
        </p:nvSpPr>
        <p:spPr>
          <a:xfrm>
            <a:off x="91795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2pPr>
            <a:lvl3pPr indent="-381000" lvl="2" marL="13716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3pPr>
            <a:lvl4pPr indent="-381000" lvl="3" marL="18288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4pPr>
            <a:lvl5pPr indent="-381000" lvl="4" marL="2286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5pPr>
            <a:lvl6pPr indent="-381000" lvl="5" marL="27432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6pPr>
            <a:lvl7pPr indent="-381000" lvl="6" marL="32004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7pPr>
            <a:lvl8pPr indent="-381000" lvl="7" marL="36576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8pPr>
            <a:lvl9pPr indent="-381000" lvl="8" marL="41148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Char char="–"/>
              <a:defRPr sz="2400"/>
            </a:lvl9pPr>
          </a:lstStyle>
          <a:p/>
        </p:txBody>
      </p:sp>
      <p:sp>
        <p:nvSpPr>
          <p:cNvPr id="38" name="Google Shape;38;p7"/>
          <p:cNvSpPr txBox="1"/>
          <p:nvPr>
            <p:ph idx="4" type="subTitle"/>
          </p:nvPr>
        </p:nvSpPr>
        <p:spPr>
          <a:xfrm>
            <a:off x="655860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5" type="body"/>
          </p:nvPr>
        </p:nvSpPr>
        <p:spPr>
          <a:xfrm>
            <a:off x="655860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2pPr>
            <a:lvl3pPr indent="-381000" lvl="2" marL="1371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3pPr>
            <a:lvl4pPr indent="-381000" lvl="3" marL="18288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4pPr>
            <a:lvl5pPr indent="-381000" lvl="4" marL="2286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5pPr>
            <a:lvl6pPr indent="-381000" lvl="5" marL="27432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6pPr>
            <a:lvl7pPr indent="-381000" lvl="6" marL="3200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7pPr>
            <a:lvl8pPr indent="-381000" lvl="7" marL="3657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8pPr>
            <a:lvl9pPr indent="-381000" lvl="8" marL="41148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Char char="–"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6" type="subTitle"/>
          </p:nvPr>
        </p:nvSpPr>
        <p:spPr>
          <a:xfrm>
            <a:off x="1219925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1" name="Google Shape;41;p7"/>
          <p:cNvSpPr txBox="1"/>
          <p:nvPr>
            <p:ph idx="7" type="body"/>
          </p:nvPr>
        </p:nvSpPr>
        <p:spPr>
          <a:xfrm>
            <a:off x="1219925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2pPr>
            <a:lvl3pPr indent="-381000" lvl="2" marL="1371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3pPr>
            <a:lvl4pPr indent="-381000" lvl="3" marL="18288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4pPr>
            <a:lvl5pPr indent="-381000" lvl="4" marL="2286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5pPr>
            <a:lvl6pPr indent="-381000" lvl="5" marL="27432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6pPr>
            <a:lvl7pPr indent="-381000" lvl="6" marL="3200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7pPr>
            <a:lvl8pPr indent="-381000" lvl="7" marL="3657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8pPr>
            <a:lvl9pPr indent="-381000" lvl="8" marL="41148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Char char="–"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tting tasks">
  <p:cSld name="TITLE_ONLY_1_1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4" name="Google Shape;44;p8"/>
          <p:cNvSpPr txBox="1"/>
          <p:nvPr>
            <p:ph idx="1" type="subTitle"/>
          </p:nvPr>
        </p:nvSpPr>
        <p:spPr>
          <a:xfrm>
            <a:off x="917950" y="2876300"/>
            <a:ext cx="6256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5" name="Google Shape;45;p8"/>
          <p:cNvSpPr txBox="1"/>
          <p:nvPr>
            <p:ph idx="2" type="subTitle"/>
          </p:nvPr>
        </p:nvSpPr>
        <p:spPr>
          <a:xfrm>
            <a:off x="11111450" y="5342400"/>
            <a:ext cx="6258600" cy="7890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6" name="Google Shape;46;p8"/>
          <p:cNvSpPr txBox="1"/>
          <p:nvPr>
            <p:ph idx="3" type="body"/>
          </p:nvPr>
        </p:nvSpPr>
        <p:spPr>
          <a:xfrm>
            <a:off x="917950" y="4140150"/>
            <a:ext cx="7902000" cy="105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381000" lvl="4" marL="2286000">
              <a:spcBef>
                <a:spcPts val="1600"/>
              </a:spcBef>
              <a:spcAft>
                <a:spcPts val="0"/>
              </a:spcAft>
              <a:buSzPts val="2400"/>
              <a:buChar char="–"/>
              <a:defRPr/>
            </a:lvl5pPr>
            <a:lvl6pPr indent="-381000" lvl="5" marL="2743200"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6pPr>
            <a:lvl7pPr indent="-355600" lvl="6" marL="3200400">
              <a:spcBef>
                <a:spcPts val="1200"/>
              </a:spcBef>
              <a:spcAft>
                <a:spcPts val="0"/>
              </a:spcAft>
              <a:buSzPts val="2000"/>
              <a:buChar char="–"/>
              <a:defRPr/>
            </a:lvl7pPr>
            <a:lvl8pPr indent="-355600" lvl="7" marL="3657600">
              <a:spcBef>
                <a:spcPts val="800"/>
              </a:spcBef>
              <a:spcAft>
                <a:spcPts val="0"/>
              </a:spcAft>
              <a:buSzPts val="2000"/>
              <a:buChar char="–"/>
              <a:defRPr/>
            </a:lvl8pPr>
            <a:lvl9pPr indent="-330200" lvl="8" marL="4114800">
              <a:spcBef>
                <a:spcPts val="800"/>
              </a:spcBef>
              <a:spcAft>
                <a:spcPts val="400"/>
              </a:spcAft>
              <a:buSzPts val="1600"/>
              <a:buChar char="–"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4" type="subTitle"/>
          </p:nvPr>
        </p:nvSpPr>
        <p:spPr>
          <a:xfrm>
            <a:off x="917950" y="5342400"/>
            <a:ext cx="6256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8" name="Google Shape;48;p8"/>
          <p:cNvSpPr txBox="1"/>
          <p:nvPr>
            <p:ph idx="5" type="body"/>
          </p:nvPr>
        </p:nvSpPr>
        <p:spPr>
          <a:xfrm>
            <a:off x="917950" y="6606250"/>
            <a:ext cx="7902000" cy="105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381000" lvl="4" marL="2286000" rtl="0">
              <a:spcBef>
                <a:spcPts val="1600"/>
              </a:spcBef>
              <a:spcAft>
                <a:spcPts val="0"/>
              </a:spcAft>
              <a:buSzPts val="2400"/>
              <a:buChar char="–"/>
              <a:defRPr/>
            </a:lvl5pPr>
            <a:lvl6pPr indent="-381000" lvl="5" marL="2743200" rtl="0"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6pPr>
            <a:lvl7pPr indent="-355600" lvl="6" marL="3200400" rtl="0">
              <a:spcBef>
                <a:spcPts val="1200"/>
              </a:spcBef>
              <a:spcAft>
                <a:spcPts val="0"/>
              </a:spcAft>
              <a:buSzPts val="2000"/>
              <a:buChar char="–"/>
              <a:defRPr/>
            </a:lvl7pPr>
            <a:lvl8pPr indent="-355600" lvl="7" marL="3657600" rtl="0">
              <a:spcBef>
                <a:spcPts val="800"/>
              </a:spcBef>
              <a:spcAft>
                <a:spcPts val="0"/>
              </a:spcAft>
              <a:buSzPts val="2000"/>
              <a:buChar char="–"/>
              <a:defRPr/>
            </a:lvl8pPr>
            <a:lvl9pPr indent="-330200" lvl="8" marL="4114800" rtl="0">
              <a:spcBef>
                <a:spcPts val="800"/>
              </a:spcBef>
              <a:spcAft>
                <a:spcPts val="400"/>
              </a:spcAft>
              <a:buSzPts val="1600"/>
              <a:buChar char="–"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6" type="subTitle"/>
          </p:nvPr>
        </p:nvSpPr>
        <p:spPr>
          <a:xfrm>
            <a:off x="11111450" y="6355450"/>
            <a:ext cx="6258600" cy="789000"/>
          </a:xfrm>
          <a:prstGeom prst="rect">
            <a:avLst/>
          </a:prstGeom>
          <a:solidFill>
            <a:schemeClr val="accent4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0" name="Google Shape;50;p8"/>
          <p:cNvSpPr txBox="1"/>
          <p:nvPr>
            <p:ph idx="7" type="subTitle"/>
          </p:nvPr>
        </p:nvSpPr>
        <p:spPr>
          <a:xfrm>
            <a:off x="11111450" y="7368500"/>
            <a:ext cx="6258600" cy="7890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ltiple choice options">
  <p:cSld name="TITLE_ONLY_1_1_1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54" name="Google Shape;54;p9"/>
          <p:cNvSpPr txBox="1"/>
          <p:nvPr>
            <p:ph idx="1" type="subTitle"/>
          </p:nvPr>
        </p:nvSpPr>
        <p:spPr>
          <a:xfrm>
            <a:off x="917950" y="2876300"/>
            <a:ext cx="6256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2" type="body"/>
          </p:nvPr>
        </p:nvSpPr>
        <p:spPr>
          <a:xfrm>
            <a:off x="917950" y="414015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381000" lvl="4" marL="2286000" rtl="0">
              <a:spcBef>
                <a:spcPts val="1600"/>
              </a:spcBef>
              <a:spcAft>
                <a:spcPts val="0"/>
              </a:spcAft>
              <a:buSzPts val="2400"/>
              <a:buChar char="–"/>
              <a:defRPr/>
            </a:lvl5pPr>
            <a:lvl6pPr indent="-381000" lvl="5" marL="2743200" rtl="0"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6pPr>
            <a:lvl7pPr indent="-355600" lvl="6" marL="3200400" rtl="0">
              <a:spcBef>
                <a:spcPts val="1200"/>
              </a:spcBef>
              <a:spcAft>
                <a:spcPts val="0"/>
              </a:spcAft>
              <a:buSzPts val="2000"/>
              <a:buChar char="–"/>
              <a:defRPr/>
            </a:lvl7pPr>
            <a:lvl8pPr indent="-355600" lvl="7" marL="3657600" rtl="0">
              <a:spcBef>
                <a:spcPts val="800"/>
              </a:spcBef>
              <a:spcAft>
                <a:spcPts val="0"/>
              </a:spcAft>
              <a:buSzPts val="2000"/>
              <a:buChar char="–"/>
              <a:defRPr/>
            </a:lvl8pPr>
            <a:lvl9pPr indent="-330200" lvl="8" marL="4114800" rtl="0">
              <a:spcBef>
                <a:spcPts val="800"/>
              </a:spcBef>
              <a:spcAft>
                <a:spcPts val="400"/>
              </a:spcAft>
              <a:buSzPts val="1600"/>
              <a:buChar char="–"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3" type="subTitle"/>
          </p:nvPr>
        </p:nvSpPr>
        <p:spPr>
          <a:xfrm>
            <a:off x="9468000" y="2876300"/>
            <a:ext cx="6256800" cy="906600"/>
          </a:xfrm>
          <a:prstGeom prst="rect">
            <a:avLst/>
          </a:prstGeom>
          <a:solidFill>
            <a:schemeClr val="accent4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4" type="body"/>
          </p:nvPr>
        </p:nvSpPr>
        <p:spPr>
          <a:xfrm>
            <a:off x="9468000" y="414015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381000" lvl="4" marL="2286000" rtl="0">
              <a:spcBef>
                <a:spcPts val="1600"/>
              </a:spcBef>
              <a:spcAft>
                <a:spcPts val="0"/>
              </a:spcAft>
              <a:buSzPts val="2400"/>
              <a:buChar char="–"/>
              <a:defRPr/>
            </a:lvl5pPr>
            <a:lvl6pPr indent="-381000" lvl="5" marL="2743200" rtl="0"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6pPr>
            <a:lvl7pPr indent="-355600" lvl="6" marL="3200400" rtl="0">
              <a:spcBef>
                <a:spcPts val="1200"/>
              </a:spcBef>
              <a:spcAft>
                <a:spcPts val="0"/>
              </a:spcAft>
              <a:buSzPts val="2000"/>
              <a:buChar char="–"/>
              <a:defRPr/>
            </a:lvl7pPr>
            <a:lvl8pPr indent="-355600" lvl="7" marL="3657600" rtl="0">
              <a:spcBef>
                <a:spcPts val="800"/>
              </a:spcBef>
              <a:spcAft>
                <a:spcPts val="0"/>
              </a:spcAft>
              <a:buSzPts val="2000"/>
              <a:buChar char="–"/>
              <a:defRPr/>
            </a:lvl8pPr>
            <a:lvl9pPr indent="-330200" lvl="8" marL="4114800" rtl="0">
              <a:spcBef>
                <a:spcPts val="800"/>
              </a:spcBef>
              <a:spcAft>
                <a:spcPts val="400"/>
              </a:spcAft>
              <a:buSzPts val="1600"/>
              <a:buChar char="–"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5" type="subTitle"/>
          </p:nvPr>
        </p:nvSpPr>
        <p:spPr>
          <a:xfrm>
            <a:off x="917950" y="5904750"/>
            <a:ext cx="6256800" cy="906600"/>
          </a:xfrm>
          <a:prstGeom prst="rect">
            <a:avLst/>
          </a:prstGeom>
          <a:solidFill>
            <a:schemeClr val="accent3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6" type="body"/>
          </p:nvPr>
        </p:nvSpPr>
        <p:spPr>
          <a:xfrm>
            <a:off x="917950" y="716860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381000" lvl="4" marL="2286000" rtl="0">
              <a:spcBef>
                <a:spcPts val="1600"/>
              </a:spcBef>
              <a:spcAft>
                <a:spcPts val="0"/>
              </a:spcAft>
              <a:buSzPts val="2400"/>
              <a:buChar char="–"/>
              <a:defRPr/>
            </a:lvl5pPr>
            <a:lvl6pPr indent="-381000" lvl="5" marL="2743200" rtl="0"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6pPr>
            <a:lvl7pPr indent="-355600" lvl="6" marL="3200400" rtl="0">
              <a:spcBef>
                <a:spcPts val="1200"/>
              </a:spcBef>
              <a:spcAft>
                <a:spcPts val="0"/>
              </a:spcAft>
              <a:buSzPts val="2000"/>
              <a:buChar char="–"/>
              <a:defRPr/>
            </a:lvl7pPr>
            <a:lvl8pPr indent="-355600" lvl="7" marL="3657600" rtl="0">
              <a:spcBef>
                <a:spcPts val="800"/>
              </a:spcBef>
              <a:spcAft>
                <a:spcPts val="0"/>
              </a:spcAft>
              <a:buSzPts val="2000"/>
              <a:buChar char="–"/>
              <a:defRPr/>
            </a:lvl8pPr>
            <a:lvl9pPr indent="-330200" lvl="8" marL="4114800" rtl="0">
              <a:spcBef>
                <a:spcPts val="800"/>
              </a:spcBef>
              <a:spcAft>
                <a:spcPts val="400"/>
              </a:spcAft>
              <a:buSzPts val="1600"/>
              <a:buChar char="–"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7" type="subTitle"/>
          </p:nvPr>
        </p:nvSpPr>
        <p:spPr>
          <a:xfrm>
            <a:off x="9468000" y="5904750"/>
            <a:ext cx="6256800" cy="9066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8" type="body"/>
          </p:nvPr>
        </p:nvSpPr>
        <p:spPr>
          <a:xfrm>
            <a:off x="9468000" y="716860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381000" lvl="4" marL="2286000" rtl="0">
              <a:spcBef>
                <a:spcPts val="1600"/>
              </a:spcBef>
              <a:spcAft>
                <a:spcPts val="0"/>
              </a:spcAft>
              <a:buSzPts val="2400"/>
              <a:buChar char="–"/>
              <a:defRPr/>
            </a:lvl5pPr>
            <a:lvl6pPr indent="-381000" lvl="5" marL="2743200" rtl="0"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6pPr>
            <a:lvl7pPr indent="-355600" lvl="6" marL="3200400" rtl="0">
              <a:spcBef>
                <a:spcPts val="1200"/>
              </a:spcBef>
              <a:spcAft>
                <a:spcPts val="0"/>
              </a:spcAft>
              <a:buSzPts val="2000"/>
              <a:buChar char="–"/>
              <a:defRPr/>
            </a:lvl7pPr>
            <a:lvl8pPr indent="-355600" lvl="7" marL="3657600" rtl="0">
              <a:spcBef>
                <a:spcPts val="800"/>
              </a:spcBef>
              <a:spcAft>
                <a:spcPts val="0"/>
              </a:spcAft>
              <a:buSzPts val="2000"/>
              <a:buChar char="–"/>
              <a:defRPr/>
            </a:lvl8pPr>
            <a:lvl9pPr indent="-330200" lvl="8" marL="4114800" rtl="0">
              <a:spcBef>
                <a:spcPts val="800"/>
              </a:spcBef>
              <a:spcAft>
                <a:spcPts val="400"/>
              </a:spcAft>
              <a:buSzPts val="1600"/>
              <a:buChar char="–"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>
            <p:ph type="title"/>
          </p:nvPr>
        </p:nvSpPr>
        <p:spPr>
          <a:xfrm>
            <a:off x="917950" y="892800"/>
            <a:ext cx="7902000" cy="162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5" name="Google Shape;65;p10"/>
          <p:cNvSpPr txBox="1"/>
          <p:nvPr>
            <p:ph idx="1" type="body"/>
          </p:nvPr>
        </p:nvSpPr>
        <p:spPr>
          <a:xfrm>
            <a:off x="917950" y="2876300"/>
            <a:ext cx="7902000" cy="59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381000" lvl="4" marL="2286000">
              <a:spcBef>
                <a:spcPts val="1600"/>
              </a:spcBef>
              <a:spcAft>
                <a:spcPts val="0"/>
              </a:spcAft>
              <a:buSzPts val="2400"/>
              <a:buChar char="–"/>
              <a:defRPr sz="2400"/>
            </a:lvl5pPr>
            <a:lvl6pPr indent="-381000" lvl="5" marL="2743200"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6pPr>
            <a:lvl7pPr indent="-355600" lvl="6" marL="3200400">
              <a:spcBef>
                <a:spcPts val="1200"/>
              </a:spcBef>
              <a:spcAft>
                <a:spcPts val="0"/>
              </a:spcAft>
              <a:buSzPts val="2000"/>
              <a:buChar char="–"/>
              <a:defRPr/>
            </a:lvl7pPr>
            <a:lvl8pPr indent="-355600" lvl="7" marL="3657600">
              <a:spcBef>
                <a:spcPts val="800"/>
              </a:spcBef>
              <a:spcAft>
                <a:spcPts val="0"/>
              </a:spcAft>
              <a:buSzPts val="2000"/>
              <a:buChar char="–"/>
              <a:defRPr/>
            </a:lvl8pPr>
            <a:lvl9pPr indent="-330200" lvl="8" marL="4114800">
              <a:spcBef>
                <a:spcPts val="800"/>
              </a:spcBef>
              <a:spcAft>
                <a:spcPts val="400"/>
              </a:spcAft>
              <a:buSzPts val="1600"/>
              <a:buChar char="–"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400"/>
              <a:buFont typeface="Montserrat"/>
              <a:buNone/>
              <a:defRPr b="1" sz="440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917950" y="2876300"/>
            <a:ext cx="16452000" cy="59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ontserrat"/>
              <a:buChar char="●"/>
              <a:defRPr sz="3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31800" lvl="1" marL="914400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ontserrat"/>
              <a:buChar char="–"/>
              <a:defRPr sz="3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406400" lvl="2" marL="1371600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406400" lvl="3" marL="182880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81000" lvl="4" marL="228600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–"/>
              <a:defRPr sz="2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81000" lvl="5" marL="274320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–"/>
              <a:defRPr sz="2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ontserrat"/>
              <a:buChar char="–"/>
              <a:defRPr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Montserrat"/>
              <a:buChar char="–"/>
              <a:defRPr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30200" lvl="8" marL="4114800">
              <a:lnSpc>
                <a:spcPct val="130000"/>
              </a:lnSpc>
              <a:spcBef>
                <a:spcPts val="800"/>
              </a:spcBef>
              <a:spcAft>
                <a:spcPts val="400"/>
              </a:spcAft>
              <a:buClr>
                <a:schemeClr val="dk2"/>
              </a:buClr>
              <a:buSzPts val="1600"/>
              <a:buFont typeface="Montserrat"/>
              <a:buChar char="–"/>
              <a:defRPr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">
            <a:alphaModFix/>
          </a:blip>
          <a:srcRect b="0" l="9" r="0" t="0"/>
          <a:stretch/>
        </p:blipFill>
        <p:spPr>
          <a:xfrm>
            <a:off x="17408298" y="9005905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578">
          <p15:clr>
            <a:srgbClr val="EA4335"/>
          </p15:clr>
        </p15:guide>
        <p15:guide id="2" pos="10942">
          <p15:clr>
            <a:srgbClr val="EA4335"/>
          </p15:clr>
        </p15:guide>
        <p15:guide id="3" orient="horz" pos="561">
          <p15:clr>
            <a:srgbClr val="EA4335"/>
          </p15:clr>
        </p15:guide>
        <p15:guide id="4" orient="horz" pos="1812">
          <p15:clr>
            <a:srgbClr val="EA4335"/>
          </p15:clr>
        </p15:guide>
        <p15:guide id="5" orient="horz" pos="5568">
          <p15:clr>
            <a:srgbClr val="EA4335"/>
          </p15:clr>
        </p15:guide>
        <p15:guide id="6" orient="horz" pos="6039">
          <p15:clr>
            <a:srgbClr val="EA4335"/>
          </p15:clr>
        </p15:guide>
        <p15:guide id="7" orient="horz" pos="1385">
          <p15:clr>
            <a:srgbClr val="EA4335"/>
          </p15:clr>
        </p15:guide>
        <p15:guide id="8" pos="5556">
          <p15:clr>
            <a:srgbClr val="EA4335"/>
          </p15:clr>
        </p15:guide>
        <p15:guide id="9" pos="5964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6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16.png"/><Relationship Id="rId6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21.png"/><Relationship Id="rId10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9" Type="http://schemas.openxmlformats.org/officeDocument/2006/relationships/image" Target="../media/image18.png"/><Relationship Id="rId5" Type="http://schemas.openxmlformats.org/officeDocument/2006/relationships/image" Target="../media/image13.png"/><Relationship Id="rId6" Type="http://schemas.openxmlformats.org/officeDocument/2006/relationships/image" Target="../media/image6.png"/><Relationship Id="rId7" Type="http://schemas.openxmlformats.org/officeDocument/2006/relationships/image" Target="../media/image8.png"/><Relationship Id="rId8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/>
          <p:nvPr/>
        </p:nvSpPr>
        <p:spPr>
          <a:xfrm>
            <a:off x="685800" y="685800"/>
            <a:ext cx="4397100" cy="10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German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" name="Google Shape;80;p14"/>
          <p:cNvSpPr txBox="1"/>
          <p:nvPr/>
        </p:nvSpPr>
        <p:spPr>
          <a:xfrm>
            <a:off x="746300" y="2642350"/>
            <a:ext cx="16035600" cy="26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Say what I and others can and </a:t>
            </a:r>
            <a:endParaRPr sz="6000">
              <a:solidFill>
                <a:srgbClr val="4B324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cannot do [2/2]</a:t>
            </a:r>
            <a:endParaRPr sz="6000">
              <a:solidFill>
                <a:srgbClr val="4B324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609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6000"/>
              <a:buFont typeface="Montserrat SemiBold"/>
              <a:buChar char="-"/>
            </a:pPr>
            <a:r>
              <a:rPr lang="en-GB" sz="46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The modal verb: </a:t>
            </a:r>
            <a:r>
              <a:rPr i="1" lang="en-GB" sz="46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können </a:t>
            </a:r>
            <a:r>
              <a:rPr lang="en-GB" sz="46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(can)</a:t>
            </a:r>
            <a:endParaRPr sz="4600">
              <a:solidFill>
                <a:srgbClr val="4B324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520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4600"/>
              <a:buFont typeface="Montserrat SemiBold"/>
              <a:buChar char="-"/>
            </a:pPr>
            <a:r>
              <a:rPr lang="en-GB" sz="46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Negation: </a:t>
            </a:r>
            <a:r>
              <a:rPr i="1" lang="en-GB" sz="46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keine</a:t>
            </a:r>
            <a:r>
              <a:rPr lang="en-GB" sz="46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+ plural nouns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907675" y="8996075"/>
            <a:ext cx="5103000" cy="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Frau Conboy</a:t>
            </a:r>
            <a:endParaRPr sz="2800">
              <a:solidFill>
                <a:srgbClr val="4B324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/>
          <p:nvPr>
            <p:ph idx="4294967295" type="title"/>
          </p:nvPr>
        </p:nvSpPr>
        <p:spPr>
          <a:xfrm>
            <a:off x="7165961" y="44970"/>
            <a:ext cx="3924900" cy="23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0"/>
              <a:buFont typeface="Century Gothic"/>
              <a:buNone/>
            </a:pPr>
            <a:r>
              <a:rPr b="1" lang="en-GB" sz="18000">
                <a:solidFill>
                  <a:srgbClr val="002060"/>
                </a:solidFill>
              </a:rPr>
              <a:t>au</a:t>
            </a:r>
            <a:endParaRPr sz="18000"/>
          </a:p>
        </p:txBody>
      </p:sp>
      <p:pic>
        <p:nvPicPr>
          <p:cNvPr descr="table with mug on top of it" id="87" name="Google Shape;8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58279" y="6716992"/>
            <a:ext cx="3546831" cy="2163568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/>
          <p:nvPr/>
        </p:nvSpPr>
        <p:spPr>
          <a:xfrm>
            <a:off x="6406665" y="2787604"/>
            <a:ext cx="5704200" cy="3929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571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b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9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</a:t>
            </a:r>
            <a:r>
              <a:rPr lang="en-GB" sz="99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</a:t>
            </a:r>
            <a:r>
              <a:rPr lang="en-GB" sz="99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sz="99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" name="Google Shape;89;p15"/>
          <p:cNvSpPr/>
          <p:nvPr/>
        </p:nvSpPr>
        <p:spPr>
          <a:xfrm>
            <a:off x="920355" y="5141793"/>
            <a:ext cx="45429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1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</a:t>
            </a:r>
            <a:r>
              <a:rPr lang="en-GB" sz="81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</a:t>
            </a:r>
            <a:r>
              <a:rPr lang="en-GB" sz="81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</a:t>
            </a:r>
            <a:endParaRPr sz="8100">
              <a:solidFill>
                <a:srgbClr val="FFCC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" name="Google Shape;90;p15"/>
          <p:cNvSpPr/>
          <p:nvPr/>
        </p:nvSpPr>
        <p:spPr>
          <a:xfrm>
            <a:off x="13274918" y="411259"/>
            <a:ext cx="35883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1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</a:t>
            </a:r>
            <a:r>
              <a:rPr lang="en-GB" sz="81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endParaRPr i="1" sz="81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1" name="Google Shape;91;p15"/>
          <p:cNvSpPr/>
          <p:nvPr/>
        </p:nvSpPr>
        <p:spPr>
          <a:xfrm>
            <a:off x="12559976" y="5104211"/>
            <a:ext cx="50184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1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</a:t>
            </a:r>
            <a:r>
              <a:rPr lang="en-GB" sz="81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endParaRPr sz="2100"/>
          </a:p>
        </p:txBody>
      </p:sp>
      <p:sp>
        <p:nvSpPr>
          <p:cNvPr id="92" name="Google Shape;92;p15"/>
          <p:cNvSpPr/>
          <p:nvPr/>
        </p:nvSpPr>
        <p:spPr>
          <a:xfrm>
            <a:off x="479161" y="411259"/>
            <a:ext cx="54252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1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</a:t>
            </a:r>
            <a:r>
              <a:rPr lang="en-GB" sz="81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</a:t>
            </a:r>
            <a:endParaRPr sz="81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3" name="Google Shape;93;p15"/>
          <p:cNvSpPr/>
          <p:nvPr/>
        </p:nvSpPr>
        <p:spPr>
          <a:xfrm>
            <a:off x="6474759" y="7295730"/>
            <a:ext cx="53382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1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</a:t>
            </a:r>
            <a:r>
              <a:rPr lang="en-GB" sz="81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sgehen</a:t>
            </a:r>
            <a:endParaRPr sz="81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house" id="94" name="Google Shape;94;p15"/>
          <p:cNvPicPr preferRelativeResize="0"/>
          <p:nvPr/>
        </p:nvPicPr>
        <p:blipFill rotWithShape="1">
          <a:blip r:embed="rId4">
            <a:alphaModFix/>
          </a:blip>
          <a:srcRect b="0" l="0" r="0" t="6890"/>
          <a:stretch/>
        </p:blipFill>
        <p:spPr>
          <a:xfrm>
            <a:off x="7358075" y="2940651"/>
            <a:ext cx="3528651" cy="2163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peech bubble with three dots" id="95" name="Google Shape;95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64469" y="6953204"/>
            <a:ext cx="2070046" cy="2070046"/>
          </a:xfrm>
          <a:prstGeom prst="rect">
            <a:avLst/>
          </a:prstGeom>
          <a:noFill/>
          <a:ln>
            <a:noFill/>
          </a:ln>
        </p:spPr>
      </p:pic>
      <p:sp>
        <p:nvSpPr>
          <p:cNvPr descr="red plus sign" id="96" name="Google Shape;96;p15"/>
          <p:cNvSpPr/>
          <p:nvPr/>
        </p:nvSpPr>
        <p:spPr>
          <a:xfrm>
            <a:off x="13383101" y="1382804"/>
            <a:ext cx="3372300" cy="3462600"/>
          </a:xfrm>
          <a:prstGeom prst="mathPlus">
            <a:avLst>
              <a:gd fmla="val 23520" name="adj1"/>
            </a:avLst>
          </a:prstGeom>
          <a:solidFill>
            <a:srgbClr val="FF0000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" name="Google Shape;97;p15"/>
          <p:cNvSpPr txBox="1"/>
          <p:nvPr/>
        </p:nvSpPr>
        <p:spPr>
          <a:xfrm>
            <a:off x="1208514" y="6249830"/>
            <a:ext cx="3850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believe]</a:t>
            </a:r>
            <a:endParaRPr sz="2100"/>
          </a:p>
        </p:txBody>
      </p:sp>
      <p:sp>
        <p:nvSpPr>
          <p:cNvPr id="98" name="Google Shape;98;p15"/>
          <p:cNvSpPr txBox="1"/>
          <p:nvPr/>
        </p:nvSpPr>
        <p:spPr>
          <a:xfrm>
            <a:off x="1266226" y="1595770"/>
            <a:ext cx="3850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[exact(ly)]</a:t>
            </a:r>
            <a:endParaRPr sz="2100"/>
          </a:p>
        </p:txBody>
      </p:sp>
      <p:pic>
        <p:nvPicPr>
          <p:cNvPr descr="clock with an exact time" id="99" name="Google Shape;99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39669" y="2376030"/>
            <a:ext cx="2059490" cy="205949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5"/>
          <p:cNvSpPr txBox="1"/>
          <p:nvPr/>
        </p:nvSpPr>
        <p:spPr>
          <a:xfrm>
            <a:off x="2259044" y="3059525"/>
            <a:ext cx="38505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[8:07:25]</a:t>
            </a:r>
            <a:endParaRPr sz="2100"/>
          </a:p>
        </p:txBody>
      </p:sp>
      <p:sp>
        <p:nvSpPr>
          <p:cNvPr id="101" name="Google Shape;101;p15"/>
          <p:cNvSpPr txBox="1"/>
          <p:nvPr/>
        </p:nvSpPr>
        <p:spPr>
          <a:xfrm>
            <a:off x="7196981" y="8515524"/>
            <a:ext cx="3850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go out]</a:t>
            </a:r>
            <a:endParaRPr sz="2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" name="Google Shape;106;p16"/>
          <p:cNvGraphicFramePr/>
          <p:nvPr/>
        </p:nvGraphicFramePr>
        <p:xfrm>
          <a:off x="2222000" y="608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{94847915-7CB8-460B-BE83-5ADA68FCE1FD}</a:tableStyleId>
              </a:tblPr>
              <a:tblGrid>
                <a:gridCol w="7020850"/>
                <a:gridCol w="6823150"/>
              </a:tblGrid>
              <a:tr h="762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sehen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to see/seeing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tragen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to wear/wearing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trinken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to drink/drinking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essen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to eat/eating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die Leute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people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die Hose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trousers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der Hut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hat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das Obst</a:t>
                      </a:r>
                      <a:endParaRPr/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fruit</a:t>
                      </a:r>
                      <a:endParaRPr b="1"/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der Keks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biscuit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das Butterbrot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sandwich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07" name="Google Shape;10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450" y="168900"/>
            <a:ext cx="1872175" cy="187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7"/>
          <p:cNvPicPr preferRelativeResize="0"/>
          <p:nvPr/>
        </p:nvPicPr>
        <p:blipFill rotWithShape="1">
          <a:blip r:embed="rId3">
            <a:alphaModFix/>
          </a:blip>
          <a:srcRect b="0" l="34945" r="32581" t="13800"/>
          <a:stretch/>
        </p:blipFill>
        <p:spPr>
          <a:xfrm>
            <a:off x="1559216" y="890050"/>
            <a:ext cx="1308524" cy="2191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 rotWithShape="1">
          <a:blip r:embed="rId4">
            <a:alphaModFix/>
          </a:blip>
          <a:srcRect b="0" l="9528" r="7690" t="0"/>
          <a:stretch/>
        </p:blipFill>
        <p:spPr>
          <a:xfrm>
            <a:off x="979425" y="3366613"/>
            <a:ext cx="1826852" cy="171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 rotWithShape="1">
          <a:blip r:embed="rId5">
            <a:alphaModFix/>
          </a:blip>
          <a:srcRect b="0" l="13882" r="7643" t="0"/>
          <a:stretch/>
        </p:blipFill>
        <p:spPr>
          <a:xfrm>
            <a:off x="917938" y="5548175"/>
            <a:ext cx="1949824" cy="1557652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7"/>
          <p:cNvSpPr txBox="1"/>
          <p:nvPr/>
        </p:nvSpPr>
        <p:spPr>
          <a:xfrm>
            <a:off x="5082025" y="3995925"/>
            <a:ext cx="2085000" cy="906300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latin typeface="Montserrat"/>
                <a:ea typeface="Montserrat"/>
                <a:cs typeface="Montserrat"/>
                <a:sym typeface="Montserrat"/>
              </a:rPr>
              <a:t>kann</a:t>
            </a:r>
            <a:endParaRPr b="1" sz="40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6" name="Google Shape;116;p17"/>
          <p:cNvCxnSpPr>
            <a:stCxn id="112" idx="3"/>
          </p:cNvCxnSpPr>
          <p:nvPr/>
        </p:nvCxnSpPr>
        <p:spPr>
          <a:xfrm>
            <a:off x="2867740" y="1985833"/>
            <a:ext cx="1958400" cy="13224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7" name="Google Shape;117;p17"/>
          <p:cNvCxnSpPr>
            <a:stCxn id="113" idx="3"/>
          </p:cNvCxnSpPr>
          <p:nvPr/>
        </p:nvCxnSpPr>
        <p:spPr>
          <a:xfrm>
            <a:off x="2806277" y="4225950"/>
            <a:ext cx="1726500" cy="27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8" name="Google Shape;118;p17"/>
          <p:cNvCxnSpPr>
            <a:stCxn id="114" idx="3"/>
          </p:cNvCxnSpPr>
          <p:nvPr/>
        </p:nvCxnSpPr>
        <p:spPr>
          <a:xfrm flipH="1" rot="10800000">
            <a:off x="2867762" y="5272201"/>
            <a:ext cx="1884900" cy="10548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9" name="Google Shape;119;p17"/>
          <p:cNvSpPr txBox="1"/>
          <p:nvPr/>
        </p:nvSpPr>
        <p:spPr>
          <a:xfrm>
            <a:off x="7419575" y="3995925"/>
            <a:ext cx="2334000" cy="906300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keine </a:t>
            </a:r>
            <a:endParaRPr b="1" sz="40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" name="Google Shape;120;p17"/>
          <p:cNvSpPr txBox="1"/>
          <p:nvPr/>
        </p:nvSpPr>
        <p:spPr>
          <a:xfrm>
            <a:off x="10022700" y="1183500"/>
            <a:ext cx="3668700" cy="2031900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latin typeface="Montserrat"/>
                <a:ea typeface="Montserrat"/>
                <a:cs typeface="Montserrat"/>
                <a:sym typeface="Montserrat"/>
              </a:rPr>
              <a:t>Hüte</a:t>
            </a:r>
            <a:endParaRPr b="1" sz="4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latin typeface="Montserrat"/>
                <a:ea typeface="Montserrat"/>
                <a:cs typeface="Montserrat"/>
                <a:sym typeface="Montserrat"/>
              </a:rPr>
              <a:t>Hosen</a:t>
            </a:r>
            <a:endParaRPr b="1" sz="4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" name="Google Shape;121;p17"/>
          <p:cNvSpPr txBox="1"/>
          <p:nvPr/>
        </p:nvSpPr>
        <p:spPr>
          <a:xfrm>
            <a:off x="10006125" y="3448500"/>
            <a:ext cx="3668700" cy="1718700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latin typeface="Montserrat"/>
                <a:ea typeface="Montserrat"/>
                <a:cs typeface="Montserrat"/>
                <a:sym typeface="Montserrat"/>
              </a:rPr>
              <a:t>Kekse</a:t>
            </a:r>
            <a:endParaRPr b="1" sz="4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latin typeface="Montserrat"/>
                <a:ea typeface="Montserrat"/>
                <a:cs typeface="Montserrat"/>
                <a:sym typeface="Montserrat"/>
              </a:rPr>
              <a:t>Butterbrote</a:t>
            </a:r>
            <a:endParaRPr b="1" sz="4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" name="Google Shape;122;p17"/>
          <p:cNvSpPr txBox="1"/>
          <p:nvPr/>
        </p:nvSpPr>
        <p:spPr>
          <a:xfrm>
            <a:off x="10022700" y="5548175"/>
            <a:ext cx="3668700" cy="3861600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latin typeface="Montserrat"/>
                <a:ea typeface="Montserrat"/>
                <a:cs typeface="Montserrat"/>
                <a:sym typeface="Montserrat"/>
              </a:rPr>
              <a:t>Leute</a:t>
            </a:r>
            <a:endParaRPr b="1" sz="4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latin typeface="Montserrat"/>
                <a:ea typeface="Montserrat"/>
                <a:cs typeface="Montserrat"/>
                <a:sym typeface="Montserrat"/>
              </a:rPr>
              <a:t>Mäuse</a:t>
            </a:r>
            <a:endParaRPr b="1" sz="4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latin typeface="Montserrat"/>
                <a:ea typeface="Montserrat"/>
                <a:cs typeface="Montserrat"/>
                <a:sym typeface="Montserrat"/>
              </a:rPr>
              <a:t>Häuser</a:t>
            </a:r>
            <a:endParaRPr b="1" sz="4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" name="Google Shape;123;p17"/>
          <p:cNvSpPr txBox="1"/>
          <p:nvPr/>
        </p:nvSpPr>
        <p:spPr>
          <a:xfrm>
            <a:off x="13927375" y="3780450"/>
            <a:ext cx="3185100" cy="1054800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latin typeface="Montserrat"/>
                <a:ea typeface="Montserrat"/>
                <a:cs typeface="Montserrat"/>
                <a:sym typeface="Montserrat"/>
              </a:rPr>
              <a:t>essen.</a:t>
            </a:r>
            <a:endParaRPr b="1" sz="4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" name="Google Shape;124;p17"/>
          <p:cNvSpPr txBox="1"/>
          <p:nvPr/>
        </p:nvSpPr>
        <p:spPr>
          <a:xfrm>
            <a:off x="13899925" y="1821500"/>
            <a:ext cx="3185100" cy="1054800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latin typeface="Montserrat"/>
                <a:ea typeface="Montserrat"/>
                <a:cs typeface="Montserrat"/>
                <a:sym typeface="Montserrat"/>
              </a:rPr>
              <a:t>tragen.</a:t>
            </a:r>
            <a:endParaRPr b="1" sz="4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" name="Google Shape;125;p17"/>
          <p:cNvSpPr txBox="1"/>
          <p:nvPr/>
        </p:nvSpPr>
        <p:spPr>
          <a:xfrm>
            <a:off x="14019425" y="6642600"/>
            <a:ext cx="3185100" cy="1054800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latin typeface="Montserrat"/>
                <a:ea typeface="Montserrat"/>
                <a:cs typeface="Montserrat"/>
                <a:sym typeface="Montserrat"/>
              </a:rPr>
              <a:t>sehen.</a:t>
            </a:r>
            <a:endParaRPr b="1" sz="4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6300" y="237050"/>
            <a:ext cx="1430588" cy="143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7"/>
          <p:cNvSpPr txBox="1"/>
          <p:nvPr/>
        </p:nvSpPr>
        <p:spPr>
          <a:xfrm>
            <a:off x="9753575" y="6529225"/>
            <a:ext cx="4119000" cy="5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latin typeface="Montserrat"/>
                <a:ea typeface="Montserrat"/>
                <a:cs typeface="Montserrat"/>
                <a:sym typeface="Montserrat"/>
              </a:rPr>
              <a:t>Bäume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 txBox="1"/>
          <p:nvPr/>
        </p:nvSpPr>
        <p:spPr>
          <a:xfrm>
            <a:off x="1213750" y="353150"/>
            <a:ext cx="15468600" cy="18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Können and the 2-verb rule</a:t>
            </a:r>
            <a:endParaRPr b="1" sz="34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To say </a:t>
            </a:r>
            <a:r>
              <a:rPr i="1" lang="en-GB" sz="32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‘can’</a:t>
            </a:r>
            <a:r>
              <a:rPr lang="en-GB" sz="32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 with another verb, use </a:t>
            </a:r>
            <a:r>
              <a:rPr i="1" lang="en-GB" sz="32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‘können’</a:t>
            </a:r>
            <a:r>
              <a:rPr lang="en-GB" sz="32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 plus an infinitive verb. The second verb, the infinitive, is used at the end of the sentence.</a:t>
            </a:r>
            <a:endParaRPr sz="32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3" name="Google Shape;133;p18"/>
          <p:cNvPicPr preferRelativeResize="0"/>
          <p:nvPr/>
        </p:nvPicPr>
        <p:blipFill rotWithShape="1">
          <a:blip r:embed="rId3">
            <a:alphaModFix/>
          </a:blip>
          <a:srcRect b="0" l="12505" r="10912" t="0"/>
          <a:stretch/>
        </p:blipFill>
        <p:spPr>
          <a:xfrm>
            <a:off x="16092400" y="6956863"/>
            <a:ext cx="1021950" cy="1059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799" y="143302"/>
            <a:ext cx="1021950" cy="102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8"/>
          <p:cNvSpPr txBox="1"/>
          <p:nvPr/>
        </p:nvSpPr>
        <p:spPr>
          <a:xfrm>
            <a:off x="1303975" y="2199450"/>
            <a:ext cx="3912000" cy="59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Sie kann sehen. sehen.</a:t>
            </a:r>
            <a:endParaRPr b="1" sz="34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6" name="Google Shape;136;p18"/>
          <p:cNvSpPr txBox="1"/>
          <p:nvPr/>
        </p:nvSpPr>
        <p:spPr>
          <a:xfrm>
            <a:off x="5491657" y="2221800"/>
            <a:ext cx="2936100" cy="5958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She can see.</a:t>
            </a:r>
            <a:endParaRPr sz="34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7" name="Google Shape;137;p18"/>
          <p:cNvSpPr txBox="1"/>
          <p:nvPr/>
        </p:nvSpPr>
        <p:spPr>
          <a:xfrm>
            <a:off x="1191900" y="3119975"/>
            <a:ext cx="16156200" cy="11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To say what someone </a:t>
            </a:r>
            <a:r>
              <a:rPr i="1" lang="en-GB" sz="32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‘cannot / can’t’ </a:t>
            </a:r>
            <a:r>
              <a:rPr lang="en-GB" sz="32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do, use </a:t>
            </a:r>
            <a:r>
              <a:rPr i="1" lang="en-GB" sz="32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‘nicht’</a:t>
            </a:r>
            <a:r>
              <a:rPr lang="en-GB" sz="32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 before the infinitive verb. </a:t>
            </a:r>
            <a:r>
              <a:rPr lang="en-GB" sz="32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2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1303975" y="4008625"/>
            <a:ext cx="5276100" cy="6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Sie kann </a:t>
            </a:r>
            <a:r>
              <a:rPr b="1" lang="en-GB" sz="3400" u="sng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nicht</a:t>
            </a:r>
            <a:r>
              <a:rPr b="1" lang="en-GB" sz="3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 sehen.</a:t>
            </a:r>
            <a:endParaRPr b="1" sz="34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6803186" y="4045743"/>
            <a:ext cx="5053500" cy="6276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She cannot / can’t see.</a:t>
            </a:r>
            <a:endParaRPr sz="34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" name="Google Shape;140;p18"/>
          <p:cNvSpPr txBox="1"/>
          <p:nvPr/>
        </p:nvSpPr>
        <p:spPr>
          <a:xfrm>
            <a:off x="1213750" y="5038413"/>
            <a:ext cx="15468600" cy="11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To say </a:t>
            </a:r>
            <a:r>
              <a:rPr i="1" lang="en-GB" sz="32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‘can’</a:t>
            </a:r>
            <a:r>
              <a:rPr lang="en-GB" sz="32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 with singular nouns, put the noun before the infinitive verb.  </a:t>
            </a:r>
            <a:endParaRPr sz="32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1" name="Google Shape;141;p18"/>
          <p:cNvSpPr txBox="1"/>
          <p:nvPr/>
        </p:nvSpPr>
        <p:spPr>
          <a:xfrm>
            <a:off x="1357275" y="5827250"/>
            <a:ext cx="6925500" cy="59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Sie kann </a:t>
            </a:r>
            <a:r>
              <a:rPr b="1" lang="en-GB" sz="3400" u="sng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nicht</a:t>
            </a:r>
            <a:r>
              <a:rPr b="1" lang="en-GB" sz="3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 sehen.</a:t>
            </a:r>
            <a:endParaRPr b="1" sz="34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9024800" y="5908700"/>
            <a:ext cx="6671400" cy="5958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She cannot / can’t see.</a:t>
            </a:r>
            <a:endParaRPr sz="34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" name="Google Shape;143;p18"/>
          <p:cNvSpPr txBox="1"/>
          <p:nvPr/>
        </p:nvSpPr>
        <p:spPr>
          <a:xfrm>
            <a:off x="1357275" y="7349004"/>
            <a:ext cx="6925500" cy="59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Sie kann </a:t>
            </a:r>
            <a:r>
              <a:rPr b="1" lang="en-GB" sz="3400" u="sng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keine</a:t>
            </a:r>
            <a:r>
              <a:rPr b="1" lang="en-GB" sz="3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 Leute</a:t>
            </a:r>
            <a:r>
              <a:rPr b="1" lang="en-GB" sz="3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 sehen.</a:t>
            </a:r>
            <a:endParaRPr b="1" sz="34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" name="Google Shape;144;p18"/>
          <p:cNvSpPr txBox="1"/>
          <p:nvPr/>
        </p:nvSpPr>
        <p:spPr>
          <a:xfrm>
            <a:off x="1357275" y="6632447"/>
            <a:ext cx="6925500" cy="59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Sie kann </a:t>
            </a:r>
            <a:r>
              <a:rPr b="1" lang="en-GB" sz="3400" u="sng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keine</a:t>
            </a:r>
            <a:r>
              <a:rPr b="1" lang="en-GB" sz="3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 Bäume </a:t>
            </a:r>
            <a:r>
              <a:rPr b="1" lang="en-GB" sz="3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sehen.</a:t>
            </a:r>
            <a:endParaRPr b="1" sz="34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" name="Google Shape;145;p18"/>
          <p:cNvSpPr txBox="1"/>
          <p:nvPr/>
        </p:nvSpPr>
        <p:spPr>
          <a:xfrm>
            <a:off x="9024799" y="6595325"/>
            <a:ext cx="6671400" cy="5958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She cannot / can’t see trees.</a:t>
            </a:r>
            <a:endParaRPr sz="34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" name="Google Shape;146;p18"/>
          <p:cNvSpPr txBox="1"/>
          <p:nvPr/>
        </p:nvSpPr>
        <p:spPr>
          <a:xfrm>
            <a:off x="9024799" y="7356200"/>
            <a:ext cx="6671400" cy="5958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She cannot / can’t see people.</a:t>
            </a:r>
            <a:endParaRPr sz="34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" name="Google Shape;147;p18"/>
          <p:cNvSpPr txBox="1"/>
          <p:nvPr/>
        </p:nvSpPr>
        <p:spPr>
          <a:xfrm>
            <a:off x="1213750" y="8290038"/>
            <a:ext cx="15468600" cy="11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To say </a:t>
            </a:r>
            <a:r>
              <a:rPr i="1" lang="en-GB" sz="32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‘cannot / can’t </a:t>
            </a:r>
            <a:r>
              <a:rPr lang="en-GB" sz="32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with nouns, use </a:t>
            </a:r>
            <a:r>
              <a:rPr b="1" i="1" lang="en-GB" sz="32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keine</a:t>
            </a:r>
            <a:r>
              <a:rPr lang="en-GB" sz="32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 with plural nouns.</a:t>
            </a:r>
            <a:endParaRPr sz="32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 txBox="1"/>
          <p:nvPr/>
        </p:nvSpPr>
        <p:spPr>
          <a:xfrm>
            <a:off x="2471325" y="480875"/>
            <a:ext cx="13098300" cy="12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Decide whether it is ‘</a:t>
            </a:r>
            <a:r>
              <a:rPr b="1" i="1" lang="en-GB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can</a:t>
            </a:r>
            <a:r>
              <a:rPr b="1" lang="en-GB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’ or ‘</a:t>
            </a:r>
            <a:r>
              <a:rPr b="1" i="1" lang="en-GB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can’t</a:t>
            </a:r>
            <a:r>
              <a:rPr b="1" lang="en-GB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’</a:t>
            </a:r>
            <a:endParaRPr b="1" sz="4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153" name="Google Shape;153;p19"/>
          <p:cNvGraphicFramePr/>
          <p:nvPr/>
        </p:nvGraphicFramePr>
        <p:xfrm>
          <a:off x="2471325" y="1483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{94847915-7CB8-460B-BE83-5ADA68FCE1FD}</a:tableStyleId>
              </a:tblPr>
              <a:tblGrid>
                <a:gridCol w="1192775"/>
                <a:gridCol w="6465025"/>
                <a:gridCol w="7206375"/>
              </a:tblGrid>
              <a:tr h="742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can </a:t>
                      </a:r>
                      <a:r>
                        <a:rPr b="1" lang="en-GB" sz="3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or</a:t>
                      </a:r>
                      <a:r>
                        <a:rPr b="1"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can’t?</a:t>
                      </a:r>
                      <a:endParaRPr b="1"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742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b="1"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Ich kann ein Buch lesen.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 can / can’t read a book.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742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b="1"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Er kann schwimmen.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He can / can swim.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742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b="1"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Sie kann nicht gut tanzen.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She can / can’t dance well.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742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 b="1"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Ich kann keine Kekse essen.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 can / can’t eat biscuits.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742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  <a:endParaRPr b="1"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Du kannst Leute sehen.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You can / can’t see people.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742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</a:t>
                      </a:r>
                      <a:endParaRPr b="1"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Er kann keine Hüte tragen.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He can / can’t wear hats.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742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</a:t>
                      </a:r>
                      <a:endParaRPr b="1"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Sie kann laut singen.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She can / can’t sing loudly.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742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</a:t>
                      </a:r>
                      <a:endParaRPr b="1"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Du kannst keine Fremdsprachen sprechen.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You can / can’t speak foreign languages.</a:t>
                      </a:r>
                      <a:endParaRPr sz="3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154" name="Google Shape;15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825" y="223900"/>
            <a:ext cx="1975550" cy="197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9"/>
          <p:cNvSpPr/>
          <p:nvPr/>
        </p:nvSpPr>
        <p:spPr>
          <a:xfrm>
            <a:off x="10379700" y="2225350"/>
            <a:ext cx="1016100" cy="679500"/>
          </a:xfrm>
          <a:prstGeom prst="ellipse">
            <a:avLst/>
          </a:prstGeom>
          <a:noFill/>
          <a:ln cap="flat" cmpd="sng" w="762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9"/>
          <p:cNvSpPr/>
          <p:nvPr/>
        </p:nvSpPr>
        <p:spPr>
          <a:xfrm>
            <a:off x="10821650" y="2967475"/>
            <a:ext cx="1016100" cy="679500"/>
          </a:xfrm>
          <a:prstGeom prst="ellipse">
            <a:avLst/>
          </a:prstGeom>
          <a:noFill/>
          <a:ln cap="flat" cmpd="sng" w="762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9"/>
          <p:cNvSpPr/>
          <p:nvPr/>
        </p:nvSpPr>
        <p:spPr>
          <a:xfrm>
            <a:off x="12144650" y="3709600"/>
            <a:ext cx="1323000" cy="679500"/>
          </a:xfrm>
          <a:prstGeom prst="ellipse">
            <a:avLst/>
          </a:prstGeom>
          <a:noFill/>
          <a:ln cap="flat" cmpd="sng" w="762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9"/>
          <p:cNvSpPr/>
          <p:nvPr/>
        </p:nvSpPr>
        <p:spPr>
          <a:xfrm>
            <a:off x="11533000" y="4451725"/>
            <a:ext cx="1220700" cy="679500"/>
          </a:xfrm>
          <a:prstGeom prst="ellipse">
            <a:avLst/>
          </a:prstGeom>
          <a:noFill/>
          <a:ln cap="flat" cmpd="sng" w="762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9"/>
          <p:cNvSpPr/>
          <p:nvPr/>
        </p:nvSpPr>
        <p:spPr>
          <a:xfrm>
            <a:off x="11026250" y="5193850"/>
            <a:ext cx="1016100" cy="679500"/>
          </a:xfrm>
          <a:prstGeom prst="ellipse">
            <a:avLst/>
          </a:prstGeom>
          <a:noFill/>
          <a:ln cap="flat" cmpd="sng" w="762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9"/>
          <p:cNvSpPr/>
          <p:nvPr/>
        </p:nvSpPr>
        <p:spPr>
          <a:xfrm>
            <a:off x="11837750" y="5935975"/>
            <a:ext cx="1220700" cy="679500"/>
          </a:xfrm>
          <a:prstGeom prst="ellipse">
            <a:avLst/>
          </a:prstGeom>
          <a:noFill/>
          <a:ln cap="flat" cmpd="sng" w="762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9"/>
          <p:cNvSpPr/>
          <p:nvPr/>
        </p:nvSpPr>
        <p:spPr>
          <a:xfrm>
            <a:off x="11026250" y="6678100"/>
            <a:ext cx="1016100" cy="679500"/>
          </a:xfrm>
          <a:prstGeom prst="ellipse">
            <a:avLst/>
          </a:prstGeom>
          <a:noFill/>
          <a:ln cap="flat" cmpd="sng" w="762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9"/>
          <p:cNvSpPr/>
          <p:nvPr/>
        </p:nvSpPr>
        <p:spPr>
          <a:xfrm>
            <a:off x="12042350" y="7420225"/>
            <a:ext cx="1220700" cy="679500"/>
          </a:xfrm>
          <a:prstGeom prst="ellipse">
            <a:avLst/>
          </a:prstGeom>
          <a:noFill/>
          <a:ln cap="flat" cmpd="sng" w="762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 txBox="1"/>
          <p:nvPr/>
        </p:nvSpPr>
        <p:spPr>
          <a:xfrm>
            <a:off x="2471325" y="480875"/>
            <a:ext cx="13098300" cy="12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Answers</a:t>
            </a:r>
            <a:endParaRPr b="1" sz="4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168" name="Google Shape;168;p20"/>
          <p:cNvGraphicFramePr/>
          <p:nvPr/>
        </p:nvGraphicFramePr>
        <p:xfrm>
          <a:off x="2471325" y="1483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{94847915-7CB8-460B-BE83-5ADA68FCE1FD}</a:tableStyleId>
              </a:tblPr>
              <a:tblGrid>
                <a:gridCol w="930400"/>
                <a:gridCol w="6480375"/>
                <a:gridCol w="7084475"/>
              </a:tblGrid>
              <a:tr h="742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b="1" sz="3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He can’t eat.</a:t>
                      </a:r>
                      <a:endParaRPr sz="3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Er kann nicht essen.</a:t>
                      </a:r>
                      <a:endParaRPr sz="3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742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b="1" sz="3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 can dance and sing.</a:t>
                      </a:r>
                      <a:endParaRPr sz="3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Ich kann tanzen und singen.</a:t>
                      </a:r>
                      <a:endParaRPr sz="3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742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b="1" sz="3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She can’t see.</a:t>
                      </a:r>
                      <a:endParaRPr sz="3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Sie kann nicht sehen.</a:t>
                      </a:r>
                      <a:endParaRPr sz="3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742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 b="1" sz="3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She can’t see people.</a:t>
                      </a:r>
                      <a:endParaRPr sz="3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Sie kann keine Leute sehen.</a:t>
                      </a:r>
                      <a:endParaRPr sz="3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742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  <a:endParaRPr b="1" sz="3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He can wear hats.</a:t>
                      </a:r>
                      <a:endParaRPr sz="3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Er kann Hüte tragen.</a:t>
                      </a:r>
                      <a:endParaRPr sz="3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742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</a:t>
                      </a:r>
                      <a:endParaRPr b="1" sz="3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He can drink water.</a:t>
                      </a:r>
                      <a:endParaRPr sz="3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Er kann Wasser trinken.</a:t>
                      </a:r>
                      <a:endParaRPr sz="3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742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</a:t>
                      </a:r>
                      <a:endParaRPr b="1" sz="3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 can eat fruit.</a:t>
                      </a:r>
                      <a:endParaRPr sz="3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Ich kann Obst essen.</a:t>
                      </a:r>
                      <a:endParaRPr sz="3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742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</a:t>
                      </a:r>
                      <a:endParaRPr b="1" sz="3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 can’t eat sandwiches.</a:t>
                      </a:r>
                      <a:endParaRPr sz="3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4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Ich kann keine Butterbrote essen.</a:t>
                      </a:r>
                      <a:endParaRPr sz="34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169" name="Google Shape;16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948" y="110591"/>
            <a:ext cx="1970500" cy="197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1"/>
          <p:cNvSpPr txBox="1"/>
          <p:nvPr/>
        </p:nvSpPr>
        <p:spPr>
          <a:xfrm>
            <a:off x="2270850" y="890050"/>
            <a:ext cx="13098300" cy="123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Answers</a:t>
            </a:r>
            <a:endParaRPr b="1" sz="40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950" y="110599"/>
            <a:ext cx="1751250" cy="1756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1"/>
          <p:cNvSpPr txBox="1"/>
          <p:nvPr/>
        </p:nvSpPr>
        <p:spPr>
          <a:xfrm>
            <a:off x="2254050" y="1867250"/>
            <a:ext cx="14031900" cy="711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>
                <a:latin typeface="Montserrat"/>
                <a:ea typeface="Montserrat"/>
                <a:cs typeface="Montserrat"/>
                <a:sym typeface="Montserrat"/>
              </a:rPr>
              <a:t>1.</a:t>
            </a:r>
            <a:endParaRPr sz="3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>
                <a:latin typeface="Montserrat"/>
                <a:ea typeface="Montserrat"/>
                <a:cs typeface="Montserrat"/>
                <a:sym typeface="Montserrat"/>
              </a:rPr>
              <a:t>2.</a:t>
            </a:r>
            <a:endParaRPr sz="3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>
                <a:latin typeface="Montserrat"/>
                <a:ea typeface="Montserrat"/>
                <a:cs typeface="Montserrat"/>
                <a:sym typeface="Montserrat"/>
              </a:rPr>
              <a:t>3.</a:t>
            </a:r>
            <a:endParaRPr sz="3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>
                <a:latin typeface="Montserrat"/>
                <a:ea typeface="Montserrat"/>
                <a:cs typeface="Montserrat"/>
                <a:sym typeface="Montserrat"/>
              </a:rPr>
              <a:t>4. </a:t>
            </a:r>
            <a:endParaRPr sz="3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7" name="Google Shape;177;p21"/>
          <p:cNvPicPr preferRelativeResize="0"/>
          <p:nvPr/>
        </p:nvPicPr>
        <p:blipFill rotWithShape="1">
          <a:blip r:embed="rId4">
            <a:alphaModFix/>
          </a:blip>
          <a:srcRect b="36228" l="56003" r="5534" t="11137"/>
          <a:stretch/>
        </p:blipFill>
        <p:spPr>
          <a:xfrm>
            <a:off x="4909665" y="2609503"/>
            <a:ext cx="711494" cy="543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9010" y="2346005"/>
            <a:ext cx="1065496" cy="642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0115" y="2764340"/>
            <a:ext cx="1065496" cy="642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1"/>
          <p:cNvPicPr preferRelativeResize="0"/>
          <p:nvPr/>
        </p:nvPicPr>
        <p:blipFill rotWithShape="1">
          <a:blip r:embed="rId6">
            <a:alphaModFix/>
          </a:blip>
          <a:srcRect b="0" l="9528" r="7690" t="0"/>
          <a:stretch/>
        </p:blipFill>
        <p:spPr>
          <a:xfrm>
            <a:off x="3036825" y="2326700"/>
            <a:ext cx="1394987" cy="109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1"/>
          <p:cNvPicPr preferRelativeResize="0"/>
          <p:nvPr/>
        </p:nvPicPr>
        <p:blipFill rotWithShape="1">
          <a:blip r:embed="rId7">
            <a:alphaModFix/>
          </a:blip>
          <a:srcRect b="0" l="34945" r="32581" t="13800"/>
          <a:stretch/>
        </p:blipFill>
        <p:spPr>
          <a:xfrm>
            <a:off x="3036825" y="3971500"/>
            <a:ext cx="717972" cy="109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1"/>
          <p:cNvPicPr preferRelativeResize="0"/>
          <p:nvPr/>
        </p:nvPicPr>
        <p:blipFill rotWithShape="1">
          <a:blip r:embed="rId4">
            <a:alphaModFix/>
          </a:blip>
          <a:srcRect b="36228" l="56003" r="5534" t="11137"/>
          <a:stretch/>
        </p:blipFill>
        <p:spPr>
          <a:xfrm>
            <a:off x="4200658" y="4433736"/>
            <a:ext cx="512662" cy="427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1"/>
          <p:cNvPicPr preferRelativeResize="0"/>
          <p:nvPr/>
        </p:nvPicPr>
        <p:blipFill rotWithShape="1">
          <a:blip r:embed="rId8">
            <a:alphaModFix/>
          </a:blip>
          <a:srcRect b="8772" l="14918" r="9580" t="10523"/>
          <a:stretch/>
        </p:blipFill>
        <p:spPr>
          <a:xfrm>
            <a:off x="5159176" y="4210419"/>
            <a:ext cx="1453022" cy="737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1"/>
          <p:cNvPicPr preferRelativeResize="0"/>
          <p:nvPr/>
        </p:nvPicPr>
        <p:blipFill rotWithShape="1">
          <a:blip r:embed="rId4">
            <a:alphaModFix/>
          </a:blip>
          <a:srcRect b="36228" l="56003" r="5534" t="11137"/>
          <a:stretch/>
        </p:blipFill>
        <p:spPr>
          <a:xfrm>
            <a:off x="4958024" y="6323407"/>
            <a:ext cx="586035" cy="500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1"/>
          <p:cNvPicPr preferRelativeResize="0"/>
          <p:nvPr/>
        </p:nvPicPr>
        <p:blipFill rotWithShape="1">
          <a:blip r:embed="rId9">
            <a:alphaModFix/>
          </a:blip>
          <a:srcRect b="15560" l="20878" r="19470" t="5927"/>
          <a:stretch/>
        </p:blipFill>
        <p:spPr>
          <a:xfrm>
            <a:off x="5969198" y="5868949"/>
            <a:ext cx="978077" cy="140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1"/>
          <p:cNvPicPr preferRelativeResize="0"/>
          <p:nvPr/>
        </p:nvPicPr>
        <p:blipFill rotWithShape="1">
          <a:blip r:embed="rId10">
            <a:alphaModFix/>
          </a:blip>
          <a:srcRect b="0" l="13882" r="7643" t="0"/>
          <a:stretch/>
        </p:blipFill>
        <p:spPr>
          <a:xfrm>
            <a:off x="3191201" y="5971188"/>
            <a:ext cx="1341679" cy="1003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1"/>
          <p:cNvPicPr preferRelativeResize="0"/>
          <p:nvPr/>
        </p:nvPicPr>
        <p:blipFill rotWithShape="1">
          <a:blip r:embed="rId7">
            <a:alphaModFix/>
          </a:blip>
          <a:srcRect b="0" l="34945" r="32581" t="13800"/>
          <a:stretch/>
        </p:blipFill>
        <p:spPr>
          <a:xfrm>
            <a:off x="3036825" y="7569976"/>
            <a:ext cx="907179" cy="140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1"/>
          <p:cNvPicPr preferRelativeResize="0"/>
          <p:nvPr/>
        </p:nvPicPr>
        <p:blipFill rotWithShape="1">
          <a:blip r:embed="rId4">
            <a:alphaModFix/>
          </a:blip>
          <a:srcRect b="36228" l="56003" r="5534" t="11137"/>
          <a:stretch/>
        </p:blipFill>
        <p:spPr>
          <a:xfrm>
            <a:off x="4358279" y="8080978"/>
            <a:ext cx="647766" cy="547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297607" y="7792628"/>
            <a:ext cx="1558968" cy="96407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1"/>
          <p:cNvSpPr txBox="1"/>
          <p:nvPr/>
        </p:nvSpPr>
        <p:spPr>
          <a:xfrm>
            <a:off x="8018150" y="2388975"/>
            <a:ext cx="7661100" cy="12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>
                <a:latin typeface="Montserrat"/>
                <a:ea typeface="Montserrat"/>
                <a:cs typeface="Montserrat"/>
                <a:sym typeface="Montserrat"/>
              </a:rPr>
              <a:t>Er kann keine Hüte tragen.</a:t>
            </a:r>
            <a:endParaRPr sz="3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1" name="Google Shape;191;p21"/>
          <p:cNvSpPr txBox="1"/>
          <p:nvPr/>
        </p:nvSpPr>
        <p:spPr>
          <a:xfrm>
            <a:off x="8016575" y="4210425"/>
            <a:ext cx="7661100" cy="12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>
                <a:latin typeface="Montserrat"/>
                <a:ea typeface="Montserrat"/>
                <a:cs typeface="Montserrat"/>
                <a:sym typeface="Montserrat"/>
              </a:rPr>
              <a:t>Ich kann keine Kekse essen.</a:t>
            </a:r>
            <a:endParaRPr sz="3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2" name="Google Shape;192;p21"/>
          <p:cNvSpPr txBox="1"/>
          <p:nvPr/>
        </p:nvSpPr>
        <p:spPr>
          <a:xfrm>
            <a:off x="8018150" y="6031875"/>
            <a:ext cx="7661100" cy="12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>
                <a:latin typeface="Montserrat"/>
                <a:ea typeface="Montserrat"/>
                <a:cs typeface="Montserrat"/>
                <a:sym typeface="Montserrat"/>
              </a:rPr>
              <a:t>Sie kann keine Hosen tragen.</a:t>
            </a:r>
            <a:endParaRPr sz="3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3" name="Google Shape;193;p21"/>
          <p:cNvSpPr txBox="1"/>
          <p:nvPr/>
        </p:nvSpPr>
        <p:spPr>
          <a:xfrm>
            <a:off x="8018150" y="7670613"/>
            <a:ext cx="7661100" cy="12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>
                <a:latin typeface="Montserrat"/>
                <a:ea typeface="Montserrat"/>
                <a:cs typeface="Montserrat"/>
                <a:sym typeface="Montserrat"/>
              </a:rPr>
              <a:t>Ich kann keine Leute sehen.</a:t>
            </a:r>
            <a:endParaRPr sz="3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ak National Academy v2">
  <a:themeElements>
    <a:clrScheme name="Simple Light">
      <a:dk1>
        <a:srgbClr val="65BE4B"/>
      </a:dk1>
      <a:lt1>
        <a:srgbClr val="FFFFFF"/>
      </a:lt1>
      <a:dk2>
        <a:srgbClr val="434343"/>
      </a:dk2>
      <a:lt2>
        <a:srgbClr val="D2D2D7"/>
      </a:lt2>
      <a:accent1>
        <a:srgbClr val="008237"/>
      </a:accent1>
      <a:accent2>
        <a:srgbClr val="46C7E1"/>
      </a:accent2>
      <a:accent3>
        <a:srgbClr val="00468C"/>
      </a:accent3>
      <a:accent4>
        <a:srgbClr val="786EC8"/>
      </a:accent4>
      <a:accent5>
        <a:srgbClr val="F03C78"/>
      </a:accent5>
      <a:accent6>
        <a:srgbClr val="00968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