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ca5ad3458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8ca5ad3458_2_6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2" name="Google Shape;82;p15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4" name="Google Shape;84;p15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0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8" y="7235498"/>
            <a:ext cx="4719200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300" y="9005909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 sz="2400"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–"/>
              <a:defRPr sz="2400"/>
            </a:lvl9pPr>
          </a:lstStyle>
          <a:p/>
        </p:txBody>
      </p:sp>
      <p:sp>
        <p:nvSpPr>
          <p:cNvPr id="36" name="Google Shape;36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–"/>
              <a:defRPr sz="2400"/>
            </a:lvl9pPr>
          </a:lstStyle>
          <a:p/>
        </p:txBody>
      </p:sp>
      <p:sp>
        <p:nvSpPr>
          <p:cNvPr id="38" name="Google Shape;38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indent="-3048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2pPr>
            <a:lvl3pPr indent="-3048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3pPr>
            <a:lvl4pPr indent="-3048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4pPr>
            <a:lvl5pPr indent="-3048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7pPr>
            <a:lvl8pPr indent="-3048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 sz="2400"/>
            </a:lvl8pPr>
            <a:lvl9pPr indent="-3048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300" y="9005909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1600"/>
            </a:lvl1pPr>
            <a:lvl2pPr indent="-330200" lvl="1" marL="91440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867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867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300" y="9005909"/>
            <a:ext cx="448852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US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Transformations: </a:t>
            </a:r>
            <a:r>
              <a:rPr b="1" lang="en-US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Reflections</a:t>
            </a:r>
            <a:r>
              <a:rPr b="1" i="0" lang="en-US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Worksheet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US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Mrs Buckmire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612" y="3354715"/>
            <a:ext cx="7632192" cy="55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15104698" y="2528272"/>
            <a:ext cx="850106" cy="7386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0012810" y="2500976"/>
            <a:ext cx="839460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17093381" y="4421854"/>
            <a:ext cx="850106" cy="7386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7079733" y="5707104"/>
            <a:ext cx="850106" cy="73866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570972" y="2658243"/>
            <a:ext cx="773136" cy="854206"/>
          </a:xfrm>
          <a:prstGeom prst="roundRect">
            <a:avLst>
              <a:gd fmla="val 20249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380515" y="2704305"/>
            <a:ext cx="6734246" cy="1846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Three coordinates that lie on the line, with at least one off the grid. 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570972" y="4475731"/>
            <a:ext cx="773136" cy="854206"/>
          </a:xfrm>
          <a:prstGeom prst="roundRect">
            <a:avLst>
              <a:gd fmla="val 23999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1380515" y="4533500"/>
            <a:ext cx="6082434" cy="7385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equation of the line.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4400">
                <a:solidFill>
                  <a:schemeClr val="dk2"/>
                </a:solidFill>
              </a:rPr>
              <a:t>Try this</a:t>
            </a:r>
            <a:endParaRPr sz="4400"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2738697" y="5874623"/>
            <a:ext cx="4936426" cy="1939155"/>
          </a:xfrm>
          <a:prstGeom prst="wedgeRoundRectCallout">
            <a:avLst>
              <a:gd fmla="val -63442" name="adj1"/>
              <a:gd fmla="val 9450" name="adj2"/>
              <a:gd fmla="val 16667" name="adj3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4992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734315" y="1711264"/>
            <a:ext cx="1197973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6205" l="-1779" r="0" t="-1551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652930" y="2218279"/>
            <a:ext cx="835222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 the effect on the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reflected images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 is translated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the vectors: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44199" y="1704550"/>
            <a:ext cx="1198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 and U are reflections of S. What are the lines of reflection?</a:t>
            </a:r>
            <a:r>
              <a:rPr b="0" i="0" lang="en-US" sz="2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5132" y="2352903"/>
            <a:ext cx="8697664" cy="6429236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53" name="Google Shape;153;p24"/>
          <p:cNvGrpSpPr/>
          <p:nvPr/>
        </p:nvGrpSpPr>
        <p:grpSpPr>
          <a:xfrm>
            <a:off x="400245" y="3353124"/>
            <a:ext cx="8558347" cy="5452985"/>
            <a:chOff x="3998" y="1423356"/>
            <a:chExt cx="3550928" cy="4429543"/>
          </a:xfrm>
        </p:grpSpPr>
        <p:sp>
          <p:nvSpPr>
            <p:cNvPr id="154" name="Google Shape;154;p24"/>
            <p:cNvSpPr/>
            <p:nvPr/>
          </p:nvSpPr>
          <p:spPr>
            <a:xfrm>
              <a:off x="136097" y="2400347"/>
              <a:ext cx="828000" cy="1008000"/>
            </a:xfrm>
            <a:prstGeom prst="roundRect">
              <a:avLst>
                <a:gd fmla="val 16667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151871" y="3534594"/>
              <a:ext cx="828000" cy="1008000"/>
            </a:xfrm>
            <a:prstGeom prst="roundRect">
              <a:avLst>
                <a:gd fmla="val 16667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136097" y="4730361"/>
              <a:ext cx="828000" cy="1008000"/>
            </a:xfrm>
            <a:prstGeom prst="roundRect">
              <a:avLst>
                <a:gd fmla="val 16667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857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57" name="Google Shape;157;p24"/>
            <p:cNvCxnSpPr/>
            <p:nvPr/>
          </p:nvCxnSpPr>
          <p:spPr>
            <a:xfrm>
              <a:off x="1155700" y="1436309"/>
              <a:ext cx="0" cy="441658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24"/>
            <p:cNvCxnSpPr/>
            <p:nvPr/>
          </p:nvCxnSpPr>
          <p:spPr>
            <a:xfrm flipH="1" rot="10800000">
              <a:off x="17253" y="3466735"/>
              <a:ext cx="3528000" cy="1345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24"/>
            <p:cNvCxnSpPr/>
            <p:nvPr/>
          </p:nvCxnSpPr>
          <p:spPr>
            <a:xfrm flipH="1" rot="10800000">
              <a:off x="17253" y="4626151"/>
              <a:ext cx="3528000" cy="1032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24"/>
            <p:cNvCxnSpPr/>
            <p:nvPr/>
          </p:nvCxnSpPr>
          <p:spPr>
            <a:xfrm flipH="1" rot="10800000">
              <a:off x="17253" y="5842571"/>
              <a:ext cx="3528000" cy="1032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1" name="Google Shape;161;p24"/>
            <p:cNvSpPr txBox="1"/>
            <p:nvPr/>
          </p:nvSpPr>
          <p:spPr>
            <a:xfrm>
              <a:off x="3998" y="1457849"/>
              <a:ext cx="1137205" cy="775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S translated by:</a:t>
              </a:r>
              <a:endParaRPr/>
            </a:p>
          </p:txBody>
        </p:sp>
        <p:cxnSp>
          <p:nvCxnSpPr>
            <p:cNvPr id="162" name="Google Shape;162;p24"/>
            <p:cNvCxnSpPr/>
            <p:nvPr/>
          </p:nvCxnSpPr>
          <p:spPr>
            <a:xfrm flipH="1" rot="10800000">
              <a:off x="17253" y="2273345"/>
              <a:ext cx="3528000" cy="1295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3" name="Google Shape;163;p24"/>
            <p:cNvCxnSpPr/>
            <p:nvPr/>
          </p:nvCxnSpPr>
          <p:spPr>
            <a:xfrm>
              <a:off x="2400300" y="1436309"/>
              <a:ext cx="0" cy="440626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4" name="Google Shape;164;p24"/>
            <p:cNvSpPr txBox="1"/>
            <p:nvPr/>
          </p:nvSpPr>
          <p:spPr>
            <a:xfrm>
              <a:off x="1196254" y="1479449"/>
              <a:ext cx="1137205" cy="775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… T translated by:</a:t>
              </a:r>
              <a:endParaRPr/>
            </a:p>
          </p:txBody>
        </p:sp>
        <p:sp>
          <p:nvSpPr>
            <p:cNvPr id="165" name="Google Shape;165;p24"/>
            <p:cNvSpPr txBox="1"/>
            <p:nvPr/>
          </p:nvSpPr>
          <p:spPr>
            <a:xfrm>
              <a:off x="2417721" y="1457849"/>
              <a:ext cx="1137205" cy="775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… U translated by:</a:t>
              </a:r>
              <a:endParaRPr/>
            </a:p>
          </p:txBody>
        </p:sp>
        <p:cxnSp>
          <p:nvCxnSpPr>
            <p:cNvPr id="166" name="Google Shape;166;p24"/>
            <p:cNvCxnSpPr/>
            <p:nvPr/>
          </p:nvCxnSpPr>
          <p:spPr>
            <a:xfrm>
              <a:off x="3537061" y="1436309"/>
              <a:ext cx="0" cy="441007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24"/>
            <p:cNvCxnSpPr/>
            <p:nvPr/>
          </p:nvCxnSpPr>
          <p:spPr>
            <a:xfrm flipH="1" rot="10800000">
              <a:off x="17253" y="1423356"/>
              <a:ext cx="3528000" cy="1295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24"/>
            <p:cNvCxnSpPr/>
            <p:nvPr/>
          </p:nvCxnSpPr>
          <p:spPr>
            <a:xfrm>
              <a:off x="19161" y="1423356"/>
              <a:ext cx="0" cy="4410072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4" name="Google Shape;174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Independent task (page 1 of 2)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917950" y="1936225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500"/>
              <a:t>Describe the following transformations: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lphaLcParenR"/>
            </a:pPr>
            <a:r>
              <a:rPr lang="en-US" sz="3500"/>
              <a:t>A to B</a:t>
            </a:r>
            <a:endParaRPr sz="3500"/>
          </a:p>
          <a:p>
            <a:pPr indent="0" lvl="0" marL="635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</a:pPr>
            <a:r>
              <a:rPr lang="en-US" sz="3500"/>
              <a:t>b) B to D</a:t>
            </a:r>
            <a:endParaRPr sz="3500"/>
          </a:p>
          <a:p>
            <a:pPr indent="0" lvl="0" marL="635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</a:pPr>
            <a:r>
              <a:rPr lang="en-US" sz="3500"/>
              <a:t>c) A to C</a:t>
            </a:r>
            <a:endParaRPr sz="3500"/>
          </a:p>
          <a:p>
            <a:pPr indent="0" lvl="0" marL="635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</a:pPr>
            <a:r>
              <a:rPr lang="en-US" sz="3500"/>
              <a:t>d) C to B</a:t>
            </a:r>
            <a:endParaRPr sz="3500"/>
          </a:p>
        </p:txBody>
      </p:sp>
      <p:pic>
        <p:nvPicPr>
          <p:cNvPr id="176" name="Google Shape;17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01125" y="1585800"/>
            <a:ext cx="6968825" cy="699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Independent task (page 2 of 2)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918000" y="1857825"/>
            <a:ext cx="9831064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143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LcParenR"/>
            </a:pPr>
            <a:r>
              <a:rPr lang="en-US" sz="3500"/>
              <a:t>Reflect the octagons E,F,G and H so that they form a tessellation inside the square.</a:t>
            </a:r>
            <a:endParaRPr/>
          </a:p>
          <a:p>
            <a:pPr indent="-514350" lvl="0" marL="51435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AutoNum type="alphaLcParenR"/>
            </a:pPr>
            <a:r>
              <a:rPr lang="en-US" sz="3500"/>
              <a:t>Describe the four reflections.</a:t>
            </a:r>
            <a:endParaRPr sz="2800"/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0491" y="1568587"/>
            <a:ext cx="7045075" cy="71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6885" y="2239362"/>
            <a:ext cx="5002551" cy="62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758425" y="1510957"/>
            <a:ext cx="13747674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Four copies of the triangle                    are arranged as follows: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 b="0" l="0" r="35500" t="0"/>
          <a:stretch/>
        </p:blipFill>
        <p:spPr>
          <a:xfrm>
            <a:off x="6864034" y="734693"/>
            <a:ext cx="1857082" cy="255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 txBox="1"/>
          <p:nvPr/>
        </p:nvSpPr>
        <p:spPr>
          <a:xfrm>
            <a:off x="917950" y="3544538"/>
            <a:ext cx="7821893" cy="474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the transformation from B to C.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the transformation from C to D.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AutoNum type="alphaLcParenR"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Describe the transformation from D to B.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