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10287000" cx="18288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7244fb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7244fb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d7244fb7a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d7244fb7a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7244fb7a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d7244fb7a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7244fb7a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7244fb7a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d7244fb7a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d7244fb7a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d7244fb7a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d7244fb7a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d7244fb7a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d7244fb7a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7244fb7a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7244fb7a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c2a4d7b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c2a4d7b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c2a4d7b2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c2a4d7b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7244fb7a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7244fb7a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7244fb7a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7244fb7a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d7244fb7a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d7244fb7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7244fb7a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d7244fb7a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7244fb7a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7244fb7a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7244fb7a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7244fb7a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7244fb7a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7244fb7a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7244fb7a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d7244fb7a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Reactivity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8 - Acids and Metal Carbonates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Fenner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917950" y="8900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592450" y="2331725"/>
            <a:ext cx="17592000" cy="47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Magnesium carbonate + sulfuric acid → _______________ + water + carbon dioxide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Iron carbonate + ________________ → iron nitrate + water + carbon dioxide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_____________ + hydrochloric acid → sodium chloride + water + carbon dioxide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Calcium carbonate + nitric acid → ____________ + __________ + _____________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____________ + _____________ → lithium chloride + water + carbon dioxide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917950" y="8900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592450" y="2331725"/>
            <a:ext cx="17402100" cy="47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Magnesium carbonate + sulfuric acid → </a:t>
            </a:r>
            <a:r>
              <a:rPr b="1" lang="en-GB" sz="31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magnesium sulfate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 + water + carbon dioxide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Iron carbonate + </a:t>
            </a:r>
            <a:r>
              <a:rPr b="1" lang="en-GB" sz="31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nitric acid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 → iron nitrate + water + carbon dioxide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b="1" lang="en-GB" sz="31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Sodium carbonate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+ hydrochloric acid → sodium chloride + water + carbon dioxide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Calcium carbonate + nitric acid → </a:t>
            </a:r>
            <a:r>
              <a:rPr b="1" lang="en-GB" sz="31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calcium nitrate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b="1" lang="en-GB" sz="31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water + carbon dioxide</a:t>
            </a:r>
            <a:endParaRPr b="1" sz="31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rabicPeriod"/>
            </a:pPr>
            <a:r>
              <a:rPr b="1" lang="en-GB" sz="31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Lithium carbonate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b="1" lang="en-GB" sz="31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hydrochloric acid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 → lithium chloride + water + carbon dioxide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Metal carbonate</a:t>
            </a:r>
            <a:endParaRPr sz="3500"/>
          </a:p>
        </p:txBody>
      </p:sp>
      <p:sp>
        <p:nvSpPr>
          <p:cNvPr id="162" name="Google Shape;162;p2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63" name="Google Shape;163;p2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Carbon dioxide</a:t>
            </a:r>
            <a:endParaRPr sz="3500"/>
          </a:p>
        </p:txBody>
      </p:sp>
      <p:sp>
        <p:nvSpPr>
          <p:cNvPr id="164" name="Google Shape;164;p25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65" name="Google Shape;165;p25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66" name="Google Shape;166;p2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Option 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67" name="Google Shape;167;p2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Acid</a:t>
            </a:r>
            <a:endParaRPr sz="3500"/>
          </a:p>
        </p:txBody>
      </p:sp>
      <p:sp>
        <p:nvSpPr>
          <p:cNvPr id="168" name="Google Shape;168;p2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69" name="Google Shape;169;p2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Water</a:t>
            </a:r>
            <a:endParaRPr sz="3500"/>
          </a:p>
        </p:txBody>
      </p:sp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25"/>
          <p:cNvSpPr txBox="1"/>
          <p:nvPr>
            <p:ph type="title"/>
          </p:nvPr>
        </p:nvSpPr>
        <p:spPr>
          <a:xfrm>
            <a:off x="917950" y="890050"/>
            <a:ext cx="13900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2 products are common to all reactions between a metal carbonate and an acid?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9122925" y="2606250"/>
            <a:ext cx="7301100" cy="26235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9122925" y="5641075"/>
            <a:ext cx="7301100" cy="26235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917950" y="892800"/>
            <a:ext cx="11156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these steps in the correct order. </a:t>
            </a:r>
            <a:endParaRPr/>
          </a:p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917950" y="2691981"/>
            <a:ext cx="5048100" cy="284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Use a bung and delivery tube to bubble the gas into the limewater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6164100" y="2691975"/>
            <a:ext cx="5826600" cy="284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Place some limewater in a test tube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12321850" y="2691975"/>
            <a:ext cx="5048100" cy="284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000000"/>
                </a:solidFill>
              </a:rPr>
              <a:t>Carbon dioxide turns lime water from clear to milky</a:t>
            </a:r>
            <a:endParaRPr sz="3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051050" y="2691981"/>
            <a:ext cx="5048100" cy="284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Use a bung and delivery tube to bubble the gas into the limewater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6297200" y="2691975"/>
            <a:ext cx="5826600" cy="284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Place some limewater in a test tube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917950" y="892800"/>
            <a:ext cx="11156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these steps in the correct order. </a:t>
            </a:r>
            <a:endParaRPr/>
          </a:p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12188750" y="3261550"/>
            <a:ext cx="5048100" cy="284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>
                <a:solidFill>
                  <a:srgbClr val="000000"/>
                </a:solidFill>
              </a:rPr>
              <a:t>Carbon dioxide turns lime water from clear to milky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6942600" y="3261556"/>
            <a:ext cx="5048100" cy="284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Use a bung and delivery tube to bubble the gas into the limewater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917950" y="3261550"/>
            <a:ext cx="5826600" cy="284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Place some limewater in a test tube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917950" y="57225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917950" y="2199450"/>
            <a:ext cx="118641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Draw and label a diagram to show the test for carbon dioxide. 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result seen if carbon dioxide is present?</a:t>
            </a:r>
            <a:endParaRPr/>
          </a:p>
        </p:txBody>
      </p:sp>
      <p:sp>
        <p:nvSpPr>
          <p:cNvPr id="200" name="Google Shape;200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917950" y="3779950"/>
            <a:ext cx="8190900" cy="31413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labels: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Bung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Delivery tube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Test tube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Limewater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Metal carbonate and acid reaction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917950" y="605675"/>
            <a:ext cx="7902000" cy="10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5325000" y="7110900"/>
            <a:ext cx="41823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Source: Miss Fenner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 b="20346" l="38131" r="37387" t="23369"/>
          <a:stretch/>
        </p:blipFill>
        <p:spPr>
          <a:xfrm>
            <a:off x="5048945" y="1738025"/>
            <a:ext cx="4124818" cy="533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2540650" y="3003325"/>
            <a:ext cx="15534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Bung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394100" y="1974900"/>
            <a:ext cx="2833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Delivery tube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917950" y="4629525"/>
            <a:ext cx="3176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Metal carbonate + acid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1743250" y="6515600"/>
            <a:ext cx="2439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Limewater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29"/>
          <p:cNvCxnSpPr>
            <a:stCxn id="211" idx="3"/>
          </p:cNvCxnSpPr>
          <p:nvPr/>
        </p:nvCxnSpPr>
        <p:spPr>
          <a:xfrm>
            <a:off x="4227600" y="2297250"/>
            <a:ext cx="2085600" cy="220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9"/>
          <p:cNvCxnSpPr>
            <a:stCxn id="210" idx="3"/>
          </p:cNvCxnSpPr>
          <p:nvPr/>
        </p:nvCxnSpPr>
        <p:spPr>
          <a:xfrm flipH="1" rot="10800000">
            <a:off x="4094050" y="3017875"/>
            <a:ext cx="1749600" cy="3078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9"/>
          <p:cNvCxnSpPr>
            <a:stCxn id="212" idx="3"/>
          </p:cNvCxnSpPr>
          <p:nvPr/>
        </p:nvCxnSpPr>
        <p:spPr>
          <a:xfrm>
            <a:off x="4094050" y="4951875"/>
            <a:ext cx="2253600" cy="603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9"/>
          <p:cNvCxnSpPr>
            <a:stCxn id="213" idx="3"/>
          </p:cNvCxnSpPr>
          <p:nvPr/>
        </p:nvCxnSpPr>
        <p:spPr>
          <a:xfrm flipH="1" rot="10800000">
            <a:off x="4183150" y="5814050"/>
            <a:ext cx="3890700" cy="1023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29"/>
          <p:cNvSpPr txBox="1"/>
          <p:nvPr/>
        </p:nvSpPr>
        <p:spPr>
          <a:xfrm>
            <a:off x="2201625" y="3785200"/>
            <a:ext cx="18924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Test tube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9" name="Google Shape;219;p29"/>
          <p:cNvCxnSpPr/>
          <p:nvPr/>
        </p:nvCxnSpPr>
        <p:spPr>
          <a:xfrm>
            <a:off x="4094050" y="4261438"/>
            <a:ext cx="1922100" cy="855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9"/>
          <p:cNvSpPr txBox="1"/>
          <p:nvPr/>
        </p:nvSpPr>
        <p:spPr>
          <a:xfrm>
            <a:off x="734525" y="8051125"/>
            <a:ext cx="13134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The limewater turns milky if carbon dioxide is present.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30"/>
          <p:cNvSpPr txBox="1"/>
          <p:nvPr/>
        </p:nvSpPr>
        <p:spPr>
          <a:xfrm>
            <a:off x="917950" y="8900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Further 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592450" y="2331725"/>
            <a:ext cx="17592000" cy="57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Beryllium carbonate + hydrochloric acid →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Magnesium carbonate + nitric acid → 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Iron carbonate + sulfuric acid →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Potassium carbonate + nitric acid →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Sodium carbonate + nitric acid →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Rubidium carbonate  + hydrochloric acid →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31"/>
          <p:cNvSpPr txBox="1"/>
          <p:nvPr/>
        </p:nvSpPr>
        <p:spPr>
          <a:xfrm>
            <a:off x="917950" y="8900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Further 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135250" y="2331725"/>
            <a:ext cx="18152700" cy="57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Beryllium carbonate + hydrochloric acid → </a:t>
            </a:r>
            <a:r>
              <a:rPr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beryllium chloride + water + carbon dioxide</a:t>
            </a:r>
            <a:endParaRPr sz="3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Magnesium carbonate + nitric acid →  </a:t>
            </a:r>
            <a:r>
              <a:rPr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magnesium nitrate + water + carbon dioxide</a:t>
            </a:r>
            <a:endParaRPr sz="3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Iron carbonate + sulfuric acid → </a:t>
            </a:r>
            <a:r>
              <a:rPr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iron sulfate + water + carbon dioxide </a:t>
            </a:r>
            <a:endParaRPr sz="3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Potassium carbonate + nitric acid → </a:t>
            </a:r>
            <a:r>
              <a:rPr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potassium nitrate + water + carbon dioxide</a:t>
            </a:r>
            <a:endParaRPr sz="3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Sodium carbonate + nitric acid → </a:t>
            </a:r>
            <a:r>
              <a:rPr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sodium nitrate + water + carbon dioxide</a:t>
            </a:r>
            <a:endParaRPr sz="3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Rubidium carbonate  + hydrochloric acid → </a:t>
            </a:r>
            <a:r>
              <a:rPr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rubidium chloride + water + carbon dioxide</a:t>
            </a:r>
            <a:endParaRPr sz="3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1200525" y="10396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What state are metal carbonates?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528475" y="27616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Solid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1200525" y="1039650"/>
            <a:ext cx="11616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Which property of  sodium carbonate makes it a good cleaning product?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200525" y="3210375"/>
            <a:ext cx="11616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It forms a strong alkali when dissolved in water. 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200525" y="1039650"/>
            <a:ext cx="10252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Which two elements is a carbonate ion made of?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390400" y="27788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Carbon and o</a:t>
            </a: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xygen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783850" y="818400"/>
            <a:ext cx="145722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 </a:t>
            </a:r>
            <a:endParaRPr b="1" i="0" sz="4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783850" y="2213650"/>
            <a:ext cx="108936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does a zinc carbonate (ZnCO₃) form?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83850" y="4241125"/>
            <a:ext cx="8925900" cy="3429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carbonate ion is made of…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carbonate ion has a charge of…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zinc ion has a charge of…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an attraction between...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783850" y="818400"/>
            <a:ext cx="145722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 </a:t>
            </a:r>
            <a:endParaRPr b="1" i="0" sz="4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783850" y="2213650"/>
            <a:ext cx="108936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does a zinc carbonate (ZnCO₃) form?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783850" y="4241125"/>
            <a:ext cx="15484800" cy="3429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carbonate ion is made of </a:t>
            </a:r>
            <a:r>
              <a:rPr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 atom of carbon and 3 atoms of oxygen. </a:t>
            </a:r>
            <a:endParaRPr sz="3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carbonate ion has a charge of </a:t>
            </a:r>
            <a:r>
              <a:rPr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-2.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zinc ion has a charge of </a:t>
            </a:r>
            <a:r>
              <a:rPr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+2. </a:t>
            </a:r>
            <a:endParaRPr sz="3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an attraction between </a:t>
            </a:r>
            <a:r>
              <a:rPr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positive zinc ion and the negative carbonate ion. </a:t>
            </a:r>
            <a:endParaRPr sz="3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423825" y="1039650"/>
            <a:ext cx="17070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Zinc carbonate + hydrochloric acid → ________ chloride + water + carbon dioxide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8100000" y="813850"/>
            <a:ext cx="1440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zinc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993425" y="1039650"/>
            <a:ext cx="16500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Sodium carbonate + sulfuric acid → sodium ___________ + water + carbon dioxide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9956225" y="813850"/>
            <a:ext cx="3081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sulfate 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993425" y="1039650"/>
            <a:ext cx="16500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Silver oxide + nitric acid → silver nitrate  + __________ + ______________________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9438425" y="769225"/>
            <a:ext cx="3081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water 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1851900" y="813850"/>
            <a:ext cx="5466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carbon dioxide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