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b29a3acd0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b29a3acd0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cceef65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cceef65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cceef656b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cceef656b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ceef656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ceef656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Worksheet Activity 1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ceef656b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ceef656b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Version 2: MCQ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cceef656b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cceef656b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Clap along with the iambic pentameter.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ceef656b_0_4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cceef656b_0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8cceef656b_0_4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8cceef656b_0_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Structure in ‘Sonnet 18’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6" name="Google Shape;126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English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Lesson 3 of ‘Sonnet 18’ by William Shakespeare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8" name="Google Shape;128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Mr. Posthill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/>
        </p:nvSpPr>
        <p:spPr>
          <a:xfrm>
            <a:off x="290725" y="932000"/>
            <a:ext cx="85761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arenR"/>
            </a:pPr>
            <a:r>
              <a:rPr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S_________ean sonnets are one of the most well known of the s_____ form</a:t>
            </a:r>
            <a:r>
              <a:rPr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arenR"/>
            </a:pPr>
            <a:r>
              <a:rPr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main t____ of a Shakespearean sonnet is l____.</a:t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s______ in ‘Sonnet 18’ is most likely addressing a y____ m__ that he d______.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7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210800" y="131550"/>
            <a:ext cx="5231100" cy="6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True or false?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8"/>
          <p:cNvSpPr txBox="1"/>
          <p:nvPr>
            <p:ph idx="1" type="body"/>
          </p:nvPr>
        </p:nvSpPr>
        <p:spPr>
          <a:xfrm>
            <a:off x="210800" y="801150"/>
            <a:ext cx="8619300" cy="42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pair of syllables is called an iamb.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Shakespeare uses iambic pentameter throughout his sonnets.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Shakespearean sonnet is written in free verse with no strict metre.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No other writers use iambic pentameter, only Shakespeare.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29"/>
          <p:cNvSpPr txBox="1"/>
          <p:nvPr/>
        </p:nvSpPr>
        <p:spPr>
          <a:xfrm>
            <a:off x="0" y="1737550"/>
            <a:ext cx="9144000" cy="28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Sometime too hot the eye of heaven shines,</a:t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often is his gold complexion dimm'd;</a:t>
            </a:r>
            <a:endParaRPr sz="3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9"/>
          <p:cNvSpPr txBox="1"/>
          <p:nvPr>
            <p:ph idx="4294967295" type="title"/>
          </p:nvPr>
        </p:nvSpPr>
        <p:spPr>
          <a:xfrm>
            <a:off x="390150" y="260325"/>
            <a:ext cx="8039700" cy="83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</a:rPr>
              <a:t>Copy out the lines below and annotate the syllables (10) and iambs (pairs of syllables - 5) on the lines below using a 1 &amp; 2 to represent the syllables, and a / to split the iambs.</a:t>
            </a:r>
            <a:endParaRPr sz="2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387875" y="161125"/>
            <a:ext cx="7710900" cy="117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</a:rPr>
              <a:t>Why does Shakespeare use iambic pentameter?</a:t>
            </a:r>
            <a:endParaRPr sz="2800">
              <a:solidFill>
                <a:srgbClr val="434343"/>
              </a:solidFill>
            </a:endParaRPr>
          </a:p>
        </p:txBody>
      </p:sp>
      <p:sp>
        <p:nvSpPr>
          <p:cNvPr id="155" name="Google Shape;155;p30"/>
          <p:cNvSpPr txBox="1"/>
          <p:nvPr>
            <p:ph idx="2" type="body"/>
          </p:nvPr>
        </p:nvSpPr>
        <p:spPr>
          <a:xfrm>
            <a:off x="458975" y="1917675"/>
            <a:ext cx="3648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/>
              <a:t>Iambic pentameter mimics human speech.</a:t>
            </a:r>
            <a:endParaRPr sz="2400"/>
          </a:p>
        </p:txBody>
      </p:sp>
      <p:sp>
        <p:nvSpPr>
          <p:cNvPr id="156" name="Google Shape;156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7" name="Google Shape;157;p30"/>
          <p:cNvSpPr txBox="1"/>
          <p:nvPr>
            <p:ph idx="1" type="subTitle"/>
          </p:nvPr>
        </p:nvSpPr>
        <p:spPr>
          <a:xfrm>
            <a:off x="458975" y="1285750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1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30"/>
          <p:cNvSpPr txBox="1"/>
          <p:nvPr>
            <p:ph idx="3" type="subTitle"/>
          </p:nvPr>
        </p:nvSpPr>
        <p:spPr>
          <a:xfrm>
            <a:off x="4734000" y="1285750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2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30"/>
          <p:cNvSpPr txBox="1"/>
          <p:nvPr>
            <p:ph idx="4" type="body"/>
          </p:nvPr>
        </p:nvSpPr>
        <p:spPr>
          <a:xfrm>
            <a:off x="4734000" y="19176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/>
              <a:t>Iambic pentameter mimics a beating heart.</a:t>
            </a:r>
            <a:endParaRPr sz="2400"/>
          </a:p>
        </p:txBody>
      </p:sp>
      <p:sp>
        <p:nvSpPr>
          <p:cNvPr id="160" name="Google Shape;160;p30"/>
          <p:cNvSpPr txBox="1"/>
          <p:nvPr>
            <p:ph idx="5" type="subTitle"/>
          </p:nvPr>
        </p:nvSpPr>
        <p:spPr>
          <a:xfrm>
            <a:off x="458975" y="2876175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3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30"/>
          <p:cNvSpPr txBox="1"/>
          <p:nvPr>
            <p:ph idx="6" type="body"/>
          </p:nvPr>
        </p:nvSpPr>
        <p:spPr>
          <a:xfrm>
            <a:off x="458975" y="3508100"/>
            <a:ext cx="3648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/>
              <a:t>Iambic pentameter was fashionable at the time.</a:t>
            </a:r>
            <a:endParaRPr sz="2400"/>
          </a:p>
        </p:txBody>
      </p:sp>
      <p:sp>
        <p:nvSpPr>
          <p:cNvPr id="162" name="Google Shape;162;p30"/>
          <p:cNvSpPr txBox="1"/>
          <p:nvPr>
            <p:ph idx="7" type="subTitle"/>
          </p:nvPr>
        </p:nvSpPr>
        <p:spPr>
          <a:xfrm>
            <a:off x="4734000" y="2876175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4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30"/>
          <p:cNvSpPr txBox="1"/>
          <p:nvPr>
            <p:ph idx="8" type="body"/>
          </p:nvPr>
        </p:nvSpPr>
        <p:spPr>
          <a:xfrm>
            <a:off x="4734000" y="3508100"/>
            <a:ext cx="41592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/>
              <a:t>Iambic pentameter sounds like a nursery rhyme.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31"/>
          <p:cNvSpPr txBox="1"/>
          <p:nvPr/>
        </p:nvSpPr>
        <p:spPr>
          <a:xfrm>
            <a:off x="201275" y="98375"/>
            <a:ext cx="8811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Sonnet 18 - </a:t>
            </a:r>
            <a:r>
              <a:rPr lang="en-GB" sz="2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Label rhymes in the remaining lines of the poem</a:t>
            </a:r>
            <a:endParaRPr sz="2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0" name="Google Shape;170;p31"/>
          <p:cNvCxnSpPr/>
          <p:nvPr/>
        </p:nvCxnSpPr>
        <p:spPr>
          <a:xfrm>
            <a:off x="7524125" y="1099725"/>
            <a:ext cx="0" cy="37311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31"/>
          <p:cNvCxnSpPr/>
          <p:nvPr/>
        </p:nvCxnSpPr>
        <p:spPr>
          <a:xfrm rot="10800000">
            <a:off x="7511825" y="1024975"/>
            <a:ext cx="24600" cy="36945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2" name="Google Shape;172;p31"/>
          <p:cNvSpPr txBox="1"/>
          <p:nvPr/>
        </p:nvSpPr>
        <p:spPr>
          <a:xfrm>
            <a:off x="6858075" y="855400"/>
            <a:ext cx="589800" cy="16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31"/>
          <p:cNvSpPr txBox="1"/>
          <p:nvPr/>
        </p:nvSpPr>
        <p:spPr>
          <a:xfrm>
            <a:off x="641925" y="855400"/>
            <a:ext cx="6333900" cy="47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Shall I compare thee to a summer’s day?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Thou art more lovely and more temperate: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Rough winds do shake the darling buds of May,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summer’s lease hath all too short a date;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Sometime too hot the eye of heaven shines,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often is his gold complexion dimm'd;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every fair from fair sometime declines,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chance or nature’s changing course untrimm'd;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But thy eternal summer shall not fade,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Nor lose possession of that fair thou ow’st;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Nor shall death brag thou wander’st in his shade,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in eternal lines to time thou grow’st: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  </a:t>
            </a:r>
            <a:endParaRPr sz="19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9" name="Google Shape;179;p32"/>
          <p:cNvSpPr txBox="1"/>
          <p:nvPr/>
        </p:nvSpPr>
        <p:spPr>
          <a:xfrm>
            <a:off x="290725" y="932000"/>
            <a:ext cx="85761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arenR"/>
            </a:pPr>
            <a:r>
              <a:rPr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Shakespeare uses i_____ p________ as a metre to symbolise a b______ h____.</a:t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arenR"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Shakespeare uses an ABAB r____ s_____ to represent the wooing of two lovers. </a:t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700"/>
              <a:buFont typeface="Montserrat"/>
              <a:buAutoNum type="arabicParenR"/>
            </a:pPr>
            <a:r>
              <a:rPr lang="en-GB" sz="2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Shakespeare ends with a r______ c______ to represent the coming together of the two l_____.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32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309075" y="1410525"/>
            <a:ext cx="8627700" cy="3382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GB" sz="2600"/>
              <a:t>Shakespeare uses iambic pentameter in his sonnets because </a:t>
            </a:r>
            <a:r>
              <a:rPr lang="en-GB" sz="2600"/>
              <a:t>...</a:t>
            </a:r>
            <a:endParaRPr sz="26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GB" sz="2600"/>
              <a:t>Shakespeare uses an ABAB rhyme scheme in his sonnets because ...</a:t>
            </a:r>
            <a:endParaRPr sz="26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-GB" sz="2600"/>
              <a:t>Shakespeare uses a rhyming couplet at the end of his sonnets because</a:t>
            </a:r>
            <a:r>
              <a:rPr lang="en-GB" sz="2600"/>
              <a:t> ...</a:t>
            </a:r>
            <a:endParaRPr sz="2600"/>
          </a:p>
        </p:txBody>
      </p:sp>
      <p:sp>
        <p:nvSpPr>
          <p:cNvPr id="187" name="Google Shape;187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8" name="Google Shape;188;p33"/>
          <p:cNvSpPr txBox="1"/>
          <p:nvPr>
            <p:ph type="title"/>
          </p:nvPr>
        </p:nvSpPr>
        <p:spPr>
          <a:xfrm>
            <a:off x="204850" y="321750"/>
            <a:ext cx="6600600" cy="38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Sentence Expansion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204850" y="825750"/>
            <a:ext cx="8627700" cy="6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/>
              <a:t>Copy the following three sentence openings and expand: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