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  <p:sldMasterId id="2147483685" r:id="rId6"/>
    <p:sldMasterId id="214748368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5143500" cx="9144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3BC27FB-D41F-4B44-AFEC-4EF03B92F356}">
  <a:tblStyle styleId="{83BC27FB-D41F-4B44-AFEC-4EF03B92F3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CenturyGothic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3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2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d4981fde2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d4981fde2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d4981fde2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8d4981fde2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d4981fde2_0_2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8d4981fde2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d4981fde2_0_2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8d4981fde2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d4981fde2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d4981fde2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d4981fde2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d4981fde2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d4981fde2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d4981fde2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d4981fde2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d4981fde2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d4981fde2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d4981fde2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d4981fde2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d4981fde2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29" name="Google Shape;129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3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32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1" name="Google Shape;161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5" name="Google Shape;165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6" name="Google Shape;166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0" name="Google Shape;180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4" name="Google Shape;184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85" name="Google Shape;185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2" name="Google Shape;192;p3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3" name="Google Shape;193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2.jpg"/><Relationship Id="rId5" Type="http://schemas.openxmlformats.org/officeDocument/2006/relationships/image" Target="../media/image10.jpg"/><Relationship Id="rId6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/>
          <p:nvPr>
            <p:ph type="ctrTitle"/>
          </p:nvPr>
        </p:nvSpPr>
        <p:spPr>
          <a:xfrm>
            <a:off x="419094" y="1438150"/>
            <a:ext cx="75966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future plans </a:t>
            </a:r>
            <a:r>
              <a:rPr lang="en-GB" sz="1500">
                <a:solidFill>
                  <a:srgbClr val="4B3241"/>
                </a:solidFill>
              </a:rPr>
              <a:t>[4/4]</a:t>
            </a:r>
            <a:endParaRPr>
              <a:solidFill>
                <a:srgbClr val="4B3241"/>
              </a:solidFill>
            </a:endParaRPr>
          </a:p>
          <a:p>
            <a:pPr indent="-3048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>
                <a:solidFill>
                  <a:srgbClr val="4B3241"/>
                </a:solidFill>
              </a:rPr>
              <a:t>Using pour + infinitive </a:t>
            </a:r>
            <a:endParaRPr>
              <a:solidFill>
                <a:srgbClr val="4B3241"/>
              </a:solidFill>
            </a:endParaRPr>
          </a:p>
          <a:p>
            <a:pPr indent="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99" name="Google Shape;199;p40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200" name="Google Shape;200;p40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Sheikh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9"/>
          <p:cNvSpPr txBox="1"/>
          <p:nvPr>
            <p:ph type="title"/>
          </p:nvPr>
        </p:nvSpPr>
        <p:spPr>
          <a:xfrm>
            <a:off x="459000" y="490888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Talking about future plans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>
              <a:solidFill>
                <a:schemeClr val="dk2"/>
              </a:solidFill>
            </a:endParaRPr>
          </a:p>
        </p:txBody>
      </p:sp>
      <p:graphicFrame>
        <p:nvGraphicFramePr>
          <p:cNvPr id="299" name="Google Shape;299;p49"/>
          <p:cNvGraphicFramePr/>
          <p:nvPr/>
        </p:nvGraphicFramePr>
        <p:xfrm>
          <a:off x="476250" y="131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{83BC27FB-D41F-4B44-AFEC-4EF03B92F356}</a:tableStyleId>
              </a:tblPr>
              <a:tblGrid>
                <a:gridCol w="5172550"/>
                <a:gridCol w="2376550"/>
              </a:tblGrid>
              <a:tr h="560050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"/>
                        <a:buAutoNum type="arabicPeriod"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‘pour’ means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‘</a:t>
                      </a: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pour’ can be followed by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</a:t>
                      </a: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J’…... à l’université, pour …... mes études.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</a:t>
                      </a: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gagner de l’argent</a:t>
                      </a: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I will visit other countries to discover new cultures 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0" name="Google Shape;300;p49"/>
          <p:cNvSpPr txBox="1"/>
          <p:nvPr/>
        </p:nvSpPr>
        <p:spPr>
          <a:xfrm>
            <a:off x="5697713" y="1391025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order to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49"/>
          <p:cNvSpPr txBox="1"/>
          <p:nvPr/>
        </p:nvSpPr>
        <p:spPr>
          <a:xfrm>
            <a:off x="5697738" y="196121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infinitive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49"/>
          <p:cNvSpPr txBox="1"/>
          <p:nvPr/>
        </p:nvSpPr>
        <p:spPr>
          <a:xfrm>
            <a:off x="5671338" y="2531400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irai / continuer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49"/>
          <p:cNvSpPr txBox="1"/>
          <p:nvPr/>
        </p:nvSpPr>
        <p:spPr>
          <a:xfrm>
            <a:off x="5697738" y="306611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earn money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49"/>
          <p:cNvSpPr txBox="1"/>
          <p:nvPr/>
        </p:nvSpPr>
        <p:spPr>
          <a:xfrm>
            <a:off x="2237988" y="3942413"/>
            <a:ext cx="5978400" cy="55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visiterai d’autres pays pour découvrir de nouvelles cultures. 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05" name="Google Shape;205;p41"/>
          <p:cNvSpPr/>
          <p:nvPr/>
        </p:nvSpPr>
        <p:spPr>
          <a:xfrm>
            <a:off x="2718013" y="16853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" name="Google Shape;206;p41"/>
          <p:cNvSpPr txBox="1"/>
          <p:nvPr/>
        </p:nvSpPr>
        <p:spPr>
          <a:xfrm>
            <a:off x="3029975" y="430638"/>
            <a:ext cx="2695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r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7" name="Google Shape;20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8062" y="1966825"/>
            <a:ext cx="1547850" cy="12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1"/>
          <p:cNvSpPr txBox="1"/>
          <p:nvPr/>
        </p:nvSpPr>
        <p:spPr>
          <a:xfrm>
            <a:off x="3521863" y="3125550"/>
            <a:ext cx="17676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ien</a:t>
            </a:r>
            <a:endParaRPr sz="700"/>
          </a:p>
        </p:txBody>
      </p:sp>
      <p:sp>
        <p:nvSpPr>
          <p:cNvPr id="209" name="Google Shape;209;p41"/>
          <p:cNvSpPr txBox="1"/>
          <p:nvPr/>
        </p:nvSpPr>
        <p:spPr>
          <a:xfrm>
            <a:off x="6445800" y="2398963"/>
            <a:ext cx="2068500" cy="9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rr ]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 txBox="1"/>
          <p:nvPr/>
        </p:nvSpPr>
        <p:spPr>
          <a:xfrm>
            <a:off x="3029975" y="430638"/>
            <a:ext cx="2695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r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42"/>
          <p:cNvSpPr txBox="1"/>
          <p:nvPr/>
        </p:nvSpPr>
        <p:spPr>
          <a:xfrm flipH="1">
            <a:off x="6817911" y="1438144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endParaRPr sz="7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tall boy and a small boy with the arrow pointing to the tall boy" id="216" name="Google Shape;216;p42"/>
          <p:cNvGrpSpPr/>
          <p:nvPr/>
        </p:nvGrpSpPr>
        <p:grpSpPr>
          <a:xfrm>
            <a:off x="6890677" y="2071193"/>
            <a:ext cx="1097186" cy="1355547"/>
            <a:chOff x="12297240" y="3985624"/>
            <a:chExt cx="1667202" cy="1953519"/>
          </a:xfrm>
        </p:grpSpPr>
        <p:pic>
          <p:nvPicPr>
            <p:cNvPr descr="tall boy" id="217" name="Google Shape;21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97240" y="398562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218" name="Google Shape;218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121605" y="4674695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42"/>
            <p:cNvSpPr/>
            <p:nvPr/>
          </p:nvSpPr>
          <p:spPr>
            <a:xfrm flipH="1" rot="5400000">
              <a:off x="13373892" y="3932082"/>
              <a:ext cx="409500" cy="771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65D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20" name="Google Shape;22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588" y="2285125"/>
            <a:ext cx="1490928" cy="14885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2"/>
          <p:cNvSpPr txBox="1"/>
          <p:nvPr/>
        </p:nvSpPr>
        <p:spPr>
          <a:xfrm>
            <a:off x="1308188" y="1539175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</a:t>
            </a:r>
            <a:endParaRPr sz="700"/>
          </a:p>
        </p:txBody>
      </p:sp>
      <p:sp>
        <p:nvSpPr>
          <p:cNvPr id="222" name="Google Shape;222;p42"/>
          <p:cNvSpPr txBox="1"/>
          <p:nvPr/>
        </p:nvSpPr>
        <p:spPr>
          <a:xfrm>
            <a:off x="3983994" y="214300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êve</a:t>
            </a:r>
            <a:endParaRPr sz="700"/>
          </a:p>
        </p:txBody>
      </p:sp>
      <p:pic>
        <p:nvPicPr>
          <p:cNvPr id="223" name="Google Shape;22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2975" y="2733249"/>
            <a:ext cx="1566236" cy="156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28" name="Google Shape;228;p43"/>
          <p:cNvSpPr/>
          <p:nvPr/>
        </p:nvSpPr>
        <p:spPr>
          <a:xfrm>
            <a:off x="2836650" y="1438154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29" name="Google Shape;2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3"/>
          <p:cNvSpPr txBox="1"/>
          <p:nvPr/>
        </p:nvSpPr>
        <p:spPr>
          <a:xfrm>
            <a:off x="3572475" y="355425"/>
            <a:ext cx="18663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er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1" name="Google Shape;231;p43"/>
          <p:cNvPicPr preferRelativeResize="0"/>
          <p:nvPr/>
        </p:nvPicPr>
        <p:blipFill rotWithShape="1">
          <a:blip r:embed="rId4">
            <a:alphaModFix/>
          </a:blip>
          <a:srcRect b="46624" l="11707" r="79444" t="28683"/>
          <a:stretch/>
        </p:blipFill>
        <p:spPr>
          <a:xfrm>
            <a:off x="3894738" y="1494862"/>
            <a:ext cx="1030522" cy="161766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3"/>
          <p:cNvSpPr txBox="1"/>
          <p:nvPr/>
        </p:nvSpPr>
        <p:spPr>
          <a:xfrm flipH="1">
            <a:off x="3622123" y="3112526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en-GB" sz="4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23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44"/>
          <p:cNvSpPr txBox="1"/>
          <p:nvPr/>
        </p:nvSpPr>
        <p:spPr>
          <a:xfrm flipH="1">
            <a:off x="6210276" y="1438150"/>
            <a:ext cx="24747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 pacs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44"/>
          <p:cNvSpPr txBox="1"/>
          <p:nvPr/>
        </p:nvSpPr>
        <p:spPr>
          <a:xfrm>
            <a:off x="3591914" y="2740175"/>
            <a:ext cx="29841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m’install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4"/>
          <p:cNvSpPr txBox="1"/>
          <p:nvPr/>
        </p:nvSpPr>
        <p:spPr>
          <a:xfrm>
            <a:off x="3850275" y="382288"/>
            <a:ext cx="1767300" cy="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er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44"/>
          <p:cNvSpPr txBox="1"/>
          <p:nvPr/>
        </p:nvSpPr>
        <p:spPr>
          <a:xfrm flipH="1">
            <a:off x="783661" y="1438151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voyag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3" name="Google Shape;243;p44"/>
          <p:cNvPicPr preferRelativeResize="0"/>
          <p:nvPr/>
        </p:nvPicPr>
        <p:blipFill rotWithShape="1">
          <a:blip r:embed="rId4">
            <a:alphaModFix/>
          </a:blip>
          <a:srcRect b="0" l="0" r="14478" t="-12764"/>
          <a:stretch/>
        </p:blipFill>
        <p:spPr>
          <a:xfrm>
            <a:off x="6492925" y="2025056"/>
            <a:ext cx="1643078" cy="109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513" y="1973524"/>
            <a:ext cx="1579502" cy="98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0275" y="3240950"/>
            <a:ext cx="1767446" cy="117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5"/>
          <p:cNvSpPr txBox="1"/>
          <p:nvPr/>
        </p:nvSpPr>
        <p:spPr>
          <a:xfrm>
            <a:off x="2379763" y="355425"/>
            <a:ext cx="50574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r ] or [ er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52" name="Google Shape;252;p45"/>
          <p:cNvGraphicFramePr/>
          <p:nvPr/>
        </p:nvGraphicFramePr>
        <p:xfrm>
          <a:off x="2962981" y="138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{83BC27FB-D41F-4B44-AFEC-4EF03B92F356}</a:tableStyleId>
              </a:tblPr>
              <a:tblGrid>
                <a:gridCol w="943175"/>
                <a:gridCol w="2297850"/>
              </a:tblGrid>
              <a:tr h="59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45725" marL="45725"/>
                </a:tc>
              </a:tr>
              <a:tr h="59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45725" marL="45725"/>
                </a:tc>
              </a:tr>
              <a:tr h="59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45725" marL="45725"/>
                </a:tc>
              </a:tr>
              <a:tr h="59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sp>
        <p:nvSpPr>
          <p:cNvPr id="253" name="Google Shape;253;p45"/>
          <p:cNvSpPr txBox="1"/>
          <p:nvPr/>
        </p:nvSpPr>
        <p:spPr>
          <a:xfrm>
            <a:off x="4069138" y="1557825"/>
            <a:ext cx="1678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45"/>
          <p:cNvSpPr txBox="1"/>
          <p:nvPr/>
        </p:nvSpPr>
        <p:spPr>
          <a:xfrm>
            <a:off x="3984000" y="1438150"/>
            <a:ext cx="15000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</a:t>
            </a:r>
            <a:endParaRPr sz="700"/>
          </a:p>
        </p:txBody>
      </p:sp>
      <p:sp>
        <p:nvSpPr>
          <p:cNvPr id="255" name="Google Shape;255;p45"/>
          <p:cNvSpPr txBox="1"/>
          <p:nvPr/>
        </p:nvSpPr>
        <p:spPr>
          <a:xfrm>
            <a:off x="3984000" y="2062650"/>
            <a:ext cx="15000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56" name="Google Shape;256;p45"/>
          <p:cNvSpPr txBox="1"/>
          <p:nvPr/>
        </p:nvSpPr>
        <p:spPr>
          <a:xfrm>
            <a:off x="3906163" y="2062650"/>
            <a:ext cx="22980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voyag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700">
              <a:solidFill>
                <a:schemeClr val="accent5"/>
              </a:solidFill>
            </a:endParaRPr>
          </a:p>
        </p:txBody>
      </p:sp>
      <p:sp>
        <p:nvSpPr>
          <p:cNvPr id="257" name="Google Shape;257;p45"/>
          <p:cNvSpPr txBox="1"/>
          <p:nvPr/>
        </p:nvSpPr>
        <p:spPr>
          <a:xfrm>
            <a:off x="3906163" y="2655400"/>
            <a:ext cx="21615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m’install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700">
              <a:solidFill>
                <a:schemeClr val="accent5"/>
              </a:solidFill>
            </a:endParaRPr>
          </a:p>
        </p:txBody>
      </p:sp>
      <p:sp>
        <p:nvSpPr>
          <p:cNvPr id="258" name="Google Shape;258;p45"/>
          <p:cNvSpPr txBox="1"/>
          <p:nvPr/>
        </p:nvSpPr>
        <p:spPr>
          <a:xfrm>
            <a:off x="3906163" y="3248150"/>
            <a:ext cx="15000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êve</a:t>
            </a:r>
            <a:endParaRPr sz="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" name="Google Shape;263;p46"/>
          <p:cNvGraphicFramePr/>
          <p:nvPr/>
        </p:nvGraphicFramePr>
        <p:xfrm>
          <a:off x="229663" y="24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{83BC27FB-D41F-4B44-AFEC-4EF03B92F356}</a:tableStyleId>
              </a:tblPr>
              <a:tblGrid>
                <a:gridCol w="3700475"/>
                <a:gridCol w="3739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passer mes examens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sit my exams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réussir mes examens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pass my exams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prendre une année sabbatique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take a gap year 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voyager/visiter d’autres pays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travel/visit other countries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faire un apprentissage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 an apprenticeship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continuer mes études à la faculté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continue my studies at university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faire du bénévolat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 voluntary work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 marier/me pacser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get married/register a civil partnership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avoir des enfants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 children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m’installer avec mon copain/ma copine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move in with my boy/girlfriend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64" name="Google Shape;26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6"/>
          <p:cNvSpPr txBox="1"/>
          <p:nvPr/>
        </p:nvSpPr>
        <p:spPr>
          <a:xfrm>
            <a:off x="7762525" y="1647750"/>
            <a:ext cx="13092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Remember, the infinitive can also be translated by the gerund.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Example: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faire = to do/do</a:t>
            </a:r>
            <a:r>
              <a:rPr lang="en-GB" sz="1400" u="sng">
                <a:latin typeface="Montserrat"/>
                <a:ea typeface="Montserrat"/>
                <a:cs typeface="Montserrat"/>
                <a:sym typeface="Montserrat"/>
              </a:rPr>
              <a:t>ing</a:t>
            </a:r>
            <a:endParaRPr sz="1400"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1" name="Google Shape;271;p47"/>
          <p:cNvSpPr txBox="1"/>
          <p:nvPr>
            <p:ph type="title"/>
          </p:nvPr>
        </p:nvSpPr>
        <p:spPr>
          <a:xfrm>
            <a:off x="458975" y="445025"/>
            <a:ext cx="53427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pour + the infinitive 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2" name="Google Shape;272;p47"/>
          <p:cNvSpPr txBox="1"/>
          <p:nvPr>
            <p:ph idx="1" type="body"/>
          </p:nvPr>
        </p:nvSpPr>
        <p:spPr>
          <a:xfrm>
            <a:off x="428238" y="36349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73" name="Google Shape;273;p47"/>
          <p:cNvSpPr txBox="1"/>
          <p:nvPr>
            <p:ph idx="1" type="body"/>
          </p:nvPr>
        </p:nvSpPr>
        <p:spPr>
          <a:xfrm>
            <a:off x="620325" y="916194"/>
            <a:ext cx="3553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3"/>
                </a:solidFill>
              </a:rPr>
              <a:t>J’irai </a:t>
            </a:r>
            <a:r>
              <a:rPr lang="en-GB" sz="1800">
                <a:solidFill>
                  <a:srgbClr val="000000"/>
                </a:solidFill>
              </a:rPr>
              <a:t>à l’université</a:t>
            </a:r>
            <a:r>
              <a:rPr lang="en-GB" sz="1800">
                <a:solidFill>
                  <a:schemeClr val="accent3"/>
                </a:solidFill>
              </a:rPr>
              <a:t> </a:t>
            </a:r>
            <a:r>
              <a:rPr b="1" lang="en-GB" sz="1800">
                <a:solidFill>
                  <a:schemeClr val="accent3"/>
                </a:solidFill>
              </a:rPr>
              <a:t>pour</a:t>
            </a:r>
            <a:r>
              <a:rPr b="1" lang="en-GB" sz="1800"/>
              <a:t> </a:t>
            </a:r>
            <a:r>
              <a:rPr b="1" lang="en-GB" sz="1800">
                <a:solidFill>
                  <a:schemeClr val="accent3"/>
                </a:solidFill>
              </a:rPr>
              <a:t>continuer </a:t>
            </a:r>
            <a:r>
              <a:rPr lang="en-GB" sz="1800">
                <a:solidFill>
                  <a:srgbClr val="000000"/>
                </a:solidFill>
              </a:rPr>
              <a:t>mes études.</a:t>
            </a:r>
            <a:endParaRPr sz="1800">
              <a:solidFill>
                <a:srgbClr val="000000"/>
              </a:solidFill>
            </a:endParaRPr>
          </a:p>
        </p:txBody>
      </p:sp>
      <p:cxnSp>
        <p:nvCxnSpPr>
          <p:cNvPr id="274" name="Google Shape;274;p47"/>
          <p:cNvCxnSpPr/>
          <p:nvPr/>
        </p:nvCxnSpPr>
        <p:spPr>
          <a:xfrm>
            <a:off x="4406175" y="1099719"/>
            <a:ext cx="7800" cy="106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75" name="Google Shape;275;p47"/>
          <p:cNvSpPr txBox="1"/>
          <p:nvPr>
            <p:ph idx="1" type="body"/>
          </p:nvPr>
        </p:nvSpPr>
        <p:spPr>
          <a:xfrm>
            <a:off x="4823688" y="916194"/>
            <a:ext cx="3553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3"/>
                </a:solidFill>
              </a:rPr>
              <a:t>I will go </a:t>
            </a:r>
            <a:r>
              <a:rPr lang="en-GB" sz="1800">
                <a:solidFill>
                  <a:srgbClr val="000000"/>
                </a:solidFill>
              </a:rPr>
              <a:t>to</a:t>
            </a:r>
            <a:r>
              <a:rPr lang="en-GB" sz="1800">
                <a:solidFill>
                  <a:schemeClr val="accent3"/>
                </a:solidFill>
              </a:rPr>
              <a:t> </a:t>
            </a:r>
            <a:r>
              <a:rPr lang="en-GB" sz="1800">
                <a:solidFill>
                  <a:srgbClr val="000000"/>
                </a:solidFill>
              </a:rPr>
              <a:t>university </a:t>
            </a:r>
            <a:r>
              <a:rPr b="1" lang="en-GB" sz="1800">
                <a:solidFill>
                  <a:schemeClr val="accent3"/>
                </a:solidFill>
              </a:rPr>
              <a:t>(in order) to continue </a:t>
            </a:r>
            <a:r>
              <a:rPr lang="en-GB" sz="1800">
                <a:solidFill>
                  <a:srgbClr val="000000"/>
                </a:solidFill>
              </a:rPr>
              <a:t>my studies.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6" name="Google Shape;276;p47"/>
          <p:cNvSpPr/>
          <p:nvPr/>
        </p:nvSpPr>
        <p:spPr>
          <a:xfrm>
            <a:off x="4038150" y="2654619"/>
            <a:ext cx="1067700" cy="581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4150" y="2108325"/>
            <a:ext cx="2278536" cy="151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662" y="2195313"/>
            <a:ext cx="2278536" cy="150002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7"/>
          <p:cNvSpPr txBox="1"/>
          <p:nvPr/>
        </p:nvSpPr>
        <p:spPr>
          <a:xfrm>
            <a:off x="547488" y="3918863"/>
            <a:ext cx="78303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‘Pour’ 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can mean </a:t>
            </a:r>
            <a:r>
              <a:rPr b="1" lang="en-GB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‘in order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to’.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It can be used to add clarification to our sentences. </a:t>
            </a:r>
            <a:r>
              <a:rPr b="1" lang="en-GB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‘Pour’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is followed by the</a:t>
            </a:r>
            <a:r>
              <a:rPr b="1" lang="en-GB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infinitive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5" name="Google Shape;285;p48"/>
          <p:cNvSpPr txBox="1"/>
          <p:nvPr>
            <p:ph type="title"/>
          </p:nvPr>
        </p:nvSpPr>
        <p:spPr>
          <a:xfrm>
            <a:off x="458975" y="445025"/>
            <a:ext cx="71331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pour + the infinitive 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6" name="Google Shape;286;p48"/>
          <p:cNvSpPr txBox="1"/>
          <p:nvPr>
            <p:ph idx="1" type="body"/>
          </p:nvPr>
        </p:nvSpPr>
        <p:spPr>
          <a:xfrm>
            <a:off x="428238" y="36349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cxnSp>
        <p:nvCxnSpPr>
          <p:cNvPr id="287" name="Google Shape;287;p48"/>
          <p:cNvCxnSpPr/>
          <p:nvPr/>
        </p:nvCxnSpPr>
        <p:spPr>
          <a:xfrm>
            <a:off x="4495131" y="1099719"/>
            <a:ext cx="16800" cy="270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88" name="Google Shape;288;p48"/>
          <p:cNvSpPr txBox="1"/>
          <p:nvPr/>
        </p:nvSpPr>
        <p:spPr>
          <a:xfrm>
            <a:off x="4905338" y="1167100"/>
            <a:ext cx="3412200" cy="3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‘Pour’ 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can mean </a:t>
            </a:r>
            <a:r>
              <a:rPr b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‘(in order)to’.</a:t>
            </a:r>
            <a:endParaRPr b="1" sz="1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It is followed by </a:t>
            </a:r>
            <a:r>
              <a:rPr b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infinitive.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We can use the word </a:t>
            </a:r>
            <a:r>
              <a:rPr b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‘pour’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 to add clarification to our sentences.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In these examples, the </a:t>
            </a:r>
            <a:r>
              <a:rPr b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first event is expressed using the simple future,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 and the </a:t>
            </a:r>
            <a:r>
              <a:rPr b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second event is expressed after the term ‘pour’, in the infinitive form.</a:t>
            </a:r>
            <a:endParaRPr b="1" sz="1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48"/>
          <p:cNvSpPr txBox="1"/>
          <p:nvPr/>
        </p:nvSpPr>
        <p:spPr>
          <a:xfrm>
            <a:off x="927300" y="1153025"/>
            <a:ext cx="38067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J’irai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à l’université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pour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continuer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mes études.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48"/>
          <p:cNvSpPr/>
          <p:nvPr/>
        </p:nvSpPr>
        <p:spPr>
          <a:xfrm>
            <a:off x="2098179" y="2508552"/>
            <a:ext cx="670200" cy="3993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4775" y="2116525"/>
            <a:ext cx="1430160" cy="1043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725" y="2186469"/>
            <a:ext cx="1585248" cy="104361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8"/>
          <p:cNvSpPr txBox="1"/>
          <p:nvPr/>
        </p:nvSpPr>
        <p:spPr>
          <a:xfrm>
            <a:off x="396725" y="3406300"/>
            <a:ext cx="39018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 will go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university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(in order) to continue 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my studies.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