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3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10287000" cx="18288000"/>
  <p:notesSz cx="6858000" cy="9144000"/>
  <p:embeddedFontLst>
    <p:embeddedFont>
      <p:font typeface="Montserrat SemiBold"/>
      <p:regular r:id="rId11"/>
      <p:bold r:id="rId12"/>
      <p:italic r:id="rId13"/>
      <p:boldItalic r:id="rId14"/>
    </p:embeddedFont>
    <p:embeddedFont>
      <p:font typeface="Montserrat"/>
      <p:regular r:id="rId15"/>
      <p:bold r:id="rId16"/>
      <p:italic r:id="rId17"/>
      <p:boldItalic r:id="rId18"/>
    </p:embeddedFont>
    <p:embeddedFont>
      <p:font typeface="Montserrat Medium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.fntdata"/><Relationship Id="rId11" Type="http://schemas.openxmlformats.org/officeDocument/2006/relationships/font" Target="fonts/MontserratSemiBold-regular.fntdata"/><Relationship Id="rId22" Type="http://schemas.openxmlformats.org/officeDocument/2006/relationships/font" Target="fonts/MontserratMedium-boldItalic.fntdata"/><Relationship Id="rId10" Type="http://schemas.openxmlformats.org/officeDocument/2006/relationships/slide" Target="slides/slide6.xml"/><Relationship Id="rId21" Type="http://schemas.openxmlformats.org/officeDocument/2006/relationships/font" Target="fonts/MontserratMedium-italic.fntdata"/><Relationship Id="rId13" Type="http://schemas.openxmlformats.org/officeDocument/2006/relationships/font" Target="fonts/MontserratSemiBold-italic.fntdata"/><Relationship Id="rId12" Type="http://schemas.openxmlformats.org/officeDocument/2006/relationships/font" Target="fonts/MontserratSemiBold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Montserrat-regular.fntdata"/><Relationship Id="rId14" Type="http://schemas.openxmlformats.org/officeDocument/2006/relationships/font" Target="fonts/MontserratSemiBold-boldItalic.fntdata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regular.fntdata"/><Relationship Id="rId6" Type="http://schemas.openxmlformats.org/officeDocument/2006/relationships/slide" Target="slides/slide2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2" name="Google Shape;3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0" name="Google Shape;4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7" name="Google Shape;4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5" name="Google Shape;55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3" name="Google Shape;63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1" name="Google Shape;71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1" cy="3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1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rgbClr val="000000"/>
                </a:solidFill>
              </a:defRPr>
            </a:lvl2pPr>
            <a:lvl3pPr lvl="2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3pPr>
            <a:lvl4pPr lvl="3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4pPr>
            <a:lvl5pPr lvl="4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400"/>
              <a:buNone/>
              <a:defRPr>
                <a:solidFill>
                  <a:srgbClr val="000000"/>
                </a:solidFill>
              </a:defRPr>
            </a:lvl5pPr>
            <a:lvl6pPr lvl="5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400"/>
              <a:buNone/>
              <a:defRPr>
                <a:solidFill>
                  <a:srgbClr val="000000"/>
                </a:solidFill>
              </a:defRPr>
            </a:lvl6pPr>
            <a:lvl7pPr lvl="6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000"/>
              <a:buNone/>
              <a:defRPr>
                <a:solidFill>
                  <a:srgbClr val="000000"/>
                </a:solidFill>
              </a:defRPr>
            </a:lvl7pPr>
            <a:lvl8pPr lvl="7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000"/>
              <a:buNone/>
              <a:defRPr>
                <a:solidFill>
                  <a:srgbClr val="000000"/>
                </a:solidFill>
              </a:defRPr>
            </a:lvl8pPr>
            <a:lvl9pPr lvl="8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1600"/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917950" y="2876300"/>
            <a:ext cx="16452001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2876300"/>
            <a:ext cx="16452001" cy="637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Montserrat SemiBold"/>
              <a:buNone/>
              <a:defRPr b="0" sz="6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917942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6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Montserrat SemiBold"/>
              <a:buNone/>
              <a:defRPr b="0" i="1" sz="72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1600"/>
              <a:buNone/>
              <a:defRPr/>
            </a:lvl9pPr>
          </a:lstStyle>
          <a:p/>
        </p:txBody>
      </p:sp>
      <p:pic>
        <p:nvPicPr>
          <p:cNvPr id="27" name="Google Shape;27;p5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Montserrat"/>
              <a:buNone/>
              <a:defRPr b="1" i="0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876300"/>
            <a:ext cx="16452001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81000" lvl="4" marL="22860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81000" lvl="5" marL="27432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55600" lvl="6" marL="32004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55600" lvl="7" marL="36576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30200" lvl="8" marL="4114800" marR="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575" y="3829200"/>
            <a:ext cx="1554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-GB">
                <a:solidFill>
                  <a:srgbClr val="4B3241"/>
                </a:solidFill>
              </a:rPr>
              <a:t>Financial Mathematics -Downloadable Resource.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-GB">
                <a:solidFill>
                  <a:srgbClr val="4B3241"/>
                </a:solidFill>
              </a:rPr>
              <a:t>Lesson 3 of 4: Savings.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918000" y="890600"/>
            <a:ext cx="16452000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GB">
                <a:solidFill>
                  <a:srgbClr val="4B3241"/>
                </a:solidFill>
              </a:rPr>
              <a:t>Mathematics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36" name="Google Shape;36;p7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>
                <a:solidFill>
                  <a:srgbClr val="4B3241"/>
                </a:solidFill>
              </a:rPr>
              <a:t>Mr. Thomas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37" name="Google Shape;37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>
                <a:solidFill>
                  <a:schemeClr val="dk2"/>
                </a:solidFill>
              </a:rPr>
              <a:t>Try this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43" name="Google Shape;43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4" name="Google Shape;44;p8"/>
          <p:cNvSpPr txBox="1"/>
          <p:nvPr/>
        </p:nvSpPr>
        <p:spPr>
          <a:xfrm>
            <a:off x="917941" y="2140906"/>
            <a:ext cx="17370059" cy="42604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If you managed to save £25 a month, how long would it be before you had… </a:t>
            </a:r>
            <a:endParaRPr/>
          </a:p>
          <a:p>
            <a:pPr indent="-514350" lvl="0" marL="51435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AutoNum type="arabicParenR"/>
            </a:pPr>
            <a:r>
              <a:rPr b="0" i="0" lang="en-GB" sz="3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£1,000?</a:t>
            </a:r>
            <a:endParaRPr/>
          </a:p>
          <a:p>
            <a:pPr indent="-514350" lvl="0" marL="51435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AutoNum type="arabicParenR"/>
            </a:pPr>
            <a:r>
              <a:rPr b="0" i="0" lang="en-GB" sz="3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£2,000? </a:t>
            </a:r>
            <a:endParaRPr/>
          </a:p>
          <a:p>
            <a:pPr indent="-514350" lvl="0" marL="51435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AutoNum type="arabicParenR"/>
            </a:pPr>
            <a:r>
              <a:rPr b="0" i="0" lang="en-GB" sz="3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£1975?</a:t>
            </a:r>
            <a:endParaRPr/>
          </a:p>
          <a:p>
            <a:pPr indent="-514350" lvl="0" marL="51435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AutoNum type="arabicParenR"/>
            </a:pPr>
            <a:r>
              <a:rPr b="0" i="0" lang="en-GB" sz="3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£27,525?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50" name="Google Shape;50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>
                <a:solidFill>
                  <a:schemeClr val="dk2"/>
                </a:solidFill>
              </a:rPr>
              <a:t>Connect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52" name="Google Shape;52;p9"/>
          <p:cNvSpPr txBox="1"/>
          <p:nvPr/>
        </p:nvSpPr>
        <p:spPr>
          <a:xfrm>
            <a:off x="1090469" y="2140906"/>
            <a:ext cx="16007084" cy="4514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3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Simple interest</a:t>
            </a:r>
            <a:r>
              <a:rPr b="0" i="0" lang="en-GB" sz="3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 – The interest that accrues upon the initial amount borrowed. It is a fixed sum every year (or other time period).</a:t>
            </a:r>
            <a:br>
              <a:rPr b="0" i="0" lang="en-GB" sz="3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br>
              <a:rPr b="0" i="0" lang="en-GB" sz="3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b="1" i="0" lang="en-GB" sz="3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Compound interest</a:t>
            </a:r>
            <a:r>
              <a:rPr b="0" i="0" lang="en-GB" sz="3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 – The interest that accrues upon the initial amount borrowed (or saved), and the interest, as times goes on.</a:t>
            </a:r>
            <a:br>
              <a:rPr b="0" i="0" lang="en-GB" sz="3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br>
              <a:rPr b="0" i="0" lang="en-GB" sz="3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b="0" i="0" sz="32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58" name="Google Shape;58;p10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>
                <a:solidFill>
                  <a:schemeClr val="dk2"/>
                </a:solidFill>
              </a:rPr>
              <a:t>Connect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59" name="Google Shape;59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60" name="Google Shape;60;p10"/>
          <p:cNvSpPr txBox="1"/>
          <p:nvPr/>
        </p:nvSpPr>
        <p:spPr>
          <a:xfrm>
            <a:off x="1090469" y="2140906"/>
            <a:ext cx="16007084" cy="66939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If I saved £10,000 in the Oak National Bank at 3%, how much money would I have after… </a:t>
            </a:r>
            <a:endParaRPr/>
          </a:p>
          <a:p>
            <a:pPr indent="-514350" lvl="0" marL="51435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AutoNum type="arabicParenR"/>
            </a:pPr>
            <a:r>
              <a:rPr b="0" i="0" lang="en-GB" sz="3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5 years, assuming simple interest? </a:t>
            </a:r>
            <a:endParaRPr/>
          </a:p>
          <a:p>
            <a:pPr indent="-514350" lvl="0" marL="51435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AutoNum type="arabicParenR"/>
            </a:pPr>
            <a:r>
              <a:rPr b="0" i="0" lang="en-GB" sz="3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5 years, assuming compound interest?</a:t>
            </a:r>
            <a:endParaRPr/>
          </a:p>
          <a:p>
            <a:pPr indent="-514350" lvl="0" marL="51435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AutoNum type="arabicParenR"/>
            </a:pPr>
            <a:r>
              <a:rPr b="0" i="0" lang="en-GB" sz="3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32 years, assuming simple interest?</a:t>
            </a:r>
            <a:endParaRPr/>
          </a:p>
          <a:p>
            <a:pPr indent="-514350" lvl="0" marL="51435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AutoNum type="arabicParenR"/>
            </a:pPr>
            <a:r>
              <a:rPr b="0" i="0" lang="en-GB" sz="3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32 years, assuming compound interest?</a:t>
            </a:r>
            <a:endParaRPr/>
          </a:p>
          <a:p>
            <a:pPr indent="-514350" lvl="0" marL="51435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AutoNum type="arabicParenR"/>
            </a:pPr>
            <a:r>
              <a:rPr b="0" i="0" lang="en-GB" sz="3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110.5 years, assuming simple interest?</a:t>
            </a:r>
            <a:endParaRPr/>
          </a:p>
          <a:p>
            <a:pPr indent="-514350" lvl="0" marL="51435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AutoNum type="arabicParenR"/>
            </a:pPr>
            <a:r>
              <a:rPr b="0" i="0" lang="en-GB" sz="3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110.5 years, assuming compound interest?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66" name="Google Shape;66;p1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>
                <a:solidFill>
                  <a:schemeClr val="dk2"/>
                </a:solidFill>
              </a:rPr>
              <a:t>Independent Task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68" name="Google Shape;68;p11"/>
          <p:cNvSpPr txBox="1"/>
          <p:nvPr/>
        </p:nvSpPr>
        <p:spPr>
          <a:xfrm>
            <a:off x="1090469" y="2140906"/>
            <a:ext cx="16007084" cy="66939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If I saved £25,000 in the Oak National Bank at 3%, how much money would I have after… </a:t>
            </a:r>
            <a:endParaRPr/>
          </a:p>
          <a:p>
            <a:pPr indent="-514350" lvl="0" marL="51435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AutoNum type="arabicParenR"/>
            </a:pPr>
            <a:r>
              <a:rPr b="0" i="0" lang="en-GB" sz="3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3 years, assuming simple interest? </a:t>
            </a:r>
            <a:endParaRPr/>
          </a:p>
          <a:p>
            <a:pPr indent="-514350" lvl="0" marL="51435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AutoNum type="arabicParenR"/>
            </a:pPr>
            <a:r>
              <a:rPr b="0" i="0" lang="en-GB" sz="3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3 years, assuming compound interest?</a:t>
            </a:r>
            <a:endParaRPr/>
          </a:p>
          <a:p>
            <a:pPr indent="-514350" lvl="0" marL="51435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AutoNum type="arabicParenR"/>
            </a:pPr>
            <a:r>
              <a:rPr b="0" i="0" lang="en-GB" sz="3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27 years, assuming simple interest?</a:t>
            </a:r>
            <a:endParaRPr/>
          </a:p>
          <a:p>
            <a:pPr indent="-514350" lvl="0" marL="51435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AutoNum type="arabicParenR"/>
            </a:pPr>
            <a:r>
              <a:rPr b="0" i="0" lang="en-GB" sz="3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27 years, assuming compound interest?</a:t>
            </a:r>
            <a:endParaRPr/>
          </a:p>
          <a:p>
            <a:pPr indent="-514350" lvl="0" marL="51435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AutoNum type="arabicParenR"/>
            </a:pPr>
            <a:r>
              <a:rPr b="0" i="0" lang="en-GB" sz="3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120 years, assuming simple interest?</a:t>
            </a:r>
            <a:endParaRPr/>
          </a:p>
          <a:p>
            <a:pPr indent="-514350" lvl="0" marL="51435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AutoNum type="arabicParenR"/>
            </a:pPr>
            <a:r>
              <a:rPr b="0" i="0" lang="en-GB" sz="3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120 years, assuming compound interest?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74" name="Google Shape;74;p12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>
                <a:solidFill>
                  <a:schemeClr val="dk2"/>
                </a:solidFill>
              </a:rPr>
              <a:t>Explore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75" name="Google Shape;75;p1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6" name="Google Shape;76;p12"/>
          <p:cNvSpPr txBox="1"/>
          <p:nvPr/>
        </p:nvSpPr>
        <p:spPr>
          <a:xfrm>
            <a:off x="936799" y="2365193"/>
            <a:ext cx="16781857" cy="56680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Most interest rates for savings accounts are around 1% at the moment (July 2020). </a:t>
            </a:r>
            <a:br>
              <a:rPr b="0" i="0" lang="en-GB" sz="3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br>
              <a:rPr b="0" i="0" lang="en-GB" sz="3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b="0" i="0" lang="en-GB" sz="3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1) If you ran a bank, would you prefer to give your customers compound or simple interest on their savings? Why?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br>
              <a:rPr b="0" i="0" lang="en-GB" sz="3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b="0" i="0" lang="en-GB" sz="3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2) If you are a customer of a bank, would you prefer to have compound or simple interest on your savings? Why?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