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A0454D-8599-41F1-A826-75DBB2348553}">
  <a:tblStyle styleId="{EBA0454D-8599-41F1-A826-75DBB23485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bf0c79dac_0_9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bf0c79dac_0_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bf0c79e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bf0c79e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bf0c79e4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bf0c79e4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bf0c79e4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bf0c79e4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bf0c79e4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cbf0c79e4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bf0c79e4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cbf0c79e4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bf0c79e4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bf0c79e4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bf0c79e4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bf0c79e4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2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1" name="Google Shape;81;p1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7" name="Google Shape;87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9" name="Google Shape;89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91" name="Google Shape;91;p1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8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3" name="Google Shape;123;p20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3" name="Google Shape;133;p2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7" name="Google Shape;137;p2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7" name="Google Shape;147;p2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8" name="Google Shape;148;p2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57" name="Google Shape;157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4" name="Google Shape;44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Irregular p</a:t>
            </a:r>
            <a:r>
              <a:rPr lang="en-GB">
                <a:solidFill>
                  <a:srgbClr val="4B3241"/>
                </a:solidFill>
              </a:rPr>
              <a:t>erfect tenses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Latin - the perfect and imperfect tenses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8" name="Google Shape;168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Furber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The Perfect Tense 2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176" name="Google Shape;176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7" name="Google Shape;177;p28"/>
          <p:cNvGraphicFramePr/>
          <p:nvPr/>
        </p:nvGraphicFramePr>
        <p:xfrm>
          <a:off x="1250550" y="187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{EBA0454D-8599-41F1-A826-75DBB2348553}</a:tableStyleId>
              </a:tblPr>
              <a:tblGrid>
                <a:gridCol w="3510175"/>
                <a:gridCol w="4063225"/>
                <a:gridCol w="4063225"/>
                <a:gridCol w="4063225"/>
              </a:tblGrid>
              <a:tr h="912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</a:t>
                      </a:r>
                      <a:endParaRPr b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Present</a:t>
                      </a:r>
                      <a:endParaRPr b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Perfect (-ed)</a:t>
                      </a:r>
                      <a:endParaRPr b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Imperfect (was/were)</a:t>
                      </a:r>
                      <a:endParaRPr b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b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-o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-i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-bam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(s)</a:t>
                      </a:r>
                      <a:endParaRPr b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-s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-i</a:t>
                      </a:r>
                      <a:r>
                        <a:rPr b="1"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-bas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He, she, it</a:t>
                      </a:r>
                      <a:endParaRPr b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-t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-i</a:t>
                      </a:r>
                      <a:r>
                        <a:rPr b="1"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endParaRPr b="1"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-bat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</a:t>
                      </a:r>
                      <a:endParaRPr b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-mus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-i</a:t>
                      </a:r>
                      <a:r>
                        <a:rPr b="1"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</a:t>
                      </a:r>
                      <a:endParaRPr b="1"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-bamus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(pl)</a:t>
                      </a:r>
                      <a:endParaRPr b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-tis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-is</a:t>
                      </a:r>
                      <a:r>
                        <a:rPr b="1"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tis</a:t>
                      </a:r>
                      <a:endParaRPr b="1"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-batis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8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</a:t>
                      </a:r>
                      <a:endParaRPr b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-nt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-eru</a:t>
                      </a:r>
                      <a:r>
                        <a:rPr b="1"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nt</a:t>
                      </a:r>
                      <a:endParaRPr b="1"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-bant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917950" y="427450"/>
            <a:ext cx="11576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Main Task 1 </a:t>
            </a:r>
            <a:endParaRPr sz="7200"/>
          </a:p>
        </p:txBody>
      </p:sp>
      <p:sp>
        <p:nvSpPr>
          <p:cNvPr id="183" name="Google Shape;183;p29"/>
          <p:cNvSpPr txBox="1"/>
          <p:nvPr>
            <p:ph idx="1" type="subTitle"/>
          </p:nvPr>
        </p:nvSpPr>
        <p:spPr>
          <a:xfrm>
            <a:off x="917950" y="1635300"/>
            <a:ext cx="13305600" cy="9750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Translate into English.</a:t>
            </a:r>
            <a:endParaRPr sz="4800">
              <a:solidFill>
                <a:schemeClr val="dk2"/>
              </a:solidFill>
            </a:endParaRPr>
          </a:p>
        </p:txBody>
      </p:sp>
      <p:graphicFrame>
        <p:nvGraphicFramePr>
          <p:cNvPr id="184" name="Google Shape;184;p29"/>
          <p:cNvGraphicFramePr/>
          <p:nvPr/>
        </p:nvGraphicFramePr>
        <p:xfrm>
          <a:off x="917925" y="261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{EBA0454D-8599-41F1-A826-75DBB2348553}</a:tableStyleId>
              </a:tblPr>
              <a:tblGrid>
                <a:gridCol w="6690300"/>
                <a:gridCol w="6615300"/>
              </a:tblGrid>
              <a:tr h="672500">
                <a:tc>
                  <a:txBody>
                    <a:bodyPr/>
                    <a:lstStyle/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vid</a:t>
                      </a:r>
                      <a:r>
                        <a:rPr b="1"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isti</a:t>
                      </a: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respond</a:t>
                      </a:r>
                      <a:r>
                        <a:rPr b="1"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imus</a:t>
                      </a: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</a:t>
                      </a:r>
                      <a:r>
                        <a:rPr b="1"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erunt</a:t>
                      </a: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responde</a:t>
                      </a:r>
                      <a:r>
                        <a:rPr b="1"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[ba]s</a:t>
                      </a: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consump</a:t>
                      </a:r>
                      <a:r>
                        <a:rPr b="1"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[s]i</a:t>
                      </a: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6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vide</a:t>
                      </a:r>
                      <a:r>
                        <a:rPr b="1"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[ba]tis</a:t>
                      </a: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6"/>
                      </a:pPr>
                      <a:r>
                        <a:rPr b="1"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[cu]</a:t>
                      </a: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</a:t>
                      </a:r>
                      <a:r>
                        <a:rPr b="1"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istis</a:t>
                      </a: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6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</a:t>
                      </a:r>
                      <a:r>
                        <a:rPr b="1"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[t]erunt</a:t>
                      </a: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6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responde</a:t>
                      </a:r>
                      <a:r>
                        <a:rPr b="1"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6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vide</a:t>
                      </a:r>
                      <a:r>
                        <a:rPr b="1"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tis</a:t>
                      </a: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917950" y="427450"/>
            <a:ext cx="11576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Main Task 2 </a:t>
            </a:r>
            <a:endParaRPr sz="7200"/>
          </a:p>
        </p:txBody>
      </p:sp>
      <p:sp>
        <p:nvSpPr>
          <p:cNvPr id="191" name="Google Shape;191;p30"/>
          <p:cNvSpPr txBox="1"/>
          <p:nvPr>
            <p:ph idx="1" type="subTitle"/>
          </p:nvPr>
        </p:nvSpPr>
        <p:spPr>
          <a:xfrm>
            <a:off x="917950" y="1635300"/>
            <a:ext cx="15367800" cy="9750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Translate into English.</a:t>
            </a:r>
            <a:endParaRPr sz="4800">
              <a:solidFill>
                <a:schemeClr val="dk2"/>
              </a:solidFill>
            </a:endParaRPr>
          </a:p>
        </p:txBody>
      </p:sp>
      <p:graphicFrame>
        <p:nvGraphicFramePr>
          <p:cNvPr id="192" name="Google Shape;192;p30"/>
          <p:cNvGraphicFramePr/>
          <p:nvPr/>
        </p:nvGraphicFramePr>
        <p:xfrm>
          <a:off x="917925" y="261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{EBA0454D-8599-41F1-A826-75DBB2348553}</a:tableStyleId>
              </a:tblPr>
              <a:tblGrid>
                <a:gridCol w="15367800"/>
              </a:tblGrid>
              <a:tr h="672500">
                <a:tc>
                  <a:txBody>
                    <a:bodyPr/>
                    <a:lstStyle/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 respondit.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pater amicum quaerebat. 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filia ad urbem venit. 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 urbem cucurri. 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sedimus sed stetistis.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620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pater amicum videt. 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917950" y="427450"/>
            <a:ext cx="11576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Challenge</a:t>
            </a:r>
            <a:endParaRPr sz="7200"/>
          </a:p>
        </p:txBody>
      </p:sp>
      <p:sp>
        <p:nvSpPr>
          <p:cNvPr id="199" name="Google Shape;199;p31"/>
          <p:cNvSpPr txBox="1"/>
          <p:nvPr>
            <p:ph idx="1" type="subTitle"/>
          </p:nvPr>
        </p:nvSpPr>
        <p:spPr>
          <a:xfrm>
            <a:off x="917950" y="1635300"/>
            <a:ext cx="15367800" cy="9750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Write your own Latin motto!</a:t>
            </a:r>
            <a:endParaRPr sz="4800">
              <a:solidFill>
                <a:schemeClr val="dk2"/>
              </a:solidFill>
            </a:endParaRPr>
          </a:p>
        </p:txBody>
      </p:sp>
      <p:graphicFrame>
        <p:nvGraphicFramePr>
          <p:cNvPr id="200" name="Google Shape;200;p31"/>
          <p:cNvGraphicFramePr/>
          <p:nvPr/>
        </p:nvGraphicFramePr>
        <p:xfrm>
          <a:off x="917925" y="261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{EBA0454D-8599-41F1-A826-75DBB2348553}</a:tableStyleId>
              </a:tblPr>
              <a:tblGrid>
                <a:gridCol w="15367800"/>
              </a:tblGrid>
              <a:tr h="6228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1" name="Google Shape;201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2" name="Google Shape;202;p31"/>
          <p:cNvSpPr txBox="1"/>
          <p:nvPr/>
        </p:nvSpPr>
        <p:spPr>
          <a:xfrm>
            <a:off x="1620650" y="2955000"/>
            <a:ext cx="24999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vidi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12897850" y="2955000"/>
            <a:ext cx="24999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veni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2289275" y="7436100"/>
            <a:ext cx="24999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scripsi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4120550" y="3372075"/>
            <a:ext cx="30249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clamavi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12494350" y="6930575"/>
            <a:ext cx="30249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laboravi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1700500" y="4885500"/>
            <a:ext cx="30249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laboravi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8049225" y="2876300"/>
            <a:ext cx="40644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consumpsi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7226500" y="4713075"/>
            <a:ext cx="40644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cucurri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5730775" y="7106475"/>
            <a:ext cx="40644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cecidi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4989100" y="5765475"/>
            <a:ext cx="40644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quaesivi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2" name="Google Shape;212;p31"/>
          <p:cNvSpPr txBox="1"/>
          <p:nvPr/>
        </p:nvSpPr>
        <p:spPr>
          <a:xfrm>
            <a:off x="11596625" y="4551975"/>
            <a:ext cx="40644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dixi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9468000" y="5956650"/>
            <a:ext cx="40644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respondi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1358150" y="6398925"/>
            <a:ext cx="3024900" cy="1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i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dormivi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914400" y="2863400"/>
            <a:ext cx="16051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8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1" name="Google Shape;221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2" name="Google Shape;222;p32"/>
          <p:cNvSpPr txBox="1"/>
          <p:nvPr/>
        </p:nvSpPr>
        <p:spPr>
          <a:xfrm>
            <a:off x="698950" y="4767700"/>
            <a:ext cx="12963600" cy="177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Only turn to this section once you have completed the main task(s).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/>
          <p:nvPr>
            <p:ph type="title"/>
          </p:nvPr>
        </p:nvSpPr>
        <p:spPr>
          <a:xfrm>
            <a:off x="917950" y="427450"/>
            <a:ext cx="11576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Main Task 1: Review </a:t>
            </a:r>
            <a:endParaRPr sz="7200"/>
          </a:p>
        </p:txBody>
      </p:sp>
      <p:sp>
        <p:nvSpPr>
          <p:cNvPr id="228" name="Google Shape;228;p33"/>
          <p:cNvSpPr txBox="1"/>
          <p:nvPr>
            <p:ph idx="1" type="subTitle"/>
          </p:nvPr>
        </p:nvSpPr>
        <p:spPr>
          <a:xfrm>
            <a:off x="917950" y="1635300"/>
            <a:ext cx="13305600" cy="9750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Correct your answers.</a:t>
            </a:r>
            <a:endParaRPr sz="4800">
              <a:solidFill>
                <a:schemeClr val="dk2"/>
              </a:solidFill>
            </a:endParaRPr>
          </a:p>
        </p:txBody>
      </p:sp>
      <p:graphicFrame>
        <p:nvGraphicFramePr>
          <p:cNvPr id="229" name="Google Shape;229;p33"/>
          <p:cNvGraphicFramePr/>
          <p:nvPr/>
        </p:nvGraphicFramePr>
        <p:xfrm>
          <a:off x="917925" y="261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{EBA0454D-8599-41F1-A826-75DBB2348553}</a:tableStyleId>
              </a:tblPr>
              <a:tblGrid>
                <a:gridCol w="6690300"/>
                <a:gridCol w="6615300"/>
              </a:tblGrid>
              <a:tr h="672500">
                <a:tc>
                  <a:txBody>
                    <a:bodyPr/>
                    <a:lstStyle/>
                    <a:p>
                      <a:pPr indent="-723900" lvl="0" marL="1143000" rtl="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/>
                      </a:pP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(s) saw.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/>
                      </a:pP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replied.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/>
                      </a:pP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came.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/>
                      </a:pP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(s) were replying.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/>
                      </a:pP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ate.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23900" lvl="0" marL="1143000" rtl="0" algn="l">
                        <a:lnSpc>
                          <a:spcPct val="13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 startAt="6"/>
                      </a:pP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(pl) were seeing.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 startAt="6"/>
                      </a:pP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(pl) ran.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 startAt="6"/>
                      </a:pP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They stood.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 startAt="6"/>
                      </a:pP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(s) reply.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 startAt="6"/>
                      </a:pP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(pl) see. 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0" name="Google Shape;230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917950" y="427450"/>
            <a:ext cx="11576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65BE4B"/>
                </a:solidFill>
              </a:rPr>
              <a:t>Main Task </a:t>
            </a:r>
            <a:endParaRPr sz="7200">
              <a:solidFill>
                <a:srgbClr val="65BE4B"/>
              </a:solidFill>
            </a:endParaRPr>
          </a:p>
        </p:txBody>
      </p:sp>
      <p:sp>
        <p:nvSpPr>
          <p:cNvPr id="236" name="Google Shape;236;p34"/>
          <p:cNvSpPr txBox="1"/>
          <p:nvPr>
            <p:ph type="title"/>
          </p:nvPr>
        </p:nvSpPr>
        <p:spPr>
          <a:xfrm>
            <a:off x="917950" y="427450"/>
            <a:ext cx="11576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Main Task 2: Review </a:t>
            </a:r>
            <a:endParaRPr sz="7200"/>
          </a:p>
        </p:txBody>
      </p:sp>
      <p:sp>
        <p:nvSpPr>
          <p:cNvPr id="237" name="Google Shape;237;p34"/>
          <p:cNvSpPr txBox="1"/>
          <p:nvPr>
            <p:ph idx="1" type="subTitle"/>
          </p:nvPr>
        </p:nvSpPr>
        <p:spPr>
          <a:xfrm>
            <a:off x="917950" y="1635300"/>
            <a:ext cx="15367800" cy="9750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Correct your answers.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238" name="Google Shape;238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39" name="Google Shape;239;p34"/>
          <p:cNvGraphicFramePr/>
          <p:nvPr/>
        </p:nvGraphicFramePr>
        <p:xfrm>
          <a:off x="917925" y="261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{EBA0454D-8599-41F1-A826-75DBB2348553}</a:tableStyleId>
              </a:tblPr>
              <a:tblGrid>
                <a:gridCol w="15367800"/>
              </a:tblGrid>
              <a:tr h="672500">
                <a:tc>
                  <a:txBody>
                    <a:bodyPr/>
                    <a:lstStyle/>
                    <a:p>
                      <a:pPr indent="-723900" lvl="0" marL="1143000" rtl="0" algn="l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 respondit. </a:t>
                      </a: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mother replied. 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pater amicum quaerebat. </a:t>
                      </a: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father was searching for the friend.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filia ad urbem venit. </a:t>
                      </a: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daughter came (or comes) to the city.</a:t>
                      </a: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i="1"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 urbem cucurri. </a:t>
                      </a: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ran to the city.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sedimus sed stetistis. </a:t>
                      </a: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 sat but you (pl) stood. 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723900" lvl="0" marL="1143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200"/>
                        <a:buFont typeface="Montserrat"/>
                        <a:buAutoNum type="arabicPeriod"/>
                      </a:pPr>
                      <a:r>
                        <a:rPr i="1"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pater amicum videt. </a:t>
                      </a:r>
                      <a:r>
                        <a:rPr lang="en-GB" sz="4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father sees the friend.</a:t>
                      </a:r>
                      <a:endParaRPr sz="4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