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E315C0-93AE-4666-A694-28584DAD47C5}">
  <a:tblStyle styleId="{EBE315C0-93AE-4666-A694-28584DAD47C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Montserrat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ontserratMedium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735821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735821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673582124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673582124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673582124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673582124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673582124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673582124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673582124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673582124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67419624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67419624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673582124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673582124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673582124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673582124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673582124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673582124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673582124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673582124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673582124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673582124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7358212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7358212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673582124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673582124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6741962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6741962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673582124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673582124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673582124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673582124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33e82ce5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33e82ce5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673582124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673582124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673582124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673582124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673582124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673582124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Domestic Electricity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Physics - Key Stage 4 - Electricity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Walrond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Alternating</a:t>
            </a:r>
            <a:r>
              <a:rPr lang="en-GB"/>
              <a:t> current</a:t>
            </a:r>
            <a:r>
              <a:rPr lang="en-GB"/>
              <a:t> (a.c.)</a:t>
            </a:r>
            <a:endParaRPr/>
          </a:p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alternating current?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Give one source of alternating current.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Copy the sketch graph to the right.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Draw a double ended arrow to show the peak voltage.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2000" y="367700"/>
            <a:ext cx="8010025" cy="36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Mains electricity </a:t>
            </a:r>
            <a:endParaRPr/>
          </a:p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UK mains electricity supply has a potential difference of about 230 V and a frequency of 50 Hz.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In Trinidad and Tobago, their electricity has a potential difference of about 115 V and a frequency of 60 Hz. 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Explain the differences between the two supplies.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3-core cable</a:t>
            </a:r>
            <a:endParaRPr/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Name the red, blue and green/yellow striped wires.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material is the wire made of?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material is the insulation made of?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p26"/>
          <p:cNvSpPr txBox="1"/>
          <p:nvPr>
            <p:ph type="title"/>
          </p:nvPr>
        </p:nvSpPr>
        <p:spPr>
          <a:xfrm>
            <a:off x="886900" y="7968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Task: The 3 pin plug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10735100" y="3584750"/>
            <a:ext cx="6843600" cy="52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11060975" y="3699775"/>
            <a:ext cx="6610800" cy="5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Write down the names of labels 1-5.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Write down the materials of labels 1-4.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What is the purpose of the earth wire?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7" name="Google Shape;187;p27"/>
          <p:cNvSpPr txBox="1"/>
          <p:nvPr>
            <p:ph type="title"/>
          </p:nvPr>
        </p:nvSpPr>
        <p:spPr>
          <a:xfrm>
            <a:off x="886900" y="7968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Double Insulation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27"/>
          <p:cNvSpPr txBox="1"/>
          <p:nvPr/>
        </p:nvSpPr>
        <p:spPr>
          <a:xfrm>
            <a:off x="902550" y="2423250"/>
            <a:ext cx="16482900" cy="54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Describe what is meant by double insulation.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 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2" name="Google Shape;202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Review: Direct Current (d.c.)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3" name="Google Shape;203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29"/>
          <p:cNvSpPr txBox="1"/>
          <p:nvPr/>
        </p:nvSpPr>
        <p:spPr>
          <a:xfrm>
            <a:off x="936800" y="2419100"/>
            <a:ext cx="12720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Direct current is when the electrons all travel in one direction around a circuit.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 example of a direct current source is a cell or a battery.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0" name="Google Shape;210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Review: Alternating Current (a.c.)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1" name="Google Shape;211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30"/>
          <p:cNvSpPr txBox="1"/>
          <p:nvPr/>
        </p:nvSpPr>
        <p:spPr>
          <a:xfrm>
            <a:off x="936800" y="2419100"/>
            <a:ext cx="12720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Alternating current is when the current changes direction many times a second.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 example of an alternating current source is the mains supply in your house.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8" name="Google Shape;218;p31"/>
          <p:cNvSpPr txBox="1"/>
          <p:nvPr>
            <p:ph type="title"/>
          </p:nvPr>
        </p:nvSpPr>
        <p:spPr>
          <a:xfrm>
            <a:off x="886900" y="7968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Review: Mains Electricity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9" name="Google Shape;219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0" name="Google Shape;220;p31"/>
          <p:cNvSpPr txBox="1"/>
          <p:nvPr/>
        </p:nvSpPr>
        <p:spPr>
          <a:xfrm>
            <a:off x="936800" y="2419100"/>
            <a:ext cx="15086100" cy="51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power supply in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Trinidad and Tobago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has a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lower peak voltage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at 115 V compared to 230 V in the UK.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frequency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of the power supply is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higher in Trinidad and Tobago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though at 60 Hz compared to 50Hz in the UK.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6" name="Google Shape;226;p32"/>
          <p:cNvSpPr txBox="1"/>
          <p:nvPr>
            <p:ph type="title"/>
          </p:nvPr>
        </p:nvSpPr>
        <p:spPr>
          <a:xfrm>
            <a:off x="886900" y="7968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Review: 3-core cable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8" name="Google Shape;228;p32"/>
          <p:cNvSpPr txBox="1"/>
          <p:nvPr/>
        </p:nvSpPr>
        <p:spPr>
          <a:xfrm>
            <a:off x="936800" y="2419100"/>
            <a:ext cx="15086100" cy="51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brown wire is the live wire.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blue wire is the neutral wire.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green/yellow striped wire is the earth wire.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wires are made of copper.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insulation is made of plastic.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Q1. 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8000" y="1888700"/>
            <a:ext cx="16452000" cy="9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2800"/>
              <a:buAutoNum type="alphaLcParenBoth"/>
            </a:pPr>
            <a:r>
              <a:rPr lang="en-GB" sz="2800"/>
              <a:t>Batteries supply direct current (d.c).</a:t>
            </a:r>
            <a:endParaRPr sz="2800"/>
          </a:p>
          <a:p>
            <a:pPr indent="0" lvl="0" marL="4572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Another type of current is alternating current (a.c).</a:t>
            </a:r>
            <a:endParaRPr sz="2800"/>
          </a:p>
          <a:p>
            <a:pPr indent="0" lvl="0" marL="4572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Each statement in the table below may be true about d.c, or true about a.c, or true for both d.c and a.c.</a:t>
            </a:r>
            <a:endParaRPr sz="2800"/>
          </a:p>
          <a:p>
            <a:pPr indent="0" lvl="0" marL="4572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Put a tick (✓) in the correct box in each row.															</a:t>
            </a:r>
            <a:r>
              <a:rPr b="1" lang="en-GB" sz="2800"/>
              <a:t>[2] </a:t>
            </a:r>
            <a:endParaRPr b="1" sz="2800"/>
          </a:p>
          <a:p>
            <a:pPr indent="0" lvl="0" marL="4572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Twenty First Century Science B, Paper j259/01, June 2018.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1" name="Google Shape;91;p15"/>
          <p:cNvGraphicFramePr/>
          <p:nvPr/>
        </p:nvGraphicFramePr>
        <p:xfrm>
          <a:off x="1982400" y="5172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{EBE315C0-93AE-4666-A694-28584DAD47C5}</a:tableStyleId>
              </a:tblPr>
              <a:tblGrid>
                <a:gridCol w="5913025"/>
                <a:gridCol w="2956525"/>
                <a:gridCol w="2956525"/>
                <a:gridCol w="2948600"/>
              </a:tblGrid>
              <a:tr h="39052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True only for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d.c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True only for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a.c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True for both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 The current always flows in the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  same direction.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 The domestic supply in the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 UK uses this.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4" name="Google Shape;234;p33"/>
          <p:cNvSpPr txBox="1"/>
          <p:nvPr>
            <p:ph type="title"/>
          </p:nvPr>
        </p:nvSpPr>
        <p:spPr>
          <a:xfrm>
            <a:off x="886900" y="7968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 - Independent Task: The 3 pin plug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5" name="Google Shape;235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p33"/>
          <p:cNvSpPr txBox="1"/>
          <p:nvPr/>
        </p:nvSpPr>
        <p:spPr>
          <a:xfrm>
            <a:off x="10735100" y="3584750"/>
            <a:ext cx="6843600" cy="52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11060975" y="2032000"/>
            <a:ext cx="6610800" cy="6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1 - cable grip - plastic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2 - neutral wire pin - brass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3 - earth wire pin - brass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4 - live wire pin - brass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5- fuse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earth wire connects the outer case of an appliance to the ground. It will direct current away from the appliance if there is a fault.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3" name="Google Shape;243;p34"/>
          <p:cNvSpPr txBox="1"/>
          <p:nvPr>
            <p:ph type="title"/>
          </p:nvPr>
        </p:nvSpPr>
        <p:spPr>
          <a:xfrm>
            <a:off x="886900" y="7968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Review: Double Insulation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4" name="Google Shape;244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5" name="Google Shape;245;p34"/>
          <p:cNvSpPr txBox="1"/>
          <p:nvPr/>
        </p:nvSpPr>
        <p:spPr>
          <a:xfrm>
            <a:off x="902550" y="2423250"/>
            <a:ext cx="16482900" cy="54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Double insulation is where an appliance has the internal electronics completely encased in plastic. This is underneath the outer casing.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Q1. </a:t>
            </a:r>
            <a:endParaRPr/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918000" y="1888700"/>
            <a:ext cx="16452000" cy="9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800"/>
              <a:t>(b) </a:t>
            </a:r>
            <a:r>
              <a:rPr lang="en-GB" sz="2800"/>
              <a:t>		The diagram shows the inside of a three-pin plug.</a:t>
            </a:r>
            <a:endParaRPr sz="2800"/>
          </a:p>
          <a:p>
            <a:pPr indent="0" lvl="0" marL="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i</a:t>
            </a:r>
            <a:r>
              <a:rPr lang="en-GB" sz="2800"/>
              <a:t>. Put a tick (✓) in the correct box in each row to show the correct descriptions of the live, neutral and earth wires.</a:t>
            </a:r>
            <a:endParaRPr sz="2800"/>
          </a:p>
          <a:p>
            <a:pPr indent="0" lvl="0" marL="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marR="254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									</a:t>
            </a:r>
            <a:endParaRPr sz="2800"/>
          </a:p>
          <a:p>
            <a:pPr indent="0" lvl="0" marL="0" marR="254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	</a:t>
            </a:r>
            <a:r>
              <a:rPr b="1" lang="en-GB" sz="2800"/>
              <a:t>[2] </a:t>
            </a:r>
            <a:endParaRPr b="1" sz="2800"/>
          </a:p>
          <a:p>
            <a:pPr indent="0" lvl="0" marL="4572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j259/01, June 2018.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0375" y="347238"/>
            <a:ext cx="4886325" cy="2714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" name="Google Shape;101;p16"/>
          <p:cNvGraphicFramePr/>
          <p:nvPr/>
        </p:nvGraphicFramePr>
        <p:xfrm>
          <a:off x="2530525" y="436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{EBE315C0-93AE-4666-A694-28584DAD47C5}</a:tableStyleId>
              </a:tblPr>
              <a:tblGrid>
                <a:gridCol w="4318125"/>
                <a:gridCol w="4437300"/>
                <a:gridCol w="4311100"/>
              </a:tblGrid>
              <a:tr h="56197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Connected to the National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Grid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at the same voltage as the ground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Neutral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Q1. </a:t>
            </a:r>
            <a:endParaRPr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918000" y="1888700"/>
            <a:ext cx="16452000" cy="9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800"/>
              <a:t>i</a:t>
            </a:r>
            <a:r>
              <a:rPr lang="en-GB" sz="2800"/>
              <a:t>i. 	Put a        around the voltage between the live and neutral wires.</a:t>
            </a:r>
            <a:endParaRPr sz="2800"/>
          </a:p>
          <a:p>
            <a:pPr indent="0" lvl="0" marL="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/>
              <a:t>0 V		12 V			230 V			25 000 V	</a:t>
            </a:r>
            <a:endParaRPr b="1" sz="2800"/>
          </a:p>
          <a:p>
            <a:pPr indent="0" lvl="0" marL="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									</a:t>
            </a:r>
            <a:endParaRPr sz="2800"/>
          </a:p>
          <a:p>
            <a:pPr indent="0" lvl="0" marL="0" marR="254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	</a:t>
            </a:r>
            <a:r>
              <a:rPr b="1" lang="en-GB" sz="2800"/>
              <a:t>[1] </a:t>
            </a:r>
            <a:endParaRPr b="1" sz="2800"/>
          </a:p>
          <a:p>
            <a:pPr indent="0" lvl="0" marL="4572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j259/01, June 2018.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450" y="1951193"/>
            <a:ext cx="526154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 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Q1.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-GB" sz="2800"/>
              <a:t> 																																</a:t>
            </a:r>
            <a:r>
              <a:rPr b="1" lang="en-GB" sz="2800"/>
              <a:t>2 </a:t>
            </a:r>
            <a:endParaRPr b="1" sz="2800"/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6" name="Google Shape;126;p19"/>
          <p:cNvGraphicFramePr/>
          <p:nvPr/>
        </p:nvGraphicFramePr>
        <p:xfrm>
          <a:off x="2357950" y="206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{EBE315C0-93AE-4666-A694-28584DAD47C5}</a:tableStyleId>
              </a:tblPr>
              <a:tblGrid>
                <a:gridCol w="2879975"/>
                <a:gridCol w="2396550"/>
                <a:gridCol w="1913125"/>
                <a:gridCol w="2396550"/>
              </a:tblGrid>
              <a:tr h="21907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True only for d.c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True only for a.c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True for both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Current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always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flows in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the same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direction.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The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domestic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supply in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the UK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uses this.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Q1.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b</a:t>
            </a:r>
            <a:r>
              <a:rPr lang="en-GB" sz="2800"/>
              <a:t>. </a:t>
            </a:r>
            <a:r>
              <a:rPr lang="en-GB" sz="2800"/>
              <a:t>i</a:t>
            </a:r>
            <a:r>
              <a:rPr lang="en-GB" sz="2800"/>
              <a:t>. </a:t>
            </a:r>
            <a:r>
              <a:rPr lang="en-GB" sz="2800"/>
              <a:t> 																																</a:t>
            </a:r>
            <a:r>
              <a:rPr b="1" lang="en-GB" sz="2800"/>
              <a:t>2 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800"/>
              <a:t>b. ii. 230 V 																													</a:t>
            </a:r>
            <a:r>
              <a:rPr b="1" lang="en-GB" sz="2800"/>
              <a:t>1</a:t>
            </a:r>
            <a:endParaRPr b="1" sz="2800"/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5" name="Google Shape;135;p20"/>
          <p:cNvGraphicFramePr/>
          <p:nvPr/>
        </p:nvGraphicFramePr>
        <p:xfrm>
          <a:off x="2792825" y="260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{EBE315C0-93AE-4666-A694-28584DAD47C5}</a:tableStyleId>
              </a:tblPr>
              <a:tblGrid>
                <a:gridCol w="3512325"/>
                <a:gridCol w="3609275"/>
                <a:gridCol w="3506650"/>
              </a:tblGrid>
              <a:tr h="238200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Connected to National Grid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at the same voltage as the ground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Neutral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22727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lesson questions 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Direct Current (d.c.)</a:t>
            </a:r>
            <a:endParaRPr/>
          </a:p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direct current?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Give one source of direct current.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Copy the sketch graph to the right.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Draw a line to show a direct potential difference source of 3V.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14589" l="18827" r="32996" t="34859"/>
          <a:stretch/>
        </p:blipFill>
        <p:spPr>
          <a:xfrm>
            <a:off x="11379550" y="689550"/>
            <a:ext cx="5990406" cy="343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