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2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Montserrat SemiBold"/>
      <p:regular r:id="rId12"/>
      <p:bold r:id="rId13"/>
      <p:italic r:id="rId14"/>
      <p:boldItalic r:id="rId15"/>
    </p:embeddedFont>
    <p:embeddedFont>
      <p:font typeface="Montserrat"/>
      <p:regular r:id="rId16"/>
      <p:bold r:id="rId17"/>
      <p:italic r:id="rId18"/>
      <p:boldItalic r:id="rId19"/>
    </p:embeddedFont>
    <p:embeddedFont>
      <p:font typeface="Montserrat Medium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FC49BE84-71CE-4CEF-B4C7-23F24A06D0FD}">
  <a:tblStyle styleId="{FC49BE84-71CE-4CEF-B4C7-23F24A06D0FD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regular.fntdata"/><Relationship Id="rId11" Type="http://schemas.openxmlformats.org/officeDocument/2006/relationships/slide" Target="slides/slide6.xml"/><Relationship Id="rId22" Type="http://schemas.openxmlformats.org/officeDocument/2006/relationships/font" Target="fonts/MontserratMedium-italic.fntdata"/><Relationship Id="rId10" Type="http://schemas.openxmlformats.org/officeDocument/2006/relationships/slide" Target="slides/slide5.xml"/><Relationship Id="rId21" Type="http://schemas.openxmlformats.org/officeDocument/2006/relationships/font" Target="fonts/MontserratMedium-bold.fntdata"/><Relationship Id="rId13" Type="http://schemas.openxmlformats.org/officeDocument/2006/relationships/font" Target="fonts/MontserratSemiBold-bold.fntdata"/><Relationship Id="rId12" Type="http://schemas.openxmlformats.org/officeDocument/2006/relationships/font" Target="fonts/MontserratSemiBold-regular.fntdata"/><Relationship Id="rId23" Type="http://schemas.openxmlformats.org/officeDocument/2006/relationships/font" Target="fonts/MontserratMedium-bold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SemiBold-boldItalic.fntdata"/><Relationship Id="rId14" Type="http://schemas.openxmlformats.org/officeDocument/2006/relationships/font" Target="fonts/MontserratSemiBold-italic.fntdata"/><Relationship Id="rId17" Type="http://schemas.openxmlformats.org/officeDocument/2006/relationships/font" Target="fonts/Montserrat-bold.fntdata"/><Relationship Id="rId16" Type="http://schemas.openxmlformats.org/officeDocument/2006/relationships/font" Target="fonts/Montserrat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-boldItalic.fntdata"/><Relationship Id="rId6" Type="http://schemas.openxmlformats.org/officeDocument/2006/relationships/slide" Target="slides/slide1.xml"/><Relationship Id="rId18" Type="http://schemas.openxmlformats.org/officeDocument/2006/relationships/font" Target="fonts/Montserrat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g86cb603ffe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" name="Google Shape;28;g86cb603ff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5" name="Google Shape;35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6" name="Google Shape;4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86cb603ffe_0_2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8" name="Google Shape;68;g86cb603ffe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3" name="Google Shape;73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6" name="Google Shape;96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800"/>
              <a:buNone/>
              <a:defRPr/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3" name="Google Shape;23;p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  <a:defRPr b="1" i="0" sz="22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 marR="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 marR="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b="0" i="0" sz="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idx="4294967295"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lang="en-GB" sz="3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Interpret timetables and distance tables</a:t>
            </a:r>
            <a:endParaRPr b="0" sz="3000">
              <a:solidFill>
                <a:srgbClr val="4A3142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</a:pPr>
            <a:r>
              <a:t/>
            </a:r>
            <a:endParaRPr>
              <a:solidFill>
                <a:srgbClr val="473340"/>
              </a:solidFill>
            </a:endParaRPr>
          </a:p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>
                <a:solidFill>
                  <a:srgbClr val="473340"/>
                </a:solidFill>
              </a:rPr>
              <a:t>Maths</a:t>
            </a:r>
            <a:endParaRPr>
              <a:solidFill>
                <a:srgbClr val="47334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32" name="Google Shape;32;p6"/>
          <p:cNvSpPr txBox="1"/>
          <p:nvPr>
            <p:ph idx="4294967295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 sz="1400">
                <a:solidFill>
                  <a:srgbClr val="4A314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Miss Parnham</a:t>
            </a:r>
            <a:endParaRPr sz="1400">
              <a:solidFill>
                <a:srgbClr val="4A3142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solidFill>
                <a:srgbClr val="47334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458973" y="446400"/>
            <a:ext cx="653022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rgbClr val="4B3241"/>
                </a:solidFill>
              </a:rPr>
              <a:t>Interpret timetables and distance tables</a:t>
            </a:r>
            <a:endParaRPr>
              <a:solidFill>
                <a:srgbClr val="434443"/>
              </a:solidFill>
            </a:endParaRPr>
          </a:p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458975" y="924806"/>
            <a:ext cx="3891600" cy="42186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1. Here is part of a train timetable.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a) Ron travels from Headingley to Harrogate and must arrive by 10am, what is the latest train he can catch?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b) How long should it take him?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 </a:t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600"/>
              <a:buNone/>
            </a:pPr>
            <a:r>
              <a:t/>
            </a:r>
            <a:endParaRPr/>
          </a:p>
        </p:txBody>
      </p:sp>
      <p:sp>
        <p:nvSpPr>
          <p:cNvPr id="39" name="Google Shape;39;p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rgbClr val="434343"/>
                </a:solidFill>
              </a:rPr>
              <a:t>‹#›</a:t>
            </a:fld>
            <a:endParaRPr>
              <a:solidFill>
                <a:srgbClr val="434343"/>
              </a:solidFill>
            </a:endParaRPr>
          </a:p>
        </p:txBody>
      </p:sp>
      <p:sp>
        <p:nvSpPr>
          <p:cNvPr id="40" name="Google Shape;40;p7"/>
          <p:cNvSpPr txBox="1"/>
          <p:nvPr/>
        </p:nvSpPr>
        <p:spPr>
          <a:xfrm>
            <a:off x="4830449" y="924806"/>
            <a:ext cx="3891600" cy="42186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2. Here is part of a tram timetable.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All journeys between stops take the same amount of time, complete the missing times. </a:t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1" name="Google Shape;41;p7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434343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pic>
        <p:nvPicPr>
          <p:cNvPr id="42" name="Google Shape;42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62647" y="1213298"/>
            <a:ext cx="4209353" cy="1568799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3" name="Google Shape;43;p7"/>
          <p:cNvGraphicFramePr/>
          <p:nvPr/>
        </p:nvGraphicFramePr>
        <p:xfrm>
          <a:off x="4830449" y="2311774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{FC49BE84-71CE-4CEF-B4C7-23F24A06D0FD}</a:tableStyleId>
              </a:tblPr>
              <a:tblGrid>
                <a:gridCol w="1272975"/>
                <a:gridCol w="645400"/>
                <a:gridCol w="645400"/>
                <a:gridCol w="645400"/>
                <a:gridCol w="645400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>
                          <a:solidFill>
                            <a:srgbClr val="4344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Middlewood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rgbClr val="E0F1D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4344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>
                    <a:solidFill>
                      <a:srgbClr val="E0F1D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4344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0908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rgbClr val="E0F1D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4344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>
                    <a:solidFill>
                      <a:srgbClr val="E0F1D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4344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0931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rgbClr val="E0F1DA"/>
                    </a:solidFill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>
                          <a:solidFill>
                            <a:srgbClr val="4344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Hillsborough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4344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0906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4344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4344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4344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0937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>
                          <a:solidFill>
                            <a:srgbClr val="4344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Shalesmoor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rgbClr val="E0F1D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4344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0912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rgbClr val="E0F1D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4344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>
                    <a:solidFill>
                      <a:srgbClr val="E0F1D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4344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0932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rgbClr val="E0F1D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4344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>
                    <a:solidFill>
                      <a:srgbClr val="E0F1DA"/>
                    </a:solidFill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>
                          <a:solidFill>
                            <a:srgbClr val="4344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Cathedral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4344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0921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4344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0929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4344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4344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>
                          <a:solidFill>
                            <a:srgbClr val="4344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Castle Square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rgbClr val="E0F1D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4344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>
                    <a:solidFill>
                      <a:srgbClr val="E0F1D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4344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0930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rgbClr val="E0F1D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4344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0942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rgbClr val="E0F1D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4344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>
                    <a:solidFill>
                      <a:srgbClr val="E0F1D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/>
          <p:nvPr>
            <p:ph type="title"/>
          </p:nvPr>
        </p:nvSpPr>
        <p:spPr>
          <a:xfrm>
            <a:off x="458974" y="446400"/>
            <a:ext cx="673918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rgbClr val="4B3241"/>
                </a:solidFill>
              </a:rPr>
              <a:t>Interpret timetables and distance tables</a:t>
            </a:r>
            <a:endParaRPr>
              <a:solidFill>
                <a:srgbClr val="434443"/>
              </a:solidFill>
            </a:endParaRPr>
          </a:p>
        </p:txBody>
      </p:sp>
      <p:sp>
        <p:nvSpPr>
          <p:cNvPr id="49" name="Google Shape;49;p8"/>
          <p:cNvSpPr txBox="1"/>
          <p:nvPr>
            <p:ph idx="1" type="body"/>
          </p:nvPr>
        </p:nvSpPr>
        <p:spPr>
          <a:xfrm>
            <a:off x="458975" y="924806"/>
            <a:ext cx="3891600" cy="42186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3. This chart shows the distance in km between Scottish cities.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a) Which two cities are 167 km apart?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b) Mo travels from Perth to Glasgow via Edinburgh, how much further is it than going directly?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 </a:t>
            </a:r>
            <a:endParaRPr/>
          </a:p>
        </p:txBody>
      </p:sp>
      <p:sp>
        <p:nvSpPr>
          <p:cNvPr id="50" name="Google Shape;50;p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rgbClr val="434343"/>
                </a:solidFill>
              </a:rPr>
              <a:t>‹#›</a:t>
            </a:fld>
            <a:endParaRPr>
              <a:solidFill>
                <a:srgbClr val="434343"/>
              </a:solidFill>
            </a:endParaRPr>
          </a:p>
        </p:txBody>
      </p:sp>
      <p:sp>
        <p:nvSpPr>
          <p:cNvPr id="51" name="Google Shape;51;p8"/>
          <p:cNvSpPr txBox="1"/>
          <p:nvPr/>
        </p:nvSpPr>
        <p:spPr>
          <a:xfrm>
            <a:off x="4830450" y="924806"/>
            <a:ext cx="3816116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4. Complete the mileage chart showing the distance between five consecutive M1 motorway services.</a:t>
            </a:r>
            <a:endParaRPr/>
          </a:p>
        </p:txBody>
      </p:sp>
      <p:graphicFrame>
        <p:nvGraphicFramePr>
          <p:cNvPr id="52" name="Google Shape;52;p8"/>
          <p:cNvGraphicFramePr/>
          <p:nvPr/>
        </p:nvGraphicFramePr>
        <p:xfrm>
          <a:off x="497434" y="1603725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{FC49BE84-71CE-4CEF-B4C7-23F24A06D0FD}</a:tableStyleId>
              </a:tblPr>
              <a:tblGrid>
                <a:gridCol w="360000"/>
                <a:gridCol w="360000"/>
                <a:gridCol w="360000"/>
                <a:gridCol w="360000"/>
                <a:gridCol w="360000"/>
                <a:gridCol w="360000"/>
              </a:tblGrid>
              <a:tr h="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106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F3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194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90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F3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233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F3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128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73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F3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167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204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F3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251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258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F3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139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F3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34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70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F3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94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180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F3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193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88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F3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62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44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F3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218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54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F3F8"/>
                    </a:solidFill>
                  </a:tcPr>
                </a:tc>
              </a:tr>
            </a:tbl>
          </a:graphicData>
        </a:graphic>
      </p:graphicFrame>
      <p:sp>
        <p:nvSpPr>
          <p:cNvPr id="53" name="Google Shape;53;p8"/>
          <p:cNvSpPr txBox="1"/>
          <p:nvPr/>
        </p:nvSpPr>
        <p:spPr>
          <a:xfrm>
            <a:off x="2243808" y="2626181"/>
            <a:ext cx="116632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Perth</a:t>
            </a:r>
            <a:endParaRPr/>
          </a:p>
        </p:txBody>
      </p:sp>
      <p:sp>
        <p:nvSpPr>
          <p:cNvPr id="54" name="Google Shape;54;p8"/>
          <p:cNvSpPr txBox="1"/>
          <p:nvPr/>
        </p:nvSpPr>
        <p:spPr>
          <a:xfrm>
            <a:off x="1861822" y="2407428"/>
            <a:ext cx="116632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Inverness</a:t>
            </a:r>
            <a:endParaRPr/>
          </a:p>
        </p:txBody>
      </p:sp>
      <p:sp>
        <p:nvSpPr>
          <p:cNvPr id="55" name="Google Shape;55;p8"/>
          <p:cNvSpPr txBox="1"/>
          <p:nvPr/>
        </p:nvSpPr>
        <p:spPr>
          <a:xfrm>
            <a:off x="2594015" y="2837914"/>
            <a:ext cx="116632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Stirling</a:t>
            </a:r>
            <a:endParaRPr/>
          </a:p>
        </p:txBody>
      </p:sp>
      <p:sp>
        <p:nvSpPr>
          <p:cNvPr id="56" name="Google Shape;56;p8"/>
          <p:cNvSpPr txBox="1"/>
          <p:nvPr/>
        </p:nvSpPr>
        <p:spPr>
          <a:xfrm>
            <a:off x="1524636" y="2188675"/>
            <a:ext cx="116632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Glasgow</a:t>
            </a:r>
            <a:endParaRPr/>
          </a:p>
        </p:txBody>
      </p:sp>
      <p:sp>
        <p:nvSpPr>
          <p:cNvPr id="57" name="Google Shape;57;p8"/>
          <p:cNvSpPr txBox="1"/>
          <p:nvPr/>
        </p:nvSpPr>
        <p:spPr>
          <a:xfrm>
            <a:off x="1161466" y="1976942"/>
            <a:ext cx="116632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Edinburgh</a:t>
            </a:r>
            <a:endParaRPr/>
          </a:p>
        </p:txBody>
      </p:sp>
      <p:sp>
        <p:nvSpPr>
          <p:cNvPr id="58" name="Google Shape;58;p8"/>
          <p:cNvSpPr txBox="1"/>
          <p:nvPr/>
        </p:nvSpPr>
        <p:spPr>
          <a:xfrm>
            <a:off x="802776" y="1791328"/>
            <a:ext cx="116632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Dundee</a:t>
            </a:r>
            <a:endParaRPr/>
          </a:p>
        </p:txBody>
      </p:sp>
      <p:sp>
        <p:nvSpPr>
          <p:cNvPr id="59" name="Google Shape;59;p8"/>
          <p:cNvSpPr txBox="1"/>
          <p:nvPr/>
        </p:nvSpPr>
        <p:spPr>
          <a:xfrm>
            <a:off x="425446" y="1552352"/>
            <a:ext cx="116632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Aberdeen</a:t>
            </a:r>
            <a:endParaRPr/>
          </a:p>
        </p:txBody>
      </p:sp>
      <p:graphicFrame>
        <p:nvGraphicFramePr>
          <p:cNvPr id="60" name="Google Shape;60;p8"/>
          <p:cNvGraphicFramePr/>
          <p:nvPr/>
        </p:nvGraphicFramePr>
        <p:xfrm>
          <a:off x="5189615" y="2780069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{FC49BE84-71CE-4CEF-B4C7-23F24A06D0FD}</a:tableStyleId>
              </a:tblPr>
              <a:tblGrid>
                <a:gridCol w="432000"/>
                <a:gridCol w="432000"/>
                <a:gridCol w="432000"/>
                <a:gridCol w="432000"/>
                <a:gridCol w="432000"/>
                <a:gridCol w="432000"/>
              </a:tblGrid>
              <a:tr h="288000">
                <a:tc gridSpan="3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 u="none" cap="none" strike="noStrike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 u="none" cap="none" strike="noStrike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 u="none" cap="none" strike="noStrike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 u="none" cap="none" strike="noStrike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 u="none" cap="none" strike="noStrike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 u="none" cap="none" strike="noStrike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u="none" cap="none" strike="noStrike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42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u="none" cap="none" strike="noStrike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14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 u="none" cap="none" strike="noStrike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 u="none" cap="none" strike="noStrike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 u="none" cap="none" strike="noStrike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 u="none" cap="none" strike="noStrike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 u="none" cap="none" strike="noStrike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 u="none" cap="none" strike="noStrike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u="none" cap="none" strike="noStrike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13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 u="none" cap="none" strike="noStrike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 u="none" cap="none" strike="noStrike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 u="none" cap="none" strike="noStrike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 u="none" cap="none" strike="noStrike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 u="none" cap="none" strike="noStrike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 u="none" cap="none" strike="noStrike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u="none" cap="none" strike="noStrike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33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 u="none" cap="none" strike="noStrike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 u="none" cap="none" strike="noStrike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61" name="Google Shape;61;p8"/>
          <p:cNvSpPr txBox="1"/>
          <p:nvPr/>
        </p:nvSpPr>
        <p:spPr>
          <a:xfrm rot="-5400000">
            <a:off x="4697959" y="2169888"/>
            <a:ext cx="1331493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Leicester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Forest East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2" name="Google Shape;62;p8"/>
          <p:cNvSpPr txBox="1"/>
          <p:nvPr/>
        </p:nvSpPr>
        <p:spPr>
          <a:xfrm rot="-5400000">
            <a:off x="5215810" y="2636837"/>
            <a:ext cx="116632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Trowell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3" name="Google Shape;63;p8"/>
          <p:cNvSpPr txBox="1"/>
          <p:nvPr/>
        </p:nvSpPr>
        <p:spPr>
          <a:xfrm rot="-5400000">
            <a:off x="5429596" y="2684025"/>
            <a:ext cx="1694171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Tibshelf</a:t>
            </a:r>
            <a:endParaRPr/>
          </a:p>
        </p:txBody>
      </p:sp>
      <p:sp>
        <p:nvSpPr>
          <p:cNvPr id="64" name="Google Shape;64;p8"/>
          <p:cNvSpPr txBox="1"/>
          <p:nvPr/>
        </p:nvSpPr>
        <p:spPr>
          <a:xfrm rot="-5400000">
            <a:off x="6138080" y="3220001"/>
            <a:ext cx="116632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Woodall</a:t>
            </a:r>
            <a:endParaRPr/>
          </a:p>
        </p:txBody>
      </p:sp>
      <p:sp>
        <p:nvSpPr>
          <p:cNvPr id="65" name="Google Shape;65;p8"/>
          <p:cNvSpPr txBox="1"/>
          <p:nvPr/>
        </p:nvSpPr>
        <p:spPr>
          <a:xfrm>
            <a:off x="6961181" y="3960517"/>
            <a:ext cx="1623899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Woolley Edge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9"/>
          <p:cNvSpPr txBox="1"/>
          <p:nvPr>
            <p:ph idx="4294967295"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lang="en-GB" sz="3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Answers</a:t>
            </a:r>
            <a:endParaRPr b="0" sz="3000">
              <a:solidFill>
                <a:srgbClr val="4A3142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</a:pPr>
            <a:r>
              <a:t/>
            </a:r>
            <a:endParaRPr>
              <a:solidFill>
                <a:srgbClr val="47334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0"/>
          <p:cNvSpPr txBox="1"/>
          <p:nvPr>
            <p:ph type="title"/>
          </p:nvPr>
        </p:nvSpPr>
        <p:spPr>
          <a:xfrm>
            <a:off x="458973" y="446400"/>
            <a:ext cx="653022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rgbClr val="4B3241"/>
                </a:solidFill>
              </a:rPr>
              <a:t>Interpret timetables and distance tables</a:t>
            </a:r>
            <a:endParaRPr>
              <a:solidFill>
                <a:srgbClr val="434443"/>
              </a:solidFill>
            </a:endParaRPr>
          </a:p>
        </p:txBody>
      </p:sp>
      <p:sp>
        <p:nvSpPr>
          <p:cNvPr id="76" name="Google Shape;76;p10"/>
          <p:cNvSpPr txBox="1"/>
          <p:nvPr>
            <p:ph idx="1" type="body"/>
          </p:nvPr>
        </p:nvSpPr>
        <p:spPr>
          <a:xfrm>
            <a:off x="458975" y="924806"/>
            <a:ext cx="3891600" cy="42186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1. Here is part of a train timetable.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a) Ron travels from Headingley to Harrogate and must arrive by 10am, what is the latest train he can catch?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b) How long should it take him?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 </a:t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600"/>
              <a:buNone/>
            </a:pPr>
            <a:r>
              <a:t/>
            </a:r>
            <a:endParaRPr/>
          </a:p>
        </p:txBody>
      </p:sp>
      <p:sp>
        <p:nvSpPr>
          <p:cNvPr id="77" name="Google Shape;77;p1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rgbClr val="434343"/>
                </a:solidFill>
              </a:rPr>
              <a:t>‹#›</a:t>
            </a:fld>
            <a:endParaRPr>
              <a:solidFill>
                <a:srgbClr val="434343"/>
              </a:solidFill>
            </a:endParaRPr>
          </a:p>
        </p:txBody>
      </p:sp>
      <p:sp>
        <p:nvSpPr>
          <p:cNvPr id="78" name="Google Shape;78;p10"/>
          <p:cNvSpPr txBox="1"/>
          <p:nvPr/>
        </p:nvSpPr>
        <p:spPr>
          <a:xfrm>
            <a:off x="4830449" y="924806"/>
            <a:ext cx="3891600" cy="42186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2. Here is part of a tram timetable.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All journeys between stops take the same amount of time, complete the missing times. </a:t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9" name="Google Shape;79;p10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434343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pic>
        <p:nvPicPr>
          <p:cNvPr id="80" name="Google Shape;80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62647" y="1213298"/>
            <a:ext cx="4209353" cy="1568799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1" name="Google Shape;81;p10"/>
          <p:cNvGraphicFramePr/>
          <p:nvPr/>
        </p:nvGraphicFramePr>
        <p:xfrm>
          <a:off x="4830449" y="2311774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{FC49BE84-71CE-4CEF-B4C7-23F24A06D0FD}</a:tableStyleId>
              </a:tblPr>
              <a:tblGrid>
                <a:gridCol w="1272975"/>
                <a:gridCol w="645400"/>
                <a:gridCol w="645400"/>
                <a:gridCol w="645400"/>
                <a:gridCol w="645400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>
                          <a:solidFill>
                            <a:srgbClr val="4344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Middlewood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rgbClr val="E0F1D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4344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>
                    <a:solidFill>
                      <a:srgbClr val="E0F1D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4344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0908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rgbClr val="E0F1D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4344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>
                    <a:solidFill>
                      <a:srgbClr val="E0F1D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4344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0931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rgbClr val="E0F1DA"/>
                    </a:solidFill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>
                          <a:solidFill>
                            <a:srgbClr val="4344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Hillsborough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4344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0906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4344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4344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4344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0937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>
                          <a:solidFill>
                            <a:srgbClr val="4344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Shalesmoor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rgbClr val="E0F1D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4344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0912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rgbClr val="E0F1D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4344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>
                    <a:solidFill>
                      <a:srgbClr val="E0F1D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4344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0932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rgbClr val="E0F1D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4344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>
                    <a:solidFill>
                      <a:srgbClr val="E0F1DA"/>
                    </a:solidFill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>
                          <a:solidFill>
                            <a:srgbClr val="4344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Cathedral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4344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0921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4344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0929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4344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4344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>
                          <a:solidFill>
                            <a:srgbClr val="4344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Castle Square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rgbClr val="E0F1D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4344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>
                    <a:solidFill>
                      <a:srgbClr val="E0F1D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4344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0930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rgbClr val="E0F1D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4344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0942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rgbClr val="E0F1D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4344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>
                    <a:solidFill>
                      <a:srgbClr val="E0F1DA"/>
                    </a:solidFill>
                  </a:tcPr>
                </a:tc>
              </a:tr>
            </a:tbl>
          </a:graphicData>
        </a:graphic>
      </p:graphicFrame>
      <p:sp>
        <p:nvSpPr>
          <p:cNvPr id="82" name="Google Shape;82;p10"/>
          <p:cNvSpPr txBox="1"/>
          <p:nvPr/>
        </p:nvSpPr>
        <p:spPr>
          <a:xfrm>
            <a:off x="286447" y="3713196"/>
            <a:ext cx="46332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0907 from Headingley, arriving 0935 in Harrogate</a:t>
            </a:r>
            <a:endParaRPr/>
          </a:p>
        </p:txBody>
      </p:sp>
      <p:sp>
        <p:nvSpPr>
          <p:cNvPr id="83" name="Google Shape;83;p10"/>
          <p:cNvSpPr txBox="1"/>
          <p:nvPr/>
        </p:nvSpPr>
        <p:spPr>
          <a:xfrm>
            <a:off x="3631069" y="4039521"/>
            <a:ext cx="11979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28 minutes</a:t>
            </a:r>
            <a:endParaRPr/>
          </a:p>
        </p:txBody>
      </p:sp>
      <p:sp>
        <p:nvSpPr>
          <p:cNvPr id="84" name="Google Shape;84;p10"/>
          <p:cNvSpPr txBox="1"/>
          <p:nvPr/>
        </p:nvSpPr>
        <p:spPr>
          <a:xfrm>
            <a:off x="6126323" y="3822670"/>
            <a:ext cx="61747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0922</a:t>
            </a:r>
            <a:endParaRPr/>
          </a:p>
        </p:txBody>
      </p:sp>
      <p:sp>
        <p:nvSpPr>
          <p:cNvPr id="85" name="Google Shape;85;p10"/>
          <p:cNvSpPr txBox="1"/>
          <p:nvPr/>
        </p:nvSpPr>
        <p:spPr>
          <a:xfrm>
            <a:off x="6108198" y="2342562"/>
            <a:ext cx="64953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0900</a:t>
            </a:r>
            <a:endParaRPr/>
          </a:p>
        </p:txBody>
      </p:sp>
      <p:sp>
        <p:nvSpPr>
          <p:cNvPr id="86" name="Google Shape;86;p10"/>
          <p:cNvSpPr txBox="1"/>
          <p:nvPr/>
        </p:nvSpPr>
        <p:spPr>
          <a:xfrm>
            <a:off x="6776249" y="2726376"/>
            <a:ext cx="595035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0914</a:t>
            </a:r>
            <a:endParaRPr/>
          </a:p>
        </p:txBody>
      </p:sp>
      <p:sp>
        <p:nvSpPr>
          <p:cNvPr id="87" name="Google Shape;87;p10"/>
          <p:cNvSpPr txBox="1"/>
          <p:nvPr/>
        </p:nvSpPr>
        <p:spPr>
          <a:xfrm>
            <a:off x="6773007" y="3084985"/>
            <a:ext cx="63350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0920</a:t>
            </a:r>
            <a:endParaRPr/>
          </a:p>
        </p:txBody>
      </p:sp>
      <p:sp>
        <p:nvSpPr>
          <p:cNvPr id="88" name="Google Shape;88;p10"/>
          <p:cNvSpPr txBox="1"/>
          <p:nvPr/>
        </p:nvSpPr>
        <p:spPr>
          <a:xfrm>
            <a:off x="7406514" y="3477304"/>
            <a:ext cx="595035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0941</a:t>
            </a:r>
            <a:endParaRPr/>
          </a:p>
        </p:txBody>
      </p:sp>
      <p:sp>
        <p:nvSpPr>
          <p:cNvPr id="89" name="Google Shape;89;p10"/>
          <p:cNvSpPr txBox="1"/>
          <p:nvPr/>
        </p:nvSpPr>
        <p:spPr>
          <a:xfrm>
            <a:off x="7406514" y="2342562"/>
            <a:ext cx="63350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0920</a:t>
            </a:r>
            <a:endParaRPr/>
          </a:p>
        </p:txBody>
      </p:sp>
      <p:sp>
        <p:nvSpPr>
          <p:cNvPr id="90" name="Google Shape;90;p10"/>
          <p:cNvSpPr txBox="1"/>
          <p:nvPr/>
        </p:nvSpPr>
        <p:spPr>
          <a:xfrm>
            <a:off x="7425749" y="2726375"/>
            <a:ext cx="623889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0926</a:t>
            </a:r>
            <a:endParaRPr/>
          </a:p>
        </p:txBody>
      </p:sp>
      <p:sp>
        <p:nvSpPr>
          <p:cNvPr id="91" name="Google Shape;91;p10"/>
          <p:cNvSpPr txBox="1"/>
          <p:nvPr/>
        </p:nvSpPr>
        <p:spPr>
          <a:xfrm>
            <a:off x="8040021" y="3084985"/>
            <a:ext cx="631904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0943</a:t>
            </a:r>
            <a:endParaRPr/>
          </a:p>
        </p:txBody>
      </p:sp>
      <p:sp>
        <p:nvSpPr>
          <p:cNvPr id="92" name="Google Shape;92;p10"/>
          <p:cNvSpPr txBox="1"/>
          <p:nvPr/>
        </p:nvSpPr>
        <p:spPr>
          <a:xfrm>
            <a:off x="8058455" y="3471590"/>
            <a:ext cx="615874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0952</a:t>
            </a:r>
            <a:endParaRPr/>
          </a:p>
        </p:txBody>
      </p:sp>
      <p:sp>
        <p:nvSpPr>
          <p:cNvPr id="93" name="Google Shape;93;p10"/>
          <p:cNvSpPr txBox="1"/>
          <p:nvPr/>
        </p:nvSpPr>
        <p:spPr>
          <a:xfrm>
            <a:off x="8068874" y="3824266"/>
            <a:ext cx="614271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0953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1"/>
          <p:cNvSpPr txBox="1"/>
          <p:nvPr>
            <p:ph type="title"/>
          </p:nvPr>
        </p:nvSpPr>
        <p:spPr>
          <a:xfrm>
            <a:off x="458974" y="446400"/>
            <a:ext cx="673918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rgbClr val="4B3241"/>
                </a:solidFill>
              </a:rPr>
              <a:t>Interpret timetables and distance tables</a:t>
            </a:r>
            <a:endParaRPr>
              <a:solidFill>
                <a:srgbClr val="434443"/>
              </a:solidFill>
            </a:endParaRPr>
          </a:p>
        </p:txBody>
      </p:sp>
      <p:sp>
        <p:nvSpPr>
          <p:cNvPr id="99" name="Google Shape;99;p11"/>
          <p:cNvSpPr txBox="1"/>
          <p:nvPr>
            <p:ph idx="1" type="body"/>
          </p:nvPr>
        </p:nvSpPr>
        <p:spPr>
          <a:xfrm>
            <a:off x="458975" y="924806"/>
            <a:ext cx="3891600" cy="42186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3. This chart shows the distance in km between Scottish cities.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a) Which two cities are 167 km apart?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b) Mo travels from Perth to Glasgow via Edinburgh, how much further is it than going directly?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 </a:t>
            </a:r>
            <a:endParaRPr/>
          </a:p>
        </p:txBody>
      </p:sp>
      <p:sp>
        <p:nvSpPr>
          <p:cNvPr id="100" name="Google Shape;100;p1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rgbClr val="434343"/>
                </a:solidFill>
              </a:rPr>
              <a:t>‹#›</a:t>
            </a:fld>
            <a:endParaRPr>
              <a:solidFill>
                <a:srgbClr val="434343"/>
              </a:solidFill>
            </a:endParaRPr>
          </a:p>
        </p:txBody>
      </p:sp>
      <p:sp>
        <p:nvSpPr>
          <p:cNvPr id="101" name="Google Shape;101;p11"/>
          <p:cNvSpPr txBox="1"/>
          <p:nvPr/>
        </p:nvSpPr>
        <p:spPr>
          <a:xfrm>
            <a:off x="5254500" y="889556"/>
            <a:ext cx="38160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4. Complete the mileage chart showing the distance between five consecutive M1 motorway services.</a:t>
            </a:r>
            <a:endParaRPr/>
          </a:p>
        </p:txBody>
      </p:sp>
      <p:graphicFrame>
        <p:nvGraphicFramePr>
          <p:cNvPr id="102" name="Google Shape;102;p11"/>
          <p:cNvGraphicFramePr/>
          <p:nvPr/>
        </p:nvGraphicFramePr>
        <p:xfrm>
          <a:off x="497434" y="1603725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{FC49BE84-71CE-4CEF-B4C7-23F24A06D0FD}</a:tableStyleId>
              </a:tblPr>
              <a:tblGrid>
                <a:gridCol w="360000"/>
                <a:gridCol w="360000"/>
                <a:gridCol w="360000"/>
                <a:gridCol w="360000"/>
                <a:gridCol w="360000"/>
                <a:gridCol w="360000"/>
              </a:tblGrid>
              <a:tr h="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106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F3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194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90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F3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233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F3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128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73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F3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167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204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F3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251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258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F3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139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F3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34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70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F3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94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180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F3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193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88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F3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62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44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F3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218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54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F3F8"/>
                    </a:solidFill>
                  </a:tcPr>
                </a:tc>
              </a:tr>
            </a:tbl>
          </a:graphicData>
        </a:graphic>
      </p:graphicFrame>
      <p:sp>
        <p:nvSpPr>
          <p:cNvPr id="103" name="Google Shape;103;p11"/>
          <p:cNvSpPr txBox="1"/>
          <p:nvPr/>
        </p:nvSpPr>
        <p:spPr>
          <a:xfrm>
            <a:off x="2243808" y="2626181"/>
            <a:ext cx="116632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Perth</a:t>
            </a:r>
            <a:endParaRPr/>
          </a:p>
        </p:txBody>
      </p:sp>
      <p:sp>
        <p:nvSpPr>
          <p:cNvPr id="104" name="Google Shape;104;p11"/>
          <p:cNvSpPr txBox="1"/>
          <p:nvPr/>
        </p:nvSpPr>
        <p:spPr>
          <a:xfrm>
            <a:off x="1861822" y="2407428"/>
            <a:ext cx="116632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Inverness</a:t>
            </a:r>
            <a:endParaRPr/>
          </a:p>
        </p:txBody>
      </p:sp>
      <p:sp>
        <p:nvSpPr>
          <p:cNvPr id="105" name="Google Shape;105;p11"/>
          <p:cNvSpPr txBox="1"/>
          <p:nvPr/>
        </p:nvSpPr>
        <p:spPr>
          <a:xfrm>
            <a:off x="2594015" y="2837914"/>
            <a:ext cx="116632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Stirling</a:t>
            </a:r>
            <a:endParaRPr/>
          </a:p>
        </p:txBody>
      </p:sp>
      <p:sp>
        <p:nvSpPr>
          <p:cNvPr id="106" name="Google Shape;106;p11"/>
          <p:cNvSpPr txBox="1"/>
          <p:nvPr/>
        </p:nvSpPr>
        <p:spPr>
          <a:xfrm>
            <a:off x="1524636" y="2188675"/>
            <a:ext cx="116632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Glasgow</a:t>
            </a:r>
            <a:endParaRPr/>
          </a:p>
        </p:txBody>
      </p:sp>
      <p:sp>
        <p:nvSpPr>
          <p:cNvPr id="107" name="Google Shape;107;p11"/>
          <p:cNvSpPr txBox="1"/>
          <p:nvPr/>
        </p:nvSpPr>
        <p:spPr>
          <a:xfrm>
            <a:off x="1161466" y="1976942"/>
            <a:ext cx="116632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Edinburgh</a:t>
            </a:r>
            <a:endParaRPr/>
          </a:p>
        </p:txBody>
      </p:sp>
      <p:sp>
        <p:nvSpPr>
          <p:cNvPr id="108" name="Google Shape;108;p11"/>
          <p:cNvSpPr txBox="1"/>
          <p:nvPr/>
        </p:nvSpPr>
        <p:spPr>
          <a:xfrm>
            <a:off x="802776" y="1791328"/>
            <a:ext cx="116632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Dundee</a:t>
            </a:r>
            <a:endParaRPr/>
          </a:p>
        </p:txBody>
      </p:sp>
      <p:sp>
        <p:nvSpPr>
          <p:cNvPr id="109" name="Google Shape;109;p11"/>
          <p:cNvSpPr txBox="1"/>
          <p:nvPr/>
        </p:nvSpPr>
        <p:spPr>
          <a:xfrm>
            <a:off x="425446" y="1552352"/>
            <a:ext cx="116632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Aberdeen</a:t>
            </a:r>
            <a:endParaRPr/>
          </a:p>
        </p:txBody>
      </p:sp>
      <p:graphicFrame>
        <p:nvGraphicFramePr>
          <p:cNvPr id="110" name="Google Shape;110;p11"/>
          <p:cNvGraphicFramePr/>
          <p:nvPr/>
        </p:nvGraphicFramePr>
        <p:xfrm>
          <a:off x="5613665" y="2744819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{FC49BE84-71CE-4CEF-B4C7-23F24A06D0FD}</a:tableStyleId>
              </a:tblPr>
              <a:tblGrid>
                <a:gridCol w="432000"/>
                <a:gridCol w="432000"/>
                <a:gridCol w="432000"/>
                <a:gridCol w="432000"/>
                <a:gridCol w="432000"/>
                <a:gridCol w="432000"/>
              </a:tblGrid>
              <a:tr h="288000">
                <a:tc gridSpan="3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 u="none" cap="none" strike="noStrike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 u="none" cap="none" strike="noStrike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 u="none" cap="none" strike="noStrike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 u="none" cap="none" strike="noStrike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 u="none" cap="none" strike="noStrike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 u="none" cap="none" strike="noStrike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u="none" cap="none" strike="noStrike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42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u="none" cap="none" strike="noStrike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14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 u="none" cap="none" strike="noStrike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 u="none" cap="none" strike="noStrike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 u="none" cap="none" strike="noStrike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 u="none" cap="none" strike="noStrike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 u="none" cap="none" strike="noStrike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 u="none" cap="none" strike="noStrike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u="none" cap="none" strike="noStrike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13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 u="none" cap="none" strike="noStrike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 u="none" cap="none" strike="noStrike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 u="none" cap="none" strike="noStrike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 u="none" cap="none" strike="noStrike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 u="none" cap="none" strike="noStrike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 u="none" cap="none" strike="noStrike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u="none" cap="none" strike="noStrike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33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 u="none" cap="none" strike="noStrike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 u="none" cap="none" strike="noStrike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11" name="Google Shape;111;p11"/>
          <p:cNvSpPr txBox="1"/>
          <p:nvPr/>
        </p:nvSpPr>
        <p:spPr>
          <a:xfrm rot="-5400000">
            <a:off x="5122045" y="2134695"/>
            <a:ext cx="13314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Leicester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Forest East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2" name="Google Shape;112;p11"/>
          <p:cNvSpPr txBox="1"/>
          <p:nvPr/>
        </p:nvSpPr>
        <p:spPr>
          <a:xfrm rot="-5400000">
            <a:off x="5639835" y="2601539"/>
            <a:ext cx="11664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Trowell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3" name="Google Shape;113;p11"/>
          <p:cNvSpPr txBox="1"/>
          <p:nvPr/>
        </p:nvSpPr>
        <p:spPr>
          <a:xfrm rot="-5400000">
            <a:off x="5853693" y="2648799"/>
            <a:ext cx="16941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Tibshelf</a:t>
            </a:r>
            <a:endParaRPr/>
          </a:p>
        </p:txBody>
      </p:sp>
      <p:sp>
        <p:nvSpPr>
          <p:cNvPr id="114" name="Google Shape;114;p11"/>
          <p:cNvSpPr txBox="1"/>
          <p:nvPr/>
        </p:nvSpPr>
        <p:spPr>
          <a:xfrm rot="-5400000">
            <a:off x="6562105" y="3184703"/>
            <a:ext cx="11664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Woodall</a:t>
            </a:r>
            <a:endParaRPr/>
          </a:p>
        </p:txBody>
      </p:sp>
      <p:sp>
        <p:nvSpPr>
          <p:cNvPr id="115" name="Google Shape;115;p11"/>
          <p:cNvSpPr txBox="1"/>
          <p:nvPr/>
        </p:nvSpPr>
        <p:spPr>
          <a:xfrm>
            <a:off x="7385231" y="3925267"/>
            <a:ext cx="16239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Woolley Edge</a:t>
            </a:r>
            <a:endParaRPr/>
          </a:p>
        </p:txBody>
      </p:sp>
      <p:sp>
        <p:nvSpPr>
          <p:cNvPr id="116" name="Google Shape;116;p11"/>
          <p:cNvSpPr txBox="1"/>
          <p:nvPr/>
        </p:nvSpPr>
        <p:spPr>
          <a:xfrm>
            <a:off x="3968623" y="2865744"/>
            <a:ext cx="1077600" cy="7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Aberdeen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and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Inverness</a:t>
            </a:r>
            <a:endParaRPr/>
          </a:p>
        </p:txBody>
      </p:sp>
      <p:sp>
        <p:nvSpPr>
          <p:cNvPr id="117" name="Google Shape;117;p11"/>
          <p:cNvSpPr txBox="1"/>
          <p:nvPr/>
        </p:nvSpPr>
        <p:spPr>
          <a:xfrm>
            <a:off x="2608283" y="4032603"/>
            <a:ext cx="2045700" cy="3078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-19607" l="-895" r="0" t="-3919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118" name="Google Shape;118;p11"/>
          <p:cNvSpPr txBox="1"/>
          <p:nvPr/>
        </p:nvSpPr>
        <p:spPr>
          <a:xfrm>
            <a:off x="6490906" y="3875087"/>
            <a:ext cx="4122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46</a:t>
            </a:r>
            <a:endParaRPr/>
          </a:p>
        </p:txBody>
      </p:sp>
      <p:sp>
        <p:nvSpPr>
          <p:cNvPr id="119" name="Google Shape;119;p11"/>
          <p:cNvSpPr txBox="1"/>
          <p:nvPr/>
        </p:nvSpPr>
        <p:spPr>
          <a:xfrm>
            <a:off x="6065580" y="3594803"/>
            <a:ext cx="3930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27</a:t>
            </a:r>
            <a:endParaRPr/>
          </a:p>
        </p:txBody>
      </p:sp>
      <p:sp>
        <p:nvSpPr>
          <p:cNvPr id="120" name="Google Shape;120;p11"/>
          <p:cNvSpPr txBox="1"/>
          <p:nvPr/>
        </p:nvSpPr>
        <p:spPr>
          <a:xfrm>
            <a:off x="5631782" y="3045902"/>
            <a:ext cx="4011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28</a:t>
            </a:r>
            <a:endParaRPr/>
          </a:p>
        </p:txBody>
      </p:sp>
      <p:sp>
        <p:nvSpPr>
          <p:cNvPr id="121" name="Google Shape;121;p11"/>
          <p:cNvSpPr txBox="1"/>
          <p:nvPr/>
        </p:nvSpPr>
        <p:spPr>
          <a:xfrm>
            <a:off x="6055962" y="3875087"/>
            <a:ext cx="4122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60</a:t>
            </a:r>
            <a:endParaRPr/>
          </a:p>
        </p:txBody>
      </p:sp>
      <p:sp>
        <p:nvSpPr>
          <p:cNvPr id="122" name="Google Shape;122;p11"/>
          <p:cNvSpPr txBox="1"/>
          <p:nvPr/>
        </p:nvSpPr>
        <p:spPr>
          <a:xfrm>
            <a:off x="5646602" y="3594789"/>
            <a:ext cx="3867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55</a:t>
            </a:r>
            <a:endParaRPr/>
          </a:p>
        </p:txBody>
      </p:sp>
      <p:sp>
        <p:nvSpPr>
          <p:cNvPr id="123" name="Google Shape;123;p11"/>
          <p:cNvSpPr txBox="1"/>
          <p:nvPr/>
        </p:nvSpPr>
        <p:spPr>
          <a:xfrm>
            <a:off x="5611400" y="3891078"/>
            <a:ext cx="4122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88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69BE4B"/>
      </a:accent1>
      <a:accent2>
        <a:srgbClr val="46C7E1"/>
      </a:accent2>
      <a:accent3>
        <a:srgbClr val="FA9B23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