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A8492F-D02C-4B04-8A1E-55EE35F2E992}">
  <a:tblStyle styleId="{B2A8492F-D02C-4B04-8A1E-55EE35F2E99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11" Type="http://schemas.openxmlformats.org/officeDocument/2006/relationships/slide" Target="slides/slide6.xml"/><Relationship Id="rId22" Type="http://schemas.openxmlformats.org/officeDocument/2006/relationships/font" Target="fonts/MontserratMedium-italic.fntdata"/><Relationship Id="rId10" Type="http://schemas.openxmlformats.org/officeDocument/2006/relationships/slide" Target="slides/slide5.xml"/><Relationship Id="rId21" Type="http://schemas.openxmlformats.org/officeDocument/2006/relationships/font" Target="fonts/MontserratMedium-bold.fntdata"/><Relationship Id="rId13" Type="http://schemas.openxmlformats.org/officeDocument/2006/relationships/font" Target="fonts/MontserratSemiBold-bold.fntdata"/><Relationship Id="rId12" Type="http://schemas.openxmlformats.org/officeDocument/2006/relationships/font" Target="fonts/MontserratSemiBold-regular.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d390012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d390012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d390012b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d390012b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d390012b2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d390012b2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d390012b2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d390012b2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d390012b2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d390012b2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d390012b2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d390012b2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Practice Translation: </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The Camel and the River</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Worksheet</a:t>
            </a:r>
            <a:endParaRPr>
              <a:solidFill>
                <a:srgbClr val="4B3241"/>
              </a:solidFill>
            </a:endParaRPr>
          </a:p>
        </p:txBody>
      </p:sp>
      <p:sp>
        <p:nvSpPr>
          <p:cNvPr id="80" name="Google Shape;80;p14"/>
          <p:cNvSpPr txBox="1"/>
          <p:nvPr>
            <p:ph idx="1" type="body"/>
          </p:nvPr>
        </p:nvSpPr>
        <p:spPr>
          <a:xfrm>
            <a:off x="917950" y="3186975"/>
            <a:ext cx="16452000" cy="56517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Latin</a:t>
            </a:r>
            <a:endParaRPr>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Mr Furber</a:t>
            </a:r>
            <a:endParaRPr>
              <a:solidFill>
                <a:srgbClr val="4B3241"/>
              </a:solidFill>
            </a:endParaRPr>
          </a:p>
        </p:txBody>
      </p:sp>
      <p:sp>
        <p:nvSpPr>
          <p:cNvPr id="82" name="Google Shape;82;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8" name="Google Shape;88;p15"/>
          <p:cNvSpPr txBox="1"/>
          <p:nvPr>
            <p:ph type="title"/>
          </p:nvPr>
        </p:nvSpPr>
        <p:spPr>
          <a:xfrm>
            <a:off x="917950" y="427450"/>
            <a:ext cx="13395000" cy="108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Core Vocabulary </a:t>
            </a:r>
            <a:endParaRPr sz="7200">
              <a:solidFill>
                <a:schemeClr val="dk2"/>
              </a:solidFill>
            </a:endParaRPr>
          </a:p>
        </p:txBody>
      </p:sp>
      <p:graphicFrame>
        <p:nvGraphicFramePr>
          <p:cNvPr id="89" name="Google Shape;89;p15"/>
          <p:cNvGraphicFramePr/>
          <p:nvPr/>
        </p:nvGraphicFramePr>
        <p:xfrm>
          <a:off x="940300" y="2410450"/>
          <a:ext cx="3000000" cy="3000000"/>
        </p:xfrm>
        <a:graphic>
          <a:graphicData uri="http://schemas.openxmlformats.org/drawingml/2006/table">
            <a:tbl>
              <a:tblPr>
                <a:noFill/>
                <a:tableStyleId>{B2A8492F-D02C-4B04-8A1E-55EE35F2E992}</a:tableStyleId>
              </a:tblPr>
              <a:tblGrid>
                <a:gridCol w="4342900"/>
                <a:gridCol w="3922275"/>
                <a:gridCol w="3982475"/>
                <a:gridCol w="4762825"/>
              </a:tblGrid>
              <a:tr h="672500">
                <a:tc>
                  <a:txBody>
                    <a:bodyPr/>
                    <a:lstStyle/>
                    <a:p>
                      <a:pPr indent="-762000" lvl="0" marL="1143000" rtl="0" algn="l">
                        <a:spcBef>
                          <a:spcPts val="0"/>
                        </a:spcBef>
                        <a:spcAft>
                          <a:spcPts val="0"/>
                        </a:spcAft>
                        <a:buClr>
                          <a:schemeClr val="dk2"/>
                        </a:buClr>
                        <a:buSzPts val="4800"/>
                        <a:buFont typeface="Montserrat"/>
                        <a:buAutoNum type="arabicPeriod"/>
                      </a:pPr>
                      <a:r>
                        <a:rPr i="1" lang="en-GB" sz="4800">
                          <a:solidFill>
                            <a:schemeClr val="dk2"/>
                          </a:solidFill>
                          <a:latin typeface="Montserrat"/>
                          <a:ea typeface="Montserrat"/>
                          <a:cs typeface="Montserrat"/>
                          <a:sym typeface="Montserrat"/>
                        </a:rPr>
                        <a:t>aqua</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water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8"/>
                      </a:pPr>
                      <a:r>
                        <a:rPr i="1" lang="en-GB" sz="4800">
                          <a:solidFill>
                            <a:schemeClr val="dk2"/>
                          </a:solidFill>
                          <a:latin typeface="Montserrat"/>
                          <a:ea typeface="Montserrat"/>
                          <a:cs typeface="Montserrat"/>
                          <a:sym typeface="Montserrat"/>
                        </a:rPr>
                        <a:t>est</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he/she is</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679550">
                <a:tc>
                  <a:txBody>
                    <a:bodyPr/>
                    <a:lstStyle/>
                    <a:p>
                      <a:pPr indent="-762000" lvl="0" marL="1143000" rtl="0" algn="l">
                        <a:spcBef>
                          <a:spcPts val="0"/>
                        </a:spcBef>
                        <a:spcAft>
                          <a:spcPts val="0"/>
                        </a:spcAft>
                        <a:buClr>
                          <a:schemeClr val="dk2"/>
                        </a:buClr>
                        <a:buSzPts val="4800"/>
                        <a:buFont typeface="Montserrat"/>
                        <a:buAutoNum type="arabicPeriod" startAt="2"/>
                      </a:pPr>
                      <a:r>
                        <a:rPr i="1" lang="en-GB" sz="4800">
                          <a:solidFill>
                            <a:schemeClr val="dk2"/>
                          </a:solidFill>
                          <a:latin typeface="Montserrat"/>
                          <a:ea typeface="Montserrat"/>
                          <a:cs typeface="Montserrat"/>
                          <a:sym typeface="Montserrat"/>
                        </a:rPr>
                        <a:t>dominus</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master</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9"/>
                      </a:pPr>
                      <a:r>
                        <a:rPr i="1" lang="en-GB" sz="4800">
                          <a:solidFill>
                            <a:schemeClr val="dk2"/>
                          </a:solidFill>
                          <a:latin typeface="Montserrat"/>
                          <a:ea typeface="Montserrat"/>
                          <a:cs typeface="Montserrat"/>
                          <a:sym typeface="Montserrat"/>
                        </a:rPr>
                        <a:t>portat</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he/she carries</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3"/>
                      </a:pPr>
                      <a:r>
                        <a:rPr i="1" lang="en-GB" sz="4800">
                          <a:solidFill>
                            <a:schemeClr val="dk2"/>
                          </a:solidFill>
                          <a:latin typeface="Montserrat"/>
                          <a:ea typeface="Montserrat"/>
                          <a:cs typeface="Montserrat"/>
                          <a:sym typeface="Montserrat"/>
                        </a:rPr>
                        <a:t>iratus</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angry</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0"/>
                      </a:pPr>
                      <a:r>
                        <a:rPr i="1" lang="en-GB" sz="4800">
                          <a:solidFill>
                            <a:schemeClr val="dk2"/>
                          </a:solidFill>
                          <a:latin typeface="Montserrat"/>
                          <a:ea typeface="Montserrat"/>
                          <a:cs typeface="Montserrat"/>
                          <a:sym typeface="Montserrat"/>
                        </a:rPr>
                        <a:t>non</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not</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4"/>
                      </a:pPr>
                      <a:r>
                        <a:rPr i="1" lang="en-GB" sz="4800">
                          <a:solidFill>
                            <a:schemeClr val="dk2"/>
                          </a:solidFill>
                          <a:latin typeface="Montserrat"/>
                          <a:ea typeface="Montserrat"/>
                          <a:cs typeface="Montserrat"/>
                          <a:sym typeface="Montserrat"/>
                        </a:rPr>
                        <a:t>magnus</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big, great</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1"/>
                      </a:pPr>
                      <a:r>
                        <a:rPr i="1" lang="en-GB" sz="4800">
                          <a:solidFill>
                            <a:schemeClr val="dk2"/>
                          </a:solidFill>
                          <a:latin typeface="Montserrat"/>
                          <a:ea typeface="Montserrat"/>
                          <a:cs typeface="Montserrat"/>
                          <a:sym typeface="Montserrat"/>
                        </a:rPr>
                        <a:t>nunc</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now</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5"/>
                      </a:pPr>
                      <a:r>
                        <a:rPr i="1" lang="en-GB" sz="4800">
                          <a:solidFill>
                            <a:schemeClr val="dk2"/>
                          </a:solidFill>
                          <a:latin typeface="Montserrat"/>
                          <a:ea typeface="Montserrat"/>
                          <a:cs typeface="Montserrat"/>
                          <a:sym typeface="Montserrat"/>
                        </a:rPr>
                        <a:t>laetus</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happy</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2"/>
                      </a:pPr>
                      <a:r>
                        <a:rPr i="1" lang="en-GB" sz="4800">
                          <a:solidFill>
                            <a:schemeClr val="dk2"/>
                          </a:solidFill>
                          <a:latin typeface="Montserrat"/>
                          <a:ea typeface="Montserrat"/>
                          <a:cs typeface="Montserrat"/>
                          <a:sym typeface="Montserrat"/>
                        </a:rPr>
                        <a:t>sed</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but</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6"/>
                      </a:pPr>
                      <a:r>
                        <a:rPr i="1" lang="en-GB" sz="4800">
                          <a:solidFill>
                            <a:schemeClr val="dk2"/>
                          </a:solidFill>
                          <a:latin typeface="Montserrat"/>
                          <a:ea typeface="Montserrat"/>
                          <a:cs typeface="Montserrat"/>
                          <a:sym typeface="Montserrat"/>
                        </a:rPr>
                        <a:t>ambulat</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he/she walks</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3"/>
                      </a:pPr>
                      <a:r>
                        <a:rPr i="1" lang="en-GB" sz="4800">
                          <a:solidFill>
                            <a:schemeClr val="dk2"/>
                          </a:solidFill>
                          <a:latin typeface="Montserrat"/>
                          <a:ea typeface="Montserrat"/>
                          <a:cs typeface="Montserrat"/>
                          <a:sym typeface="Montserrat"/>
                        </a:rPr>
                        <a:t>ad</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to, towards, at</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r h="803500">
                <a:tc>
                  <a:txBody>
                    <a:bodyPr/>
                    <a:lstStyle/>
                    <a:p>
                      <a:pPr indent="-762000" lvl="0" marL="1143000" rtl="0" algn="l">
                        <a:spcBef>
                          <a:spcPts val="0"/>
                        </a:spcBef>
                        <a:spcAft>
                          <a:spcPts val="0"/>
                        </a:spcAft>
                        <a:buClr>
                          <a:schemeClr val="dk2"/>
                        </a:buClr>
                        <a:buSzPts val="4800"/>
                        <a:buFont typeface="Montserrat"/>
                        <a:buAutoNum type="arabicPeriod" startAt="7"/>
                      </a:pPr>
                      <a:r>
                        <a:rPr i="1" lang="en-GB" sz="4800">
                          <a:solidFill>
                            <a:schemeClr val="dk2"/>
                          </a:solidFill>
                          <a:latin typeface="Montserrat"/>
                          <a:ea typeface="Montserrat"/>
                          <a:cs typeface="Montserrat"/>
                          <a:sym typeface="Montserrat"/>
                        </a:rPr>
                        <a:t>cadit</a:t>
                      </a:r>
                      <a:endParaRPr i="1"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he/she falls</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762000" lvl="0" marL="1143000" rtl="0" algn="l">
                        <a:spcBef>
                          <a:spcPts val="0"/>
                        </a:spcBef>
                        <a:spcAft>
                          <a:spcPts val="0"/>
                        </a:spcAft>
                        <a:buClr>
                          <a:schemeClr val="dk2"/>
                        </a:buClr>
                        <a:buSzPts val="4800"/>
                        <a:buFont typeface="Montserrat"/>
                        <a:buAutoNum type="arabicPeriod" startAt="14"/>
                      </a:pPr>
                      <a:r>
                        <a:rPr i="1" lang="en-GB" sz="4800">
                          <a:solidFill>
                            <a:schemeClr val="dk2"/>
                          </a:solidFill>
                          <a:latin typeface="Montserrat"/>
                          <a:ea typeface="Montserrat"/>
                          <a:cs typeface="Montserrat"/>
                          <a:sym typeface="Montserrat"/>
                        </a:rPr>
                        <a:t>in</a:t>
                      </a:r>
                      <a:endParaRPr i="1" sz="4800">
                        <a:solidFill>
                          <a:schemeClr val="dk2"/>
                        </a:solidFill>
                        <a:latin typeface="Montserrat"/>
                        <a:ea typeface="Montserrat"/>
                        <a:cs typeface="Montserrat"/>
                        <a:sym typeface="Montserrat"/>
                      </a:endParaRPr>
                    </a:p>
                  </a:txBody>
                  <a:tcPr marT="72000" marB="0" marR="182850" marL="182850">
                    <a:lnL cap="flat" cmpd="sng" w="19050">
                      <a:solidFill>
                        <a:schemeClr val="dk2"/>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sz="4800">
                          <a:solidFill>
                            <a:schemeClr val="dk2"/>
                          </a:solidFill>
                          <a:latin typeface="Montserrat"/>
                          <a:ea typeface="Montserrat"/>
                          <a:cs typeface="Montserrat"/>
                          <a:sym typeface="Montserrat"/>
                        </a:rPr>
                        <a:t>into</a:t>
                      </a:r>
                      <a:endParaRPr sz="4800">
                        <a:solidFill>
                          <a:schemeClr val="dk2"/>
                        </a:solidFill>
                        <a:latin typeface="Montserrat"/>
                        <a:ea typeface="Montserrat"/>
                        <a:cs typeface="Montserrat"/>
                        <a:sym typeface="Montserrat"/>
                      </a:endParaRPr>
                    </a:p>
                  </a:txBody>
                  <a:tcPr marT="72000" marB="0" marR="182850" marL="182850">
                    <a:lnL cap="flat" cmpd="sng" w="9525">
                      <a:solidFill>
                        <a:schemeClr val="dk2">
                          <a:alpha val="0"/>
                        </a:schemeClr>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2">
                          <a:alpha val="0"/>
                        </a:scheme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nvSpPr>
        <p:spPr>
          <a:xfrm>
            <a:off x="816600" y="1853375"/>
            <a:ext cx="16791000" cy="40233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4200">
                <a:solidFill>
                  <a:schemeClr val="dk2"/>
                </a:solidFill>
                <a:latin typeface="Montserrat"/>
                <a:ea typeface="Montserrat"/>
                <a:cs typeface="Montserrat"/>
                <a:sym typeface="Montserrat"/>
              </a:rPr>
              <a:t>camelus </a:t>
            </a:r>
            <a:r>
              <a:rPr i="1" lang="en-GB" sz="4200" u="sng">
                <a:solidFill>
                  <a:schemeClr val="dk2"/>
                </a:solidFill>
                <a:latin typeface="Montserrat"/>
                <a:ea typeface="Montserrat"/>
                <a:cs typeface="Montserrat"/>
                <a:sym typeface="Montserrat"/>
              </a:rPr>
              <a:t>sarcinam</a:t>
            </a:r>
            <a:r>
              <a:rPr i="1" lang="en-GB" sz="4200">
                <a:solidFill>
                  <a:schemeClr val="dk2"/>
                </a:solidFill>
                <a:latin typeface="Montserrat"/>
                <a:ea typeface="Montserrat"/>
                <a:cs typeface="Montserrat"/>
                <a:sym typeface="Montserrat"/>
              </a:rPr>
              <a:t> </a:t>
            </a:r>
            <a:r>
              <a:rPr i="1" lang="en-GB" sz="4200" u="sng">
                <a:solidFill>
                  <a:schemeClr val="dk2"/>
                </a:solidFill>
                <a:latin typeface="Montserrat"/>
                <a:ea typeface="Montserrat"/>
                <a:cs typeface="Montserrat"/>
                <a:sym typeface="Montserrat"/>
              </a:rPr>
              <a:t>iterum</a:t>
            </a:r>
            <a:r>
              <a:rPr i="1" lang="en-GB" sz="4200">
                <a:solidFill>
                  <a:schemeClr val="dk2"/>
                </a:solidFill>
                <a:latin typeface="Montserrat"/>
                <a:ea typeface="Montserrat"/>
                <a:cs typeface="Montserrat"/>
                <a:sym typeface="Montserrat"/>
              </a:rPr>
              <a:t> portat. camelus ad </a:t>
            </a:r>
            <a:r>
              <a:rPr i="1" lang="en-GB" sz="4200" u="sng">
                <a:solidFill>
                  <a:schemeClr val="dk2"/>
                </a:solidFill>
                <a:latin typeface="Montserrat"/>
                <a:ea typeface="Montserrat"/>
                <a:cs typeface="Montserrat"/>
                <a:sym typeface="Montserrat"/>
              </a:rPr>
              <a:t>flumen</a:t>
            </a:r>
            <a:r>
              <a:rPr i="1" lang="en-GB" sz="4200">
                <a:solidFill>
                  <a:schemeClr val="dk2"/>
                </a:solidFill>
                <a:latin typeface="Montserrat"/>
                <a:ea typeface="Montserrat"/>
                <a:cs typeface="Montserrat"/>
                <a:sym typeface="Montserrat"/>
              </a:rPr>
              <a:t> </a:t>
            </a:r>
            <a:r>
              <a:rPr i="1" lang="en-GB" sz="4200" u="sng">
                <a:solidFill>
                  <a:schemeClr val="dk2"/>
                </a:solidFill>
                <a:latin typeface="Montserrat"/>
                <a:ea typeface="Montserrat"/>
                <a:cs typeface="Montserrat"/>
                <a:sym typeface="Montserrat"/>
              </a:rPr>
              <a:t>iterum</a:t>
            </a:r>
            <a:r>
              <a:rPr i="1" lang="en-GB" sz="4200">
                <a:solidFill>
                  <a:schemeClr val="dk2"/>
                </a:solidFill>
                <a:latin typeface="Montserrat"/>
                <a:ea typeface="Montserrat"/>
                <a:cs typeface="Montserrat"/>
                <a:sym typeface="Montserrat"/>
              </a:rPr>
              <a:t> ambulat. nunc camelus in aquam </a:t>
            </a:r>
            <a:r>
              <a:rPr i="1" lang="en-GB" sz="4200" u="sng">
                <a:solidFill>
                  <a:schemeClr val="dk2"/>
                </a:solidFill>
                <a:latin typeface="Montserrat"/>
                <a:ea typeface="Montserrat"/>
                <a:cs typeface="Montserrat"/>
                <a:sym typeface="Montserrat"/>
              </a:rPr>
              <a:t>consilio</a:t>
            </a:r>
            <a:r>
              <a:rPr i="1" lang="en-GB" sz="4200">
                <a:solidFill>
                  <a:schemeClr val="dk2"/>
                </a:solidFill>
                <a:latin typeface="Montserrat"/>
                <a:ea typeface="Montserrat"/>
                <a:cs typeface="Montserrat"/>
                <a:sym typeface="Montserrat"/>
              </a:rPr>
              <a:t> cadit. </a:t>
            </a:r>
            <a:r>
              <a:rPr i="1" lang="en-GB" sz="4200" u="sng">
                <a:solidFill>
                  <a:schemeClr val="dk2"/>
                </a:solidFill>
                <a:latin typeface="Montserrat"/>
                <a:ea typeface="Montserrat"/>
                <a:cs typeface="Montserrat"/>
                <a:sym typeface="Montserrat"/>
              </a:rPr>
              <a:t>sal</a:t>
            </a:r>
            <a:r>
              <a:rPr i="1" lang="en-GB" sz="4200">
                <a:solidFill>
                  <a:schemeClr val="dk2"/>
                </a:solidFill>
                <a:latin typeface="Montserrat"/>
                <a:ea typeface="Montserrat"/>
                <a:cs typeface="Montserrat"/>
                <a:sym typeface="Montserrat"/>
              </a:rPr>
              <a:t> </a:t>
            </a:r>
            <a:r>
              <a:rPr i="1" lang="en-GB" sz="4200" u="sng">
                <a:solidFill>
                  <a:schemeClr val="dk2"/>
                </a:solidFill>
                <a:latin typeface="Montserrat"/>
                <a:ea typeface="Montserrat"/>
                <a:cs typeface="Montserrat"/>
                <a:sym typeface="Montserrat"/>
              </a:rPr>
              <a:t>dissolvat</a:t>
            </a:r>
            <a:r>
              <a:rPr i="1" lang="en-GB" sz="4200">
                <a:solidFill>
                  <a:schemeClr val="dk2"/>
                </a:solidFill>
                <a:latin typeface="Montserrat"/>
                <a:ea typeface="Montserrat"/>
                <a:cs typeface="Montserrat"/>
                <a:sym typeface="Montserrat"/>
              </a:rPr>
              <a:t>. </a:t>
            </a:r>
            <a:r>
              <a:rPr i="1" lang="en-GB" sz="4200" u="sng">
                <a:solidFill>
                  <a:schemeClr val="dk2"/>
                </a:solidFill>
                <a:latin typeface="Montserrat"/>
                <a:ea typeface="Montserrat"/>
                <a:cs typeface="Montserrat"/>
                <a:sym typeface="Montserrat"/>
              </a:rPr>
              <a:t>sarcina</a:t>
            </a:r>
            <a:r>
              <a:rPr i="1" lang="en-GB" sz="4200">
                <a:solidFill>
                  <a:schemeClr val="dk2"/>
                </a:solidFill>
                <a:latin typeface="Montserrat"/>
                <a:ea typeface="Montserrat"/>
                <a:cs typeface="Montserrat"/>
                <a:sym typeface="Montserrat"/>
              </a:rPr>
              <a:t> non est magna. camelus est laetus. sed dominus est iratus. dominus </a:t>
            </a:r>
            <a:r>
              <a:rPr i="1" lang="en-GB" sz="4200" u="sng">
                <a:solidFill>
                  <a:schemeClr val="dk2"/>
                </a:solidFill>
                <a:latin typeface="Montserrat"/>
                <a:ea typeface="Montserrat"/>
                <a:cs typeface="Montserrat"/>
                <a:sym typeface="Montserrat"/>
              </a:rPr>
              <a:t>cogitat</a:t>
            </a:r>
            <a:r>
              <a:rPr i="1" lang="en-GB" sz="4200">
                <a:solidFill>
                  <a:schemeClr val="dk2"/>
                </a:solidFill>
                <a:latin typeface="Montserrat"/>
                <a:ea typeface="Montserrat"/>
                <a:cs typeface="Montserrat"/>
                <a:sym typeface="Montserrat"/>
              </a:rPr>
              <a:t>.</a:t>
            </a:r>
            <a:endParaRPr i="1" sz="4200">
              <a:solidFill>
                <a:schemeClr val="dk2"/>
              </a:solidFill>
              <a:latin typeface="Montserrat"/>
              <a:ea typeface="Montserrat"/>
              <a:cs typeface="Montserrat"/>
              <a:sym typeface="Montserrat"/>
            </a:endParaRPr>
          </a:p>
        </p:txBody>
      </p:sp>
      <p:sp>
        <p:nvSpPr>
          <p:cNvPr id="95" name="Google Shape;95;p16"/>
          <p:cNvSpPr txBox="1"/>
          <p:nvPr>
            <p:ph type="title"/>
          </p:nvPr>
        </p:nvSpPr>
        <p:spPr>
          <a:xfrm>
            <a:off x="917950" y="427450"/>
            <a:ext cx="102069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Translate</a:t>
            </a:r>
            <a:endParaRPr sz="7200">
              <a:solidFill>
                <a:schemeClr val="dk2"/>
              </a:solidFill>
            </a:endParaRPr>
          </a:p>
        </p:txBody>
      </p:sp>
      <p:graphicFrame>
        <p:nvGraphicFramePr>
          <p:cNvPr id="96" name="Google Shape;96;p16"/>
          <p:cNvGraphicFramePr/>
          <p:nvPr/>
        </p:nvGraphicFramePr>
        <p:xfrm>
          <a:off x="816600" y="5876663"/>
          <a:ext cx="3000000" cy="3000000"/>
        </p:xfrm>
        <a:graphic>
          <a:graphicData uri="http://schemas.openxmlformats.org/drawingml/2006/table">
            <a:tbl>
              <a:tblPr>
                <a:noFill/>
                <a:tableStyleId>{B2A8492F-D02C-4B04-8A1E-55EE35F2E992}</a:tableStyleId>
              </a:tblPr>
              <a:tblGrid>
                <a:gridCol w="5886550"/>
                <a:gridCol w="3976675"/>
                <a:gridCol w="6547875"/>
              </a:tblGrid>
              <a:tr h="512050">
                <a:tc gridSpan="3">
                  <a:txBody>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Additional Vocabulary</a:t>
                      </a:r>
                      <a:endParaRPr b="1" sz="36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rgbClr val="FFFFFF"/>
                    </a:solidFill>
                  </a:tcPr>
                </a:tc>
                <a:tc hMerge="1"/>
                <a:tc hMerge="1"/>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sarcina(m) </a:t>
                      </a:r>
                      <a:r>
                        <a:rPr lang="en-GB" sz="3600">
                          <a:solidFill>
                            <a:schemeClr val="dk2"/>
                          </a:solidFill>
                          <a:latin typeface="Montserrat"/>
                          <a:ea typeface="Montserrat"/>
                          <a:cs typeface="Montserrat"/>
                          <a:sym typeface="Montserrat"/>
                        </a:rPr>
                        <a:t>= pack, load</a:t>
                      </a:r>
                      <a:endParaRPr sz="3600"/>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iterum </a:t>
                      </a:r>
                      <a:r>
                        <a:rPr lang="en-GB" sz="3600">
                          <a:solidFill>
                            <a:schemeClr val="dk2"/>
                          </a:solidFill>
                          <a:latin typeface="Montserrat"/>
                          <a:ea typeface="Montserrat"/>
                          <a:cs typeface="Montserrat"/>
                          <a:sym typeface="Montserrat"/>
                        </a:rPr>
                        <a:t>= again</a:t>
                      </a:r>
                      <a:endParaRPr sz="3600"/>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flumen </a:t>
                      </a:r>
                      <a:r>
                        <a:rPr lang="en-GB" sz="3600">
                          <a:solidFill>
                            <a:schemeClr val="dk2"/>
                          </a:solidFill>
                          <a:latin typeface="Montserrat"/>
                          <a:ea typeface="Montserrat"/>
                          <a:cs typeface="Montserrat"/>
                          <a:sym typeface="Montserrat"/>
                        </a:rPr>
                        <a:t>= river</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6206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consilio </a:t>
                      </a:r>
                      <a:r>
                        <a:rPr lang="en-GB" sz="3600">
                          <a:solidFill>
                            <a:schemeClr val="dk2"/>
                          </a:solidFill>
                          <a:latin typeface="Montserrat"/>
                          <a:ea typeface="Montserrat"/>
                          <a:cs typeface="Montserrat"/>
                          <a:sym typeface="Montserrat"/>
                        </a:rPr>
                        <a:t>= deliberately</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sal </a:t>
                      </a:r>
                      <a:r>
                        <a:rPr lang="en-GB" sz="3600">
                          <a:solidFill>
                            <a:schemeClr val="dk2"/>
                          </a:solidFill>
                          <a:latin typeface="Montserrat"/>
                          <a:ea typeface="Montserrat"/>
                          <a:cs typeface="Montserrat"/>
                          <a:sym typeface="Montserrat"/>
                        </a:rPr>
                        <a:t>= salt</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dissolvat </a:t>
                      </a:r>
                      <a:r>
                        <a:rPr lang="en-GB" sz="3600">
                          <a:solidFill>
                            <a:schemeClr val="dk2"/>
                          </a:solidFill>
                          <a:latin typeface="Montserrat"/>
                          <a:ea typeface="Montserrat"/>
                          <a:cs typeface="Montserrat"/>
                          <a:sym typeface="Montserrat"/>
                        </a:rPr>
                        <a:t>= (it) dissolves</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620650">
                <a:tc gridSpan="3">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cogitat </a:t>
                      </a:r>
                      <a:r>
                        <a:rPr lang="en-GB" sz="3600">
                          <a:solidFill>
                            <a:schemeClr val="dk2"/>
                          </a:solidFill>
                          <a:latin typeface="Montserrat"/>
                          <a:ea typeface="Montserrat"/>
                          <a:cs typeface="Montserrat"/>
                          <a:sym typeface="Montserrat"/>
                        </a:rPr>
                        <a:t>= (he) thinks</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r>
            </a:tbl>
          </a:graphicData>
        </a:graphic>
      </p:graphicFrame>
      <p:sp>
        <p:nvSpPr>
          <p:cNvPr id="97" name="Google Shape;97;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917950" y="427450"/>
            <a:ext cx="12184800" cy="119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Challenge: Translate</a:t>
            </a:r>
            <a:endParaRPr sz="7200">
              <a:solidFill>
                <a:schemeClr val="dk2"/>
              </a:solidFill>
            </a:endParaRPr>
          </a:p>
        </p:txBody>
      </p:sp>
      <p:sp>
        <p:nvSpPr>
          <p:cNvPr id="103" name="Google Shape;103;p17"/>
          <p:cNvSpPr txBox="1"/>
          <p:nvPr/>
        </p:nvSpPr>
        <p:spPr>
          <a:xfrm>
            <a:off x="918050" y="1635450"/>
            <a:ext cx="16654800" cy="2376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600"/>
              </a:spcAft>
              <a:buNone/>
            </a:pPr>
            <a:r>
              <a:rPr i="1" lang="en-GB" sz="4200">
                <a:solidFill>
                  <a:schemeClr val="dk2"/>
                </a:solidFill>
                <a:latin typeface="Montserrat"/>
                <a:ea typeface="Montserrat"/>
                <a:cs typeface="Montserrat"/>
                <a:sym typeface="Montserrat"/>
              </a:rPr>
              <a:t>camelus </a:t>
            </a:r>
            <a:r>
              <a:rPr i="1" lang="en-GB" sz="4200" u="sng">
                <a:solidFill>
                  <a:schemeClr val="dk2"/>
                </a:solidFill>
                <a:latin typeface="Montserrat"/>
                <a:ea typeface="Montserrat"/>
                <a:cs typeface="Montserrat"/>
                <a:sym typeface="Montserrat"/>
              </a:rPr>
              <a:t>sarcinam</a:t>
            </a:r>
            <a:r>
              <a:rPr i="1" lang="en-GB" sz="4200">
                <a:solidFill>
                  <a:schemeClr val="dk2"/>
                </a:solidFill>
                <a:latin typeface="Montserrat"/>
                <a:ea typeface="Montserrat"/>
                <a:cs typeface="Montserrat"/>
                <a:sym typeface="Montserrat"/>
              </a:rPr>
              <a:t> </a:t>
            </a:r>
            <a:r>
              <a:rPr i="1" lang="en-GB" sz="4200" u="sng">
                <a:solidFill>
                  <a:schemeClr val="dk2"/>
                </a:solidFill>
                <a:latin typeface="Montserrat"/>
                <a:ea typeface="Montserrat"/>
                <a:cs typeface="Montserrat"/>
                <a:sym typeface="Montserrat"/>
              </a:rPr>
              <a:t>novam</a:t>
            </a:r>
            <a:r>
              <a:rPr i="1" lang="en-GB" sz="4200">
                <a:solidFill>
                  <a:schemeClr val="dk2"/>
                </a:solidFill>
                <a:latin typeface="Montserrat"/>
                <a:ea typeface="Montserrat"/>
                <a:cs typeface="Montserrat"/>
                <a:sym typeface="Montserrat"/>
              </a:rPr>
              <a:t> portat. camelus in </a:t>
            </a:r>
            <a:r>
              <a:rPr i="1" lang="en-GB" sz="4200" u="sng">
                <a:solidFill>
                  <a:schemeClr val="dk2"/>
                </a:solidFill>
                <a:latin typeface="Montserrat"/>
                <a:ea typeface="Montserrat"/>
                <a:cs typeface="Montserrat"/>
                <a:sym typeface="Montserrat"/>
              </a:rPr>
              <a:t>flumen</a:t>
            </a:r>
            <a:r>
              <a:rPr i="1" lang="en-GB" sz="4200">
                <a:solidFill>
                  <a:schemeClr val="dk2"/>
                </a:solidFill>
                <a:latin typeface="Montserrat"/>
                <a:ea typeface="Montserrat"/>
                <a:cs typeface="Montserrat"/>
                <a:sym typeface="Montserrat"/>
              </a:rPr>
              <a:t> </a:t>
            </a:r>
            <a:r>
              <a:rPr i="1" lang="en-GB" sz="4200" u="sng">
                <a:solidFill>
                  <a:schemeClr val="dk2"/>
                </a:solidFill>
                <a:latin typeface="Montserrat"/>
                <a:ea typeface="Montserrat"/>
                <a:cs typeface="Montserrat"/>
                <a:sym typeface="Montserrat"/>
              </a:rPr>
              <a:t>iterum</a:t>
            </a:r>
            <a:r>
              <a:rPr i="1" lang="en-GB" sz="4200">
                <a:solidFill>
                  <a:schemeClr val="dk2"/>
                </a:solidFill>
                <a:latin typeface="Montserrat"/>
                <a:ea typeface="Montserrat"/>
                <a:cs typeface="Montserrat"/>
                <a:sym typeface="Montserrat"/>
              </a:rPr>
              <a:t> cadit, sed nunc camelus non </a:t>
            </a:r>
            <a:r>
              <a:rPr i="1" lang="en-GB" sz="4200" u="sng">
                <a:solidFill>
                  <a:schemeClr val="dk2"/>
                </a:solidFill>
                <a:latin typeface="Montserrat"/>
                <a:ea typeface="Montserrat"/>
                <a:cs typeface="Montserrat"/>
                <a:sym typeface="Montserrat"/>
              </a:rPr>
              <a:t>salem</a:t>
            </a:r>
            <a:r>
              <a:rPr i="1" lang="en-GB" sz="4200">
                <a:solidFill>
                  <a:schemeClr val="dk2"/>
                </a:solidFill>
                <a:latin typeface="Montserrat"/>
                <a:ea typeface="Montserrat"/>
                <a:cs typeface="Montserrat"/>
                <a:sym typeface="Montserrat"/>
              </a:rPr>
              <a:t> portat. camelus </a:t>
            </a:r>
            <a:r>
              <a:rPr i="1" lang="en-GB" sz="4200" u="sng">
                <a:solidFill>
                  <a:schemeClr val="dk2"/>
                </a:solidFill>
                <a:latin typeface="Montserrat"/>
                <a:ea typeface="Montserrat"/>
                <a:cs typeface="Montserrat"/>
                <a:sym typeface="Montserrat"/>
              </a:rPr>
              <a:t>spongias</a:t>
            </a:r>
            <a:r>
              <a:rPr i="1" lang="en-GB" sz="4200">
                <a:solidFill>
                  <a:schemeClr val="dk2"/>
                </a:solidFill>
                <a:latin typeface="Montserrat"/>
                <a:ea typeface="Montserrat"/>
                <a:cs typeface="Montserrat"/>
                <a:sym typeface="Montserrat"/>
              </a:rPr>
              <a:t> portat.</a:t>
            </a:r>
            <a:endParaRPr i="1" sz="4200">
              <a:solidFill>
                <a:schemeClr val="dk2"/>
              </a:solidFill>
              <a:latin typeface="Montserrat"/>
              <a:ea typeface="Montserrat"/>
              <a:cs typeface="Montserrat"/>
              <a:sym typeface="Montserrat"/>
            </a:endParaRPr>
          </a:p>
        </p:txBody>
      </p:sp>
      <p:sp>
        <p:nvSpPr>
          <p:cNvPr id="104" name="Google Shape;10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05" name="Google Shape;105;p17"/>
          <p:cNvGraphicFramePr/>
          <p:nvPr/>
        </p:nvGraphicFramePr>
        <p:xfrm>
          <a:off x="915050" y="5245075"/>
          <a:ext cx="3000000" cy="3000000"/>
        </p:xfrm>
        <a:graphic>
          <a:graphicData uri="http://schemas.openxmlformats.org/drawingml/2006/table">
            <a:tbl>
              <a:tblPr>
                <a:noFill/>
                <a:tableStyleId>{B2A8492F-D02C-4B04-8A1E-55EE35F2E992}</a:tableStyleId>
              </a:tblPr>
              <a:tblGrid>
                <a:gridCol w="6202325"/>
                <a:gridCol w="3589825"/>
                <a:gridCol w="5020675"/>
              </a:tblGrid>
              <a:tr h="512050">
                <a:tc gridSpan="3">
                  <a:txBody>
                    <a:bodyPr/>
                    <a:lstStyle/>
                    <a:p>
                      <a:pPr indent="0" lvl="0" marL="0" rtl="0" algn="l">
                        <a:spcBef>
                          <a:spcPts val="0"/>
                        </a:spcBef>
                        <a:spcAft>
                          <a:spcPts val="0"/>
                        </a:spcAft>
                        <a:buNone/>
                      </a:pPr>
                      <a:r>
                        <a:rPr b="1" lang="en-GB" sz="3400">
                          <a:solidFill>
                            <a:schemeClr val="dk2"/>
                          </a:solidFill>
                          <a:latin typeface="Montserrat"/>
                          <a:ea typeface="Montserrat"/>
                          <a:cs typeface="Montserrat"/>
                          <a:sym typeface="Montserrat"/>
                        </a:rPr>
                        <a:t>Additional Vocabulary</a:t>
                      </a:r>
                      <a:endParaRPr b="1" sz="3400">
                        <a:solidFill>
                          <a:schemeClr val="dk2"/>
                        </a:solidFill>
                        <a:latin typeface="Montserrat"/>
                        <a:ea typeface="Montserrat"/>
                        <a:cs typeface="Montserrat"/>
                        <a:sym typeface="Montserrat"/>
                      </a:endParaRPr>
                    </a:p>
                  </a:txBody>
                  <a:tcPr marT="72000" marB="7200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rgbClr val="FFFFFF"/>
                    </a:solidFill>
                  </a:tcPr>
                </a:tc>
                <a:tc hMerge="1"/>
                <a:tc hMerge="1"/>
              </a:tr>
              <a:tr h="5711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sarcina(m) </a:t>
                      </a:r>
                      <a:r>
                        <a:rPr lang="en-GB" sz="3600">
                          <a:solidFill>
                            <a:schemeClr val="dk2"/>
                          </a:solidFill>
                          <a:latin typeface="Montserrat"/>
                          <a:ea typeface="Montserrat"/>
                          <a:cs typeface="Montserrat"/>
                          <a:sym typeface="Montserrat"/>
                        </a:rPr>
                        <a:t>= pack, load</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novam </a:t>
                      </a:r>
                      <a:r>
                        <a:rPr lang="en-GB" sz="3600">
                          <a:solidFill>
                            <a:schemeClr val="dk2"/>
                          </a:solidFill>
                          <a:latin typeface="Montserrat"/>
                          <a:ea typeface="Montserrat"/>
                          <a:cs typeface="Montserrat"/>
                          <a:sym typeface="Montserrat"/>
                        </a:rPr>
                        <a:t>= new</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flumen </a:t>
                      </a:r>
                      <a:r>
                        <a:rPr lang="en-GB" sz="3600">
                          <a:solidFill>
                            <a:schemeClr val="dk2"/>
                          </a:solidFill>
                          <a:latin typeface="Montserrat"/>
                          <a:ea typeface="Montserrat"/>
                          <a:cs typeface="Montserrat"/>
                          <a:sym typeface="Montserrat"/>
                        </a:rPr>
                        <a:t>= river</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71150">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iterum </a:t>
                      </a:r>
                      <a:r>
                        <a:rPr lang="en-GB" sz="3600">
                          <a:solidFill>
                            <a:schemeClr val="dk2"/>
                          </a:solidFill>
                          <a:latin typeface="Montserrat"/>
                          <a:ea typeface="Montserrat"/>
                          <a:cs typeface="Montserrat"/>
                          <a:sym typeface="Montserrat"/>
                        </a:rPr>
                        <a:t>= again</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salem </a:t>
                      </a:r>
                      <a:r>
                        <a:rPr lang="en-GB" sz="3600">
                          <a:solidFill>
                            <a:schemeClr val="dk2"/>
                          </a:solidFill>
                          <a:latin typeface="Montserrat"/>
                          <a:ea typeface="Montserrat"/>
                          <a:cs typeface="Montserrat"/>
                          <a:sym typeface="Montserrat"/>
                        </a:rPr>
                        <a:t>= salt</a:t>
                      </a:r>
                      <a:endParaRPr i="1"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i="1" lang="en-GB" sz="3600">
                          <a:solidFill>
                            <a:schemeClr val="dk2"/>
                          </a:solidFill>
                          <a:latin typeface="Montserrat"/>
                          <a:ea typeface="Montserrat"/>
                          <a:cs typeface="Montserrat"/>
                          <a:sym typeface="Montserrat"/>
                        </a:rPr>
                        <a:t>spongias </a:t>
                      </a:r>
                      <a:r>
                        <a:rPr lang="en-GB" sz="3600">
                          <a:solidFill>
                            <a:schemeClr val="dk2"/>
                          </a:solidFill>
                          <a:latin typeface="Montserrat"/>
                          <a:ea typeface="Montserrat"/>
                          <a:cs typeface="Montserrat"/>
                          <a:sym typeface="Montserrat"/>
                        </a:rPr>
                        <a:t>= sponges</a:t>
                      </a:r>
                      <a:endParaRPr sz="3600">
                        <a:solidFill>
                          <a:schemeClr val="dk2"/>
                        </a:solidFill>
                        <a:latin typeface="Montserrat"/>
                        <a:ea typeface="Montserrat"/>
                        <a:cs typeface="Montserrat"/>
                        <a:sym typeface="Montserrat"/>
                      </a:endParaRPr>
                    </a:p>
                  </a:txBody>
                  <a:tcPr marT="72000" marB="0" marR="182850" marL="180000">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9" name="Shape 109"/>
        <p:cNvGrpSpPr/>
        <p:nvPr/>
      </p:nvGrpSpPr>
      <p:grpSpPr>
        <a:xfrm>
          <a:off x="0" y="0"/>
          <a:ext cx="0" cy="0"/>
          <a:chOff x="0" y="0"/>
          <a:chExt cx="0" cy="0"/>
        </a:xfrm>
      </p:grpSpPr>
      <p:sp>
        <p:nvSpPr>
          <p:cNvPr id="110" name="Google Shape;110;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111" name="Google Shape;111;p18"/>
          <p:cNvSpPr txBox="1"/>
          <p:nvPr/>
        </p:nvSpPr>
        <p:spPr>
          <a:xfrm>
            <a:off x="914400" y="2863400"/>
            <a:ext cx="16051200" cy="3828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8400">
                <a:solidFill>
                  <a:schemeClr val="dk2"/>
                </a:solidFill>
                <a:latin typeface="Montserrat SemiBold"/>
                <a:ea typeface="Montserrat SemiBold"/>
                <a:cs typeface="Montserrat SemiBold"/>
                <a:sym typeface="Montserrat SemiBold"/>
              </a:rPr>
              <a:t>Review</a:t>
            </a:r>
            <a:endParaRPr sz="8400">
              <a:solidFill>
                <a:schemeClr val="dk2"/>
              </a:solidFill>
              <a:latin typeface="Montserrat SemiBold"/>
              <a:ea typeface="Montserrat SemiBold"/>
              <a:cs typeface="Montserrat SemiBold"/>
              <a:sym typeface="Montserrat SemiBold"/>
            </a:endParaRPr>
          </a:p>
        </p:txBody>
      </p:sp>
      <p:sp>
        <p:nvSpPr>
          <p:cNvPr id="112" name="Google Shape;112;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3" name="Google Shape;113;p18"/>
          <p:cNvSpPr txBox="1"/>
          <p:nvPr/>
        </p:nvSpPr>
        <p:spPr>
          <a:xfrm>
            <a:off x="775150" y="4767700"/>
            <a:ext cx="12963600" cy="17709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spcBef>
                <a:spcPts val="0"/>
              </a:spcBef>
              <a:spcAft>
                <a:spcPts val="0"/>
              </a:spcAft>
              <a:buNone/>
            </a:pPr>
            <a:r>
              <a:rPr b="1" lang="en-GB" sz="4800">
                <a:solidFill>
                  <a:schemeClr val="dk2"/>
                </a:solidFill>
                <a:latin typeface="Montserrat"/>
                <a:ea typeface="Montserrat"/>
                <a:cs typeface="Montserrat"/>
                <a:sym typeface="Montserrat"/>
              </a:rPr>
              <a:t>Only turn to this section once you have completed the main task(s).</a:t>
            </a:r>
            <a:endParaRPr b="1" sz="4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9" name="Google Shape;119;p19"/>
          <p:cNvSpPr txBox="1"/>
          <p:nvPr/>
        </p:nvSpPr>
        <p:spPr>
          <a:xfrm>
            <a:off x="813175" y="5100325"/>
            <a:ext cx="16309800" cy="3398700"/>
          </a:xfrm>
          <a:prstGeom prst="rect">
            <a:avLst/>
          </a:prstGeom>
          <a:solidFill>
            <a:schemeClr val="lt1"/>
          </a:solidFill>
          <a:ln cap="flat" cmpd="sng" w="28575">
            <a:solidFill>
              <a:schemeClr val="dk2"/>
            </a:solidFill>
            <a:prstDash val="solid"/>
            <a:round/>
            <a:headEnd len="sm" w="sm" type="none"/>
            <a:tailEnd len="sm" w="sm" type="none"/>
          </a:ln>
        </p:spPr>
        <p:txBody>
          <a:bodyPr anchorCtr="0" anchor="t" bIns="0" lIns="0" spcFirstLastPara="1" rIns="0" wrap="square" tIns="0">
            <a:noAutofit/>
          </a:bodyPr>
          <a:lstStyle/>
          <a:p>
            <a:pPr indent="0" lvl="0" marL="76200" rtl="0" algn="l">
              <a:lnSpc>
                <a:spcPct val="130000"/>
              </a:lnSpc>
              <a:spcBef>
                <a:spcPts val="2400"/>
              </a:spcBef>
              <a:spcAft>
                <a:spcPts val="0"/>
              </a:spcAft>
              <a:buNone/>
            </a:pPr>
            <a:r>
              <a:rPr lang="en-GB" sz="3800">
                <a:solidFill>
                  <a:schemeClr val="dk2"/>
                </a:solidFill>
                <a:latin typeface="Montserrat"/>
                <a:ea typeface="Montserrat"/>
                <a:cs typeface="Montserrat"/>
                <a:sym typeface="Montserrat"/>
              </a:rPr>
              <a:t>The camel carries the load again. The camel walks to the river again. Now the camel falls into the water deliberately. The salt dissolves. The load is not big. The camel is happy. But the master is angry. The master thinks.</a:t>
            </a:r>
            <a:endParaRPr sz="3800">
              <a:solidFill>
                <a:schemeClr val="dk2"/>
              </a:solidFill>
              <a:latin typeface="Montserrat"/>
              <a:ea typeface="Montserrat"/>
              <a:cs typeface="Montserrat"/>
              <a:sym typeface="Montserrat"/>
            </a:endParaRPr>
          </a:p>
        </p:txBody>
      </p:sp>
      <p:sp>
        <p:nvSpPr>
          <p:cNvPr id="120" name="Google Shape;120;p19"/>
          <p:cNvSpPr txBox="1"/>
          <p:nvPr>
            <p:ph type="title"/>
          </p:nvPr>
        </p:nvSpPr>
        <p:spPr>
          <a:xfrm>
            <a:off x="917950" y="427450"/>
            <a:ext cx="16044000" cy="1061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Main Task: Correct your answers.</a:t>
            </a:r>
            <a:endParaRPr sz="7200">
              <a:solidFill>
                <a:schemeClr val="dk2"/>
              </a:solidFill>
            </a:endParaRPr>
          </a:p>
        </p:txBody>
      </p:sp>
      <p:pic>
        <p:nvPicPr>
          <p:cNvPr id="121" name="Google Shape;121;p19"/>
          <p:cNvPicPr preferRelativeResize="0"/>
          <p:nvPr/>
        </p:nvPicPr>
        <p:blipFill>
          <a:blip r:embed="rId3">
            <a:alphaModFix/>
          </a:blip>
          <a:stretch>
            <a:fillRect/>
          </a:stretch>
        </p:blipFill>
        <p:spPr>
          <a:xfrm>
            <a:off x="827400" y="1488851"/>
            <a:ext cx="16309800" cy="34964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