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lay.google.com/store/apps/details?id=com.gamestar.perfectpiano&amp;hl=en_GB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b3c15bd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b3c15bd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Welcome! Excited to be your music teacher today. Name, what I play.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this lesson, you will need: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 piece of paper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 pencil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An instrument or app to play on </a:t>
            </a: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iPhone – virtual piano + &amp; the piano keyboard (has recording feature)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Android – Perfect piano</a:t>
            </a:r>
            <a:r>
              <a:rPr lang="en-GB" sz="12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 sz="1200">
                <a:latin typeface="Montserrat"/>
                <a:ea typeface="Montserrat"/>
                <a:cs typeface="Montserrat"/>
                <a:sym typeface="Montserrat"/>
              </a:rPr>
              <a:t>Desktop – onlinepianist.com /virtual-piano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you’ve not got these items to hand, pause the video, go and get them and then rejoin us.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d784493f0_0_5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d784493f0_0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on keyboard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Stretch - end your composition on a different note and think about how this sounds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c231a0f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c231a0f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on keyboard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c10d598b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c10d598b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on keyboard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d784493f0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d784493f0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d784493f0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d784493f0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 eg. from garageband (keyboard)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Students write down answer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784493f0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784493f0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Demonstrate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784493f0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784493f0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Sing example (create with two videos of me) . Then they try.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784493f0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d784493f0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affect - starting later? They try with me.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c13f38f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c13f38f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the bit where canon comes in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d784493f0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d784493f0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Insert the bit where canon comes in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b3c15bdfb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b3c15bdfb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 eg. from garageband (keyboard)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Students write down answer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681700" y="41758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chemeClr val="dk2"/>
                </a:solidFill>
              </a:rPr>
              <a:t>How do we know we are listening to Baroque music?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Composing your own canon</a:t>
            </a:r>
            <a:endParaRPr/>
          </a:p>
        </p:txBody>
      </p: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912" y="3160350"/>
            <a:ext cx="15720200" cy="27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>
            <p:ph idx="4294967295" type="subTitle"/>
          </p:nvPr>
        </p:nvSpPr>
        <p:spPr>
          <a:xfrm>
            <a:off x="2717500" y="7067894"/>
            <a:ext cx="6256800" cy="1446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Top tip! Start and end your canon on D!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2954500" y="5962700"/>
            <a:ext cx="402900" cy="1105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2357950" y="3384100"/>
            <a:ext cx="4786500" cy="2041500"/>
          </a:xfrm>
          <a:prstGeom prst="ellipse">
            <a:avLst/>
          </a:prstGeom>
          <a:noFill/>
          <a:ln cap="flat" cmpd="sng" w="38100">
            <a:solidFill>
              <a:srgbClr val="009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title"/>
          </p:nvPr>
        </p:nvSpPr>
        <p:spPr>
          <a:xfrm>
            <a:off x="917950" y="75112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Structuring your melody</a:t>
            </a:r>
            <a:endParaRPr/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24"/>
          <p:cNvSpPr txBox="1"/>
          <p:nvPr>
            <p:ph idx="4294967295" type="subTitle"/>
          </p:nvPr>
        </p:nvSpPr>
        <p:spPr>
          <a:xfrm>
            <a:off x="763950" y="5848150"/>
            <a:ext cx="3301500" cy="3006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Idea 1 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(start on D)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80" name="Google Shape;180;p24"/>
          <p:cNvSpPr txBox="1"/>
          <p:nvPr>
            <p:ph idx="4294967295" type="subTitle"/>
          </p:nvPr>
        </p:nvSpPr>
        <p:spPr>
          <a:xfrm>
            <a:off x="4550675" y="5848150"/>
            <a:ext cx="3301500" cy="3006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Idea 1 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81" name="Google Shape;181;p24"/>
          <p:cNvSpPr txBox="1"/>
          <p:nvPr>
            <p:ph idx="4294967295" type="subTitle"/>
          </p:nvPr>
        </p:nvSpPr>
        <p:spPr>
          <a:xfrm>
            <a:off x="8337400" y="5848150"/>
            <a:ext cx="3301500" cy="3006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Idea 2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(start on A)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82" name="Google Shape;182;p24"/>
          <p:cNvSpPr txBox="1"/>
          <p:nvPr>
            <p:ph idx="4294967295" type="subTitle"/>
          </p:nvPr>
        </p:nvSpPr>
        <p:spPr>
          <a:xfrm>
            <a:off x="12124125" y="5848150"/>
            <a:ext cx="3301500" cy="3006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Idea 1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(end on D, maybe a bit different)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83" name="Google Shape;183;p24"/>
          <p:cNvSpPr txBox="1"/>
          <p:nvPr>
            <p:ph idx="4294967295" type="subTitle"/>
          </p:nvPr>
        </p:nvSpPr>
        <p:spPr>
          <a:xfrm>
            <a:off x="763950" y="4505300"/>
            <a:ext cx="3301500" cy="12132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1 bar - 4 beats</a:t>
            </a:r>
            <a:endParaRPr b="1" sz="3500"/>
          </a:p>
        </p:txBody>
      </p:sp>
      <p:sp>
        <p:nvSpPr>
          <p:cNvPr id="184" name="Google Shape;184;p24"/>
          <p:cNvSpPr txBox="1"/>
          <p:nvPr>
            <p:ph idx="4294967295" type="subTitle"/>
          </p:nvPr>
        </p:nvSpPr>
        <p:spPr>
          <a:xfrm>
            <a:off x="4550675" y="4505300"/>
            <a:ext cx="3301500" cy="12132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1 bar - 4 beats</a:t>
            </a:r>
            <a:endParaRPr b="1"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/>
          </a:p>
        </p:txBody>
      </p:sp>
      <p:sp>
        <p:nvSpPr>
          <p:cNvPr id="185" name="Google Shape;185;p24"/>
          <p:cNvSpPr txBox="1"/>
          <p:nvPr>
            <p:ph idx="4294967295" type="subTitle"/>
          </p:nvPr>
        </p:nvSpPr>
        <p:spPr>
          <a:xfrm>
            <a:off x="8337400" y="4505300"/>
            <a:ext cx="3301500" cy="12132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1 bar - 4 beats</a:t>
            </a:r>
            <a:endParaRPr b="1"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/>
          </a:p>
        </p:txBody>
      </p:sp>
      <p:sp>
        <p:nvSpPr>
          <p:cNvPr id="186" name="Google Shape;186;p24"/>
          <p:cNvSpPr txBox="1"/>
          <p:nvPr>
            <p:ph idx="4294967295" type="subTitle"/>
          </p:nvPr>
        </p:nvSpPr>
        <p:spPr>
          <a:xfrm>
            <a:off x="12124125" y="4505300"/>
            <a:ext cx="3301500" cy="12132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1 bar - 4 beats</a:t>
            </a:r>
            <a:endParaRPr b="1"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917950" y="2257350"/>
            <a:ext cx="12914400" cy="12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500"/>
              <a:t>2 ideas only! 2 bars each.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Structuring your canon</a:t>
            </a:r>
            <a:endParaRPr/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25"/>
          <p:cNvSpPr txBox="1"/>
          <p:nvPr>
            <p:ph idx="4294967295" type="subTitle"/>
          </p:nvPr>
        </p:nvSpPr>
        <p:spPr>
          <a:xfrm>
            <a:off x="197000" y="3769525"/>
            <a:ext cx="3301500" cy="7887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Idea 1 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95" name="Google Shape;195;p25"/>
          <p:cNvSpPr txBox="1"/>
          <p:nvPr>
            <p:ph idx="4294967295" type="subTitle"/>
          </p:nvPr>
        </p:nvSpPr>
        <p:spPr>
          <a:xfrm>
            <a:off x="3706525" y="3769525"/>
            <a:ext cx="3301500" cy="7887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Idea 1 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96" name="Google Shape;196;p25"/>
          <p:cNvSpPr txBox="1"/>
          <p:nvPr>
            <p:ph idx="4294967295" type="subTitle"/>
          </p:nvPr>
        </p:nvSpPr>
        <p:spPr>
          <a:xfrm>
            <a:off x="7493250" y="3769525"/>
            <a:ext cx="3301500" cy="788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Idea 2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97" name="Google Shape;197;p25"/>
          <p:cNvSpPr txBox="1"/>
          <p:nvPr>
            <p:ph idx="4294967295" type="subTitle"/>
          </p:nvPr>
        </p:nvSpPr>
        <p:spPr>
          <a:xfrm>
            <a:off x="11279975" y="3769525"/>
            <a:ext cx="3301500" cy="7887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Idea 1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98" name="Google Shape;198;p25"/>
          <p:cNvSpPr txBox="1"/>
          <p:nvPr>
            <p:ph idx="4294967295" type="subTitle"/>
          </p:nvPr>
        </p:nvSpPr>
        <p:spPr>
          <a:xfrm>
            <a:off x="3706525" y="5092325"/>
            <a:ext cx="3301500" cy="7887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Idea 1 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99" name="Google Shape;199;p25"/>
          <p:cNvSpPr txBox="1"/>
          <p:nvPr>
            <p:ph idx="4294967295" type="subTitle"/>
          </p:nvPr>
        </p:nvSpPr>
        <p:spPr>
          <a:xfrm>
            <a:off x="7216050" y="5092325"/>
            <a:ext cx="3301500" cy="7887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Idea 1 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200" name="Google Shape;200;p25"/>
          <p:cNvSpPr txBox="1"/>
          <p:nvPr>
            <p:ph idx="4294967295" type="subTitle"/>
          </p:nvPr>
        </p:nvSpPr>
        <p:spPr>
          <a:xfrm>
            <a:off x="11002775" y="5092325"/>
            <a:ext cx="3301500" cy="788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Idea 2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201" name="Google Shape;201;p25"/>
          <p:cNvSpPr txBox="1"/>
          <p:nvPr>
            <p:ph idx="4294967295" type="subTitle"/>
          </p:nvPr>
        </p:nvSpPr>
        <p:spPr>
          <a:xfrm>
            <a:off x="14789500" y="5092325"/>
            <a:ext cx="3301500" cy="7887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Idea 1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5" type="subTitle"/>
          </p:nvPr>
        </p:nvSpPr>
        <p:spPr>
          <a:xfrm>
            <a:off x="917950" y="2894550"/>
            <a:ext cx="6256800" cy="5055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Contrapuntal texture is the same as Polyphonic texture, but mainly in Baroque music. There are strict rules on how the melodies should fit together. 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type="title"/>
          </p:nvPr>
        </p:nvSpPr>
        <p:spPr>
          <a:xfrm>
            <a:off x="917950" y="890050"/>
            <a:ext cx="8429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Contrapuntal texture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8082500" y="3552863"/>
            <a:ext cx="7347729" cy="862896"/>
          </a:xfrm>
          <a:custGeom>
            <a:rect b="b" l="l" r="r" t="t"/>
            <a:pathLst>
              <a:path extrusionOk="0" h="29473" w="190405">
                <a:moveTo>
                  <a:pt x="0" y="17748"/>
                </a:moveTo>
                <a:cubicBezTo>
                  <a:pt x="1278" y="13914"/>
                  <a:pt x="977" y="9104"/>
                  <a:pt x="3834" y="6247"/>
                </a:cubicBezTo>
                <a:cubicBezTo>
                  <a:pt x="7796" y="2285"/>
                  <a:pt x="14844" y="3691"/>
                  <a:pt x="20446" y="3691"/>
                </a:cubicBezTo>
                <a:cubicBezTo>
                  <a:pt x="24280" y="3691"/>
                  <a:pt x="29236" y="980"/>
                  <a:pt x="31947" y="3691"/>
                </a:cubicBezTo>
                <a:cubicBezTo>
                  <a:pt x="37377" y="9121"/>
                  <a:pt x="45686" y="11040"/>
                  <a:pt x="51116" y="16470"/>
                </a:cubicBezTo>
                <a:cubicBezTo>
                  <a:pt x="55634" y="20988"/>
                  <a:pt x="60185" y="26718"/>
                  <a:pt x="66450" y="27971"/>
                </a:cubicBezTo>
                <a:cubicBezTo>
                  <a:pt x="77509" y="30183"/>
                  <a:pt x="91700" y="29557"/>
                  <a:pt x="99675" y="21582"/>
                </a:cubicBezTo>
                <a:cubicBezTo>
                  <a:pt x="106929" y="14328"/>
                  <a:pt x="112724" y="3622"/>
                  <a:pt x="122677" y="1136"/>
                </a:cubicBezTo>
                <a:cubicBezTo>
                  <a:pt x="127223" y="0"/>
                  <a:pt x="132048" y="1136"/>
                  <a:pt x="136734" y="1136"/>
                </a:cubicBezTo>
                <a:cubicBezTo>
                  <a:pt x="141078" y="1136"/>
                  <a:pt x="146441" y="619"/>
                  <a:pt x="149513" y="3691"/>
                </a:cubicBezTo>
                <a:cubicBezTo>
                  <a:pt x="155267" y="9445"/>
                  <a:pt x="160371" y="15828"/>
                  <a:pt x="166125" y="21582"/>
                </a:cubicBezTo>
                <a:cubicBezTo>
                  <a:pt x="167330" y="22787"/>
                  <a:pt x="169713" y="20820"/>
                  <a:pt x="171237" y="21582"/>
                </a:cubicBezTo>
                <a:cubicBezTo>
                  <a:pt x="175825" y="23876"/>
                  <a:pt x="181706" y="24482"/>
                  <a:pt x="186572" y="22860"/>
                </a:cubicBezTo>
                <a:cubicBezTo>
                  <a:pt x="188029" y="22374"/>
                  <a:pt x="188869" y="20304"/>
                  <a:pt x="190405" y="20304"/>
                </a:cubicBezTo>
              </a:path>
            </a:pathLst>
          </a:custGeom>
          <a:noFill/>
          <a:ln cap="flat" cmpd="sng" w="1143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Google Shape;88;p15"/>
          <p:cNvSpPr/>
          <p:nvPr/>
        </p:nvSpPr>
        <p:spPr>
          <a:xfrm>
            <a:off x="8721450" y="3349545"/>
            <a:ext cx="6421375" cy="1450750"/>
          </a:xfrm>
          <a:custGeom>
            <a:rect b="b" l="l" r="r" t="t"/>
            <a:pathLst>
              <a:path extrusionOk="0" h="58030" w="256855">
                <a:moveTo>
                  <a:pt x="0" y="33704"/>
                </a:moveTo>
                <a:cubicBezTo>
                  <a:pt x="6835" y="29906"/>
                  <a:pt x="13452" y="25700"/>
                  <a:pt x="20446" y="22203"/>
                </a:cubicBezTo>
                <a:cubicBezTo>
                  <a:pt x="28263" y="18294"/>
                  <a:pt x="31063" y="7882"/>
                  <a:pt x="38336" y="3035"/>
                </a:cubicBezTo>
                <a:cubicBezTo>
                  <a:pt x="44716" y="-1217"/>
                  <a:pt x="54587" y="-600"/>
                  <a:pt x="61338" y="3035"/>
                </a:cubicBezTo>
                <a:cubicBezTo>
                  <a:pt x="69972" y="7684"/>
                  <a:pt x="77009" y="14951"/>
                  <a:pt x="85618" y="19647"/>
                </a:cubicBezTo>
                <a:cubicBezTo>
                  <a:pt x="88963" y="21471"/>
                  <a:pt x="93461" y="21784"/>
                  <a:pt x="95841" y="24759"/>
                </a:cubicBezTo>
                <a:cubicBezTo>
                  <a:pt x="102030" y="32496"/>
                  <a:pt x="100694" y="45650"/>
                  <a:pt x="108620" y="51594"/>
                </a:cubicBezTo>
                <a:cubicBezTo>
                  <a:pt x="117584" y="58317"/>
                  <a:pt x="130792" y="58548"/>
                  <a:pt x="141845" y="56706"/>
                </a:cubicBezTo>
                <a:cubicBezTo>
                  <a:pt x="149593" y="55415"/>
                  <a:pt x="152068" y="44779"/>
                  <a:pt x="157180" y="38815"/>
                </a:cubicBezTo>
                <a:cubicBezTo>
                  <a:pt x="165840" y="28711"/>
                  <a:pt x="175947" y="19209"/>
                  <a:pt x="187849" y="13258"/>
                </a:cubicBezTo>
                <a:cubicBezTo>
                  <a:pt x="199418" y="7474"/>
                  <a:pt x="213339" y="18975"/>
                  <a:pt x="224908" y="24759"/>
                </a:cubicBezTo>
                <a:cubicBezTo>
                  <a:pt x="231429" y="28020"/>
                  <a:pt x="240110" y="30574"/>
                  <a:pt x="246632" y="27314"/>
                </a:cubicBezTo>
                <a:cubicBezTo>
                  <a:pt x="249326" y="25967"/>
                  <a:pt x="250328" y="22272"/>
                  <a:pt x="253022" y="20925"/>
                </a:cubicBezTo>
                <a:cubicBezTo>
                  <a:pt x="254638" y="20117"/>
                  <a:pt x="256855" y="18898"/>
                  <a:pt x="256855" y="17091"/>
                </a:cubicBezTo>
              </a:path>
            </a:pathLst>
          </a:custGeom>
          <a:noFill/>
          <a:ln cap="flat" cmpd="sng" w="1143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Google Shape;89;p15"/>
          <p:cNvSpPr/>
          <p:nvPr/>
        </p:nvSpPr>
        <p:spPr>
          <a:xfrm>
            <a:off x="8146400" y="3876472"/>
            <a:ext cx="7347850" cy="1524075"/>
          </a:xfrm>
          <a:custGeom>
            <a:rect b="b" l="l" r="r" t="t"/>
            <a:pathLst>
              <a:path extrusionOk="0" h="60963" w="293914">
                <a:moveTo>
                  <a:pt x="0" y="30517"/>
                </a:moveTo>
                <a:cubicBezTo>
                  <a:pt x="4191" y="36107"/>
                  <a:pt x="6966" y="43254"/>
                  <a:pt x="12779" y="47130"/>
                </a:cubicBezTo>
                <a:cubicBezTo>
                  <a:pt x="22803" y="53814"/>
                  <a:pt x="36604" y="53735"/>
                  <a:pt x="48559" y="52241"/>
                </a:cubicBezTo>
                <a:cubicBezTo>
                  <a:pt x="57273" y="51152"/>
                  <a:pt x="65533" y="46890"/>
                  <a:pt x="72839" y="42018"/>
                </a:cubicBezTo>
                <a:cubicBezTo>
                  <a:pt x="76329" y="39691"/>
                  <a:pt x="80445" y="35349"/>
                  <a:pt x="84340" y="36907"/>
                </a:cubicBezTo>
                <a:cubicBezTo>
                  <a:pt x="90180" y="39242"/>
                  <a:pt x="95328" y="43039"/>
                  <a:pt x="100953" y="45852"/>
                </a:cubicBezTo>
                <a:cubicBezTo>
                  <a:pt x="105541" y="48146"/>
                  <a:pt x="106588" y="55059"/>
                  <a:pt x="111176" y="57353"/>
                </a:cubicBezTo>
                <a:cubicBezTo>
                  <a:pt x="121089" y="62310"/>
                  <a:pt x="135179" y="62223"/>
                  <a:pt x="144401" y="56075"/>
                </a:cubicBezTo>
                <a:cubicBezTo>
                  <a:pt x="146310" y="54803"/>
                  <a:pt x="146231" y="51862"/>
                  <a:pt x="146957" y="49686"/>
                </a:cubicBezTo>
                <a:cubicBezTo>
                  <a:pt x="149014" y="43518"/>
                  <a:pt x="154272" y="38889"/>
                  <a:pt x="157180" y="33073"/>
                </a:cubicBezTo>
                <a:cubicBezTo>
                  <a:pt x="163048" y="21336"/>
                  <a:pt x="167733" y="5276"/>
                  <a:pt x="180182" y="1126"/>
                </a:cubicBezTo>
                <a:cubicBezTo>
                  <a:pt x="190571" y="-2337"/>
                  <a:pt x="202334" y="3895"/>
                  <a:pt x="212129" y="8793"/>
                </a:cubicBezTo>
                <a:cubicBezTo>
                  <a:pt x="213395" y="9426"/>
                  <a:pt x="209568" y="5586"/>
                  <a:pt x="213407" y="15183"/>
                </a:cubicBezTo>
                <a:cubicBezTo>
                  <a:pt x="215020" y="19216"/>
                  <a:pt x="214909" y="23747"/>
                  <a:pt x="215963" y="27961"/>
                </a:cubicBezTo>
                <a:cubicBezTo>
                  <a:pt x="218612" y="38553"/>
                  <a:pt x="219743" y="50910"/>
                  <a:pt x="227464" y="58631"/>
                </a:cubicBezTo>
                <a:cubicBezTo>
                  <a:pt x="229874" y="61041"/>
                  <a:pt x="234279" y="58631"/>
                  <a:pt x="237687" y="58631"/>
                </a:cubicBezTo>
                <a:cubicBezTo>
                  <a:pt x="245235" y="58631"/>
                  <a:pt x="254695" y="58135"/>
                  <a:pt x="259411" y="52241"/>
                </a:cubicBezTo>
                <a:cubicBezTo>
                  <a:pt x="263031" y="47717"/>
                  <a:pt x="264451" y="40774"/>
                  <a:pt x="269634" y="38185"/>
                </a:cubicBezTo>
                <a:cubicBezTo>
                  <a:pt x="277226" y="34392"/>
                  <a:pt x="285427" y="45852"/>
                  <a:pt x="293914" y="45852"/>
                </a:cubicBezTo>
              </a:path>
            </a:pathLst>
          </a:cu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Google Shape;90;p15"/>
          <p:cNvSpPr/>
          <p:nvPr/>
        </p:nvSpPr>
        <p:spPr>
          <a:xfrm>
            <a:off x="7954700" y="4658240"/>
            <a:ext cx="7092300" cy="582100"/>
          </a:xfrm>
          <a:custGeom>
            <a:rect b="b" l="l" r="r" t="t"/>
            <a:pathLst>
              <a:path extrusionOk="0" h="23284" w="283692">
                <a:moveTo>
                  <a:pt x="0" y="13303"/>
                </a:moveTo>
                <a:cubicBezTo>
                  <a:pt x="14669" y="1568"/>
                  <a:pt x="37889" y="5393"/>
                  <a:pt x="56227" y="9469"/>
                </a:cubicBezTo>
                <a:cubicBezTo>
                  <a:pt x="60706" y="10464"/>
                  <a:pt x="64454" y="14012"/>
                  <a:pt x="69006" y="14581"/>
                </a:cubicBezTo>
                <a:cubicBezTo>
                  <a:pt x="81686" y="16166"/>
                  <a:pt x="94692" y="16388"/>
                  <a:pt x="107343" y="14581"/>
                </a:cubicBezTo>
                <a:cubicBezTo>
                  <a:pt x="122011" y="12485"/>
                  <a:pt x="134845" y="-1572"/>
                  <a:pt x="149513" y="524"/>
                </a:cubicBezTo>
                <a:cubicBezTo>
                  <a:pt x="158723" y="1840"/>
                  <a:pt x="168607" y="3032"/>
                  <a:pt x="176349" y="8191"/>
                </a:cubicBezTo>
                <a:cubicBezTo>
                  <a:pt x="179617" y="10369"/>
                  <a:pt x="181781" y="14103"/>
                  <a:pt x="185294" y="15859"/>
                </a:cubicBezTo>
                <a:cubicBezTo>
                  <a:pt x="193148" y="19786"/>
                  <a:pt x="202521" y="19471"/>
                  <a:pt x="210852" y="22248"/>
                </a:cubicBezTo>
                <a:cubicBezTo>
                  <a:pt x="222487" y="26126"/>
                  <a:pt x="234706" y="15554"/>
                  <a:pt x="245355" y="9469"/>
                </a:cubicBezTo>
                <a:cubicBezTo>
                  <a:pt x="246834" y="8624"/>
                  <a:pt x="248850" y="10008"/>
                  <a:pt x="250466" y="9469"/>
                </a:cubicBezTo>
                <a:cubicBezTo>
                  <a:pt x="258638" y="6744"/>
                  <a:pt x="269933" y="7212"/>
                  <a:pt x="276024" y="13303"/>
                </a:cubicBezTo>
                <a:cubicBezTo>
                  <a:pt x="277856" y="15135"/>
                  <a:pt x="281101" y="12025"/>
                  <a:pt x="283692" y="12025"/>
                </a:cubicBezTo>
              </a:path>
            </a:pathLst>
          </a:custGeom>
          <a:noFill/>
          <a:ln cap="flat" cmpd="sng" w="1143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Google Shape;91;p15"/>
          <p:cNvSpPr/>
          <p:nvPr/>
        </p:nvSpPr>
        <p:spPr>
          <a:xfrm>
            <a:off x="7986650" y="5076210"/>
            <a:ext cx="7411750" cy="439350"/>
          </a:xfrm>
          <a:custGeom>
            <a:rect b="b" l="l" r="r" t="t"/>
            <a:pathLst>
              <a:path extrusionOk="0" h="17574" w="296470">
                <a:moveTo>
                  <a:pt x="0" y="8085"/>
                </a:moveTo>
                <a:cubicBezTo>
                  <a:pt x="12005" y="-918"/>
                  <a:pt x="30491" y="-1773"/>
                  <a:pt x="44726" y="2973"/>
                </a:cubicBezTo>
                <a:cubicBezTo>
                  <a:pt x="46183" y="3459"/>
                  <a:pt x="46196" y="5721"/>
                  <a:pt x="47282" y="6807"/>
                </a:cubicBezTo>
                <a:cubicBezTo>
                  <a:pt x="51997" y="11522"/>
                  <a:pt x="58705" y="14135"/>
                  <a:pt x="65173" y="15752"/>
                </a:cubicBezTo>
                <a:cubicBezTo>
                  <a:pt x="78010" y="18962"/>
                  <a:pt x="91950" y="16407"/>
                  <a:pt x="104787" y="13197"/>
                </a:cubicBezTo>
                <a:cubicBezTo>
                  <a:pt x="107433" y="12535"/>
                  <a:pt x="108838" y="9489"/>
                  <a:pt x="111177" y="8085"/>
                </a:cubicBezTo>
                <a:cubicBezTo>
                  <a:pt x="119417" y="3140"/>
                  <a:pt x="129680" y="1696"/>
                  <a:pt x="139290" y="1696"/>
                </a:cubicBezTo>
                <a:cubicBezTo>
                  <a:pt x="149388" y="1696"/>
                  <a:pt x="157094" y="11236"/>
                  <a:pt x="166126" y="15752"/>
                </a:cubicBezTo>
                <a:cubicBezTo>
                  <a:pt x="171460" y="18419"/>
                  <a:pt x="178053" y="15752"/>
                  <a:pt x="184016" y="15752"/>
                </a:cubicBezTo>
                <a:cubicBezTo>
                  <a:pt x="192535" y="15752"/>
                  <a:pt x="201492" y="18446"/>
                  <a:pt x="209574" y="15752"/>
                </a:cubicBezTo>
                <a:cubicBezTo>
                  <a:pt x="216631" y="13400"/>
                  <a:pt x="223366" y="10134"/>
                  <a:pt x="230020" y="6807"/>
                </a:cubicBezTo>
                <a:cubicBezTo>
                  <a:pt x="234592" y="4521"/>
                  <a:pt x="240243" y="6807"/>
                  <a:pt x="245355" y="6807"/>
                </a:cubicBezTo>
                <a:cubicBezTo>
                  <a:pt x="247485" y="6807"/>
                  <a:pt x="250238" y="5301"/>
                  <a:pt x="251744" y="6807"/>
                </a:cubicBezTo>
                <a:cubicBezTo>
                  <a:pt x="256191" y="11254"/>
                  <a:pt x="262131" y="14863"/>
                  <a:pt x="268357" y="15752"/>
                </a:cubicBezTo>
                <a:cubicBezTo>
                  <a:pt x="272996" y="16415"/>
                  <a:pt x="279101" y="19065"/>
                  <a:pt x="282414" y="15752"/>
                </a:cubicBezTo>
                <a:cubicBezTo>
                  <a:pt x="287317" y="10849"/>
                  <a:pt x="293368" y="6619"/>
                  <a:pt x="296470" y="418"/>
                </a:cubicBezTo>
              </a:path>
            </a:pathLst>
          </a:custGeom>
          <a:noFill/>
          <a:ln cap="flat" cmpd="sng" w="1143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Google Shape;92;p15"/>
          <p:cNvSpPr/>
          <p:nvPr/>
        </p:nvSpPr>
        <p:spPr>
          <a:xfrm>
            <a:off x="8167500" y="6601719"/>
            <a:ext cx="7305650" cy="1119250"/>
          </a:xfrm>
          <a:custGeom>
            <a:rect b="b" l="l" r="r" t="t"/>
            <a:pathLst>
              <a:path extrusionOk="0" h="44770" w="292226">
                <a:moveTo>
                  <a:pt x="0" y="12041"/>
                </a:moveTo>
                <a:cubicBezTo>
                  <a:pt x="7521" y="15980"/>
                  <a:pt x="29724" y="35140"/>
                  <a:pt x="45123" y="35677"/>
                </a:cubicBezTo>
                <a:cubicBezTo>
                  <a:pt x="60522" y="36214"/>
                  <a:pt x="74847" y="20994"/>
                  <a:pt x="92395" y="15264"/>
                </a:cubicBezTo>
                <a:cubicBezTo>
                  <a:pt x="109943" y="9534"/>
                  <a:pt x="129818" y="-3537"/>
                  <a:pt x="150410" y="1298"/>
                </a:cubicBezTo>
                <a:cubicBezTo>
                  <a:pt x="171002" y="6133"/>
                  <a:pt x="196966" y="40870"/>
                  <a:pt x="215946" y="44272"/>
                </a:cubicBezTo>
                <a:cubicBezTo>
                  <a:pt x="234926" y="47674"/>
                  <a:pt x="251579" y="28515"/>
                  <a:pt x="264292" y="21711"/>
                </a:cubicBezTo>
                <a:cubicBezTo>
                  <a:pt x="277005" y="14907"/>
                  <a:pt x="287570" y="6490"/>
                  <a:pt x="292226" y="3446"/>
                </a:cubicBezTo>
              </a:path>
            </a:pathLst>
          </a:custGeom>
          <a:noFill/>
          <a:ln cap="flat" cmpd="sng" w="762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Google Shape;93;p15"/>
          <p:cNvSpPr/>
          <p:nvPr/>
        </p:nvSpPr>
        <p:spPr>
          <a:xfrm>
            <a:off x="8245725" y="6225704"/>
            <a:ext cx="7547375" cy="652425"/>
          </a:xfrm>
          <a:custGeom>
            <a:rect b="b" l="l" r="r" t="t"/>
            <a:pathLst>
              <a:path extrusionOk="0" h="26097" w="301895">
                <a:moveTo>
                  <a:pt x="0" y="3447"/>
                </a:moveTo>
                <a:cubicBezTo>
                  <a:pt x="2686" y="6133"/>
                  <a:pt x="11101" y="19204"/>
                  <a:pt x="16115" y="19562"/>
                </a:cubicBezTo>
                <a:cubicBezTo>
                  <a:pt x="21129" y="19920"/>
                  <a:pt x="25964" y="5416"/>
                  <a:pt x="30082" y="5595"/>
                </a:cubicBezTo>
                <a:cubicBezTo>
                  <a:pt x="34200" y="5774"/>
                  <a:pt x="34737" y="20457"/>
                  <a:pt x="40825" y="20636"/>
                </a:cubicBezTo>
                <a:cubicBezTo>
                  <a:pt x="46913" y="20815"/>
                  <a:pt x="60522" y="6670"/>
                  <a:pt x="66610" y="6670"/>
                </a:cubicBezTo>
                <a:cubicBezTo>
                  <a:pt x="72698" y="6670"/>
                  <a:pt x="72519" y="20994"/>
                  <a:pt x="77354" y="20636"/>
                </a:cubicBezTo>
                <a:cubicBezTo>
                  <a:pt x="82189" y="20278"/>
                  <a:pt x="90425" y="5058"/>
                  <a:pt x="95618" y="4521"/>
                </a:cubicBezTo>
                <a:cubicBezTo>
                  <a:pt x="100811" y="3984"/>
                  <a:pt x="102601" y="17413"/>
                  <a:pt x="108510" y="17413"/>
                </a:cubicBezTo>
                <a:cubicBezTo>
                  <a:pt x="114419" y="17413"/>
                  <a:pt x="123731" y="3626"/>
                  <a:pt x="131072" y="4521"/>
                </a:cubicBezTo>
                <a:cubicBezTo>
                  <a:pt x="138414" y="5416"/>
                  <a:pt x="143964" y="22785"/>
                  <a:pt x="152559" y="22785"/>
                </a:cubicBezTo>
                <a:cubicBezTo>
                  <a:pt x="161154" y="22785"/>
                  <a:pt x="175479" y="3984"/>
                  <a:pt x="182641" y="4521"/>
                </a:cubicBezTo>
                <a:cubicBezTo>
                  <a:pt x="189803" y="5058"/>
                  <a:pt x="189445" y="26366"/>
                  <a:pt x="195533" y="26008"/>
                </a:cubicBezTo>
                <a:cubicBezTo>
                  <a:pt x="201621" y="25650"/>
                  <a:pt x="211828" y="3625"/>
                  <a:pt x="219169" y="2372"/>
                </a:cubicBezTo>
                <a:cubicBezTo>
                  <a:pt x="226511" y="1119"/>
                  <a:pt x="233136" y="18846"/>
                  <a:pt x="239582" y="18488"/>
                </a:cubicBezTo>
                <a:cubicBezTo>
                  <a:pt x="246028" y="18130"/>
                  <a:pt x="251758" y="224"/>
                  <a:pt x="257846" y="224"/>
                </a:cubicBezTo>
                <a:cubicBezTo>
                  <a:pt x="263934" y="224"/>
                  <a:pt x="270380" y="18488"/>
                  <a:pt x="276110" y="18488"/>
                </a:cubicBezTo>
                <a:cubicBezTo>
                  <a:pt x="281840" y="18488"/>
                  <a:pt x="287929" y="-671"/>
                  <a:pt x="292226" y="224"/>
                </a:cubicBezTo>
                <a:cubicBezTo>
                  <a:pt x="296524" y="1119"/>
                  <a:pt x="300284" y="19921"/>
                  <a:pt x="301895" y="23860"/>
                </a:cubicBezTo>
              </a:path>
            </a:pathLst>
          </a:cu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Google Shape;94;p15"/>
          <p:cNvSpPr/>
          <p:nvPr/>
        </p:nvSpPr>
        <p:spPr>
          <a:xfrm>
            <a:off x="8460575" y="7030335"/>
            <a:ext cx="7547400" cy="707300"/>
          </a:xfrm>
          <a:custGeom>
            <a:rect b="b" l="l" r="r" t="t"/>
            <a:pathLst>
              <a:path extrusionOk="0" h="28292" w="301896">
                <a:moveTo>
                  <a:pt x="0" y="16385"/>
                </a:moveTo>
                <a:cubicBezTo>
                  <a:pt x="4119" y="13699"/>
                  <a:pt x="16295" y="-805"/>
                  <a:pt x="24711" y="269"/>
                </a:cubicBezTo>
                <a:cubicBezTo>
                  <a:pt x="33127" y="1343"/>
                  <a:pt x="41721" y="22294"/>
                  <a:pt x="50495" y="22831"/>
                </a:cubicBezTo>
                <a:cubicBezTo>
                  <a:pt x="59269" y="23368"/>
                  <a:pt x="68759" y="3671"/>
                  <a:pt x="77354" y="3492"/>
                </a:cubicBezTo>
                <a:cubicBezTo>
                  <a:pt x="85949" y="3313"/>
                  <a:pt x="94365" y="22294"/>
                  <a:pt x="102065" y="21757"/>
                </a:cubicBezTo>
                <a:cubicBezTo>
                  <a:pt x="109765" y="21220"/>
                  <a:pt x="116748" y="269"/>
                  <a:pt x="123552" y="269"/>
                </a:cubicBezTo>
                <a:cubicBezTo>
                  <a:pt x="130356" y="269"/>
                  <a:pt x="136265" y="20683"/>
                  <a:pt x="142890" y="21757"/>
                </a:cubicBezTo>
                <a:cubicBezTo>
                  <a:pt x="149515" y="22832"/>
                  <a:pt x="155603" y="6358"/>
                  <a:pt x="163303" y="6716"/>
                </a:cubicBezTo>
                <a:cubicBezTo>
                  <a:pt x="171003" y="7074"/>
                  <a:pt x="180314" y="24442"/>
                  <a:pt x="189088" y="23905"/>
                </a:cubicBezTo>
                <a:cubicBezTo>
                  <a:pt x="197862" y="23368"/>
                  <a:pt x="207352" y="3134"/>
                  <a:pt x="215947" y="3492"/>
                </a:cubicBezTo>
                <a:cubicBezTo>
                  <a:pt x="224542" y="3850"/>
                  <a:pt x="232062" y="25338"/>
                  <a:pt x="240657" y="26054"/>
                </a:cubicBezTo>
                <a:cubicBezTo>
                  <a:pt x="249252" y="26770"/>
                  <a:pt x="260354" y="7432"/>
                  <a:pt x="267516" y="7790"/>
                </a:cubicBezTo>
                <a:cubicBezTo>
                  <a:pt x="274679" y="8148"/>
                  <a:pt x="277902" y="28561"/>
                  <a:pt x="283632" y="28203"/>
                </a:cubicBezTo>
                <a:cubicBezTo>
                  <a:pt x="289362" y="27845"/>
                  <a:pt x="298852" y="9401"/>
                  <a:pt x="301896" y="5641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917950" y="15390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Melodies 1 and 2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950" y="3168075"/>
            <a:ext cx="15012001" cy="51177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693850" y="389420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1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04" name="Google Shape;104;p16"/>
          <p:cNvSpPr txBox="1"/>
          <p:nvPr>
            <p:ph idx="4294967295" type="subTitle"/>
          </p:nvPr>
        </p:nvSpPr>
        <p:spPr>
          <a:xfrm>
            <a:off x="577650" y="681307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2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05" name="Google Shape;105;p16"/>
          <p:cNvSpPr txBox="1"/>
          <p:nvPr>
            <p:ph idx="4294967295" type="body"/>
          </p:nvPr>
        </p:nvSpPr>
        <p:spPr>
          <a:xfrm>
            <a:off x="10767450" y="5027925"/>
            <a:ext cx="6449100" cy="993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B            A            B           C#</a:t>
            </a:r>
            <a:endParaRPr sz="3500"/>
          </a:p>
        </p:txBody>
      </p:sp>
      <p:sp>
        <p:nvSpPr>
          <p:cNvPr id="106" name="Google Shape;106;p16"/>
          <p:cNvSpPr txBox="1"/>
          <p:nvPr>
            <p:ph idx="4294967295" type="body"/>
          </p:nvPr>
        </p:nvSpPr>
        <p:spPr>
          <a:xfrm>
            <a:off x="10767450" y="7705050"/>
            <a:ext cx="6449100" cy="993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G           F#            G           E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775" y="249625"/>
            <a:ext cx="12615400" cy="891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2357950" y="89005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3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15" name="Google Shape;115;p17"/>
          <p:cNvSpPr txBox="1"/>
          <p:nvPr>
            <p:ph idx="4294967295" type="subTitle"/>
          </p:nvPr>
        </p:nvSpPr>
        <p:spPr>
          <a:xfrm>
            <a:off x="2357950" y="322552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4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16" name="Google Shape;116;p17"/>
          <p:cNvSpPr txBox="1"/>
          <p:nvPr>
            <p:ph idx="4294967295" type="subTitle"/>
          </p:nvPr>
        </p:nvSpPr>
        <p:spPr>
          <a:xfrm>
            <a:off x="2357950" y="556100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5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17" name="Google Shape;117;p17"/>
          <p:cNvSpPr txBox="1"/>
          <p:nvPr>
            <p:ph idx="4294967295" type="subTitle"/>
          </p:nvPr>
        </p:nvSpPr>
        <p:spPr>
          <a:xfrm>
            <a:off x="2357950" y="789647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6</a:t>
            </a:r>
            <a:endParaRPr b="1" sz="3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917950" y="892800"/>
            <a:ext cx="149289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Singing in canon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917950" y="2876300"/>
            <a:ext cx="12914400" cy="577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/>
              <a:t>Row, row, row your boat,</a:t>
            </a:r>
            <a:endParaRPr sz="4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700"/>
              <a:t>Gently down the stream.</a:t>
            </a:r>
            <a:endParaRPr sz="4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700"/>
              <a:t>Merrily, merrily, merrily, merrily,</a:t>
            </a:r>
            <a:endParaRPr sz="4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700"/>
              <a:t>Life is just a dream.</a:t>
            </a:r>
            <a:endParaRPr sz="4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859500" y="3921425"/>
            <a:ext cx="2068200" cy="9939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5" name="Google Shape;125;p18"/>
          <p:cNvCxnSpPr>
            <a:stCxn id="124" idx="3"/>
          </p:cNvCxnSpPr>
          <p:nvPr/>
        </p:nvCxnSpPr>
        <p:spPr>
          <a:xfrm flipH="1" rot="10800000">
            <a:off x="2927700" y="3787175"/>
            <a:ext cx="7332600" cy="6312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" name="Google Shape;126;p18"/>
          <p:cNvSpPr txBox="1"/>
          <p:nvPr/>
        </p:nvSpPr>
        <p:spPr>
          <a:xfrm>
            <a:off x="10457025" y="3430125"/>
            <a:ext cx="2945700" cy="813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Start here!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>
            <p:ph type="title"/>
          </p:nvPr>
        </p:nvSpPr>
        <p:spPr>
          <a:xfrm>
            <a:off x="917950" y="7947975"/>
            <a:ext cx="14928900" cy="110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>
                <a:solidFill>
                  <a:schemeClr val="dk2"/>
                </a:solidFill>
              </a:rPr>
              <a:t>Key question: What is singing/playing in canon?</a:t>
            </a:r>
            <a:endParaRPr sz="43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917950" y="892800"/>
            <a:ext cx="149289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Singing in canon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917950" y="2876300"/>
            <a:ext cx="12914400" cy="577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/>
              <a:t>Row, row, row your boat,</a:t>
            </a:r>
            <a:endParaRPr sz="4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700"/>
              <a:t>Gently down the stream.</a:t>
            </a:r>
            <a:endParaRPr sz="4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700"/>
              <a:t>Merrily, merrily, merrily, merrily,</a:t>
            </a:r>
            <a:endParaRPr sz="4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700"/>
              <a:t>Life is just a dream.</a:t>
            </a:r>
            <a:endParaRPr sz="4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3464825" y="2656638"/>
            <a:ext cx="2068200" cy="9939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19"/>
          <p:cNvCxnSpPr>
            <a:stCxn id="134" idx="3"/>
          </p:cNvCxnSpPr>
          <p:nvPr/>
        </p:nvCxnSpPr>
        <p:spPr>
          <a:xfrm>
            <a:off x="5533025" y="3153588"/>
            <a:ext cx="6043200" cy="21645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19"/>
          <p:cNvSpPr txBox="1"/>
          <p:nvPr/>
        </p:nvSpPr>
        <p:spPr>
          <a:xfrm>
            <a:off x="11576225" y="5095375"/>
            <a:ext cx="2945700" cy="81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Start here!</a:t>
            </a:r>
            <a:endParaRPr b="1"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917950" y="892800"/>
            <a:ext cx="149289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Listen to Pachelbel’s Canon in D on the worksheet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917950" y="2876300"/>
            <a:ext cx="12914400" cy="577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Can you spot the canon?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What melodies are in canon?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i="1" sz="3500">
              <a:solidFill>
                <a:schemeClr val="accent1"/>
              </a:solidFill>
            </a:endParaRPr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 sz="3500"/>
              <a:t>How does the texture change?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917950" y="892800"/>
            <a:ext cx="149289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Listen to Pachelbel’s Canon in D: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663" y="2955950"/>
            <a:ext cx="17026674" cy="43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22"/>
          <p:cNvSpPr txBox="1"/>
          <p:nvPr>
            <p:ph type="title"/>
          </p:nvPr>
        </p:nvSpPr>
        <p:spPr>
          <a:xfrm>
            <a:off x="917950" y="15390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Melodies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57464" l="0" r="0" t="0"/>
          <a:stretch/>
        </p:blipFill>
        <p:spPr>
          <a:xfrm>
            <a:off x="2357950" y="3168075"/>
            <a:ext cx="15012001" cy="21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>
            <p:ph idx="4294967295" type="subTitle"/>
          </p:nvPr>
        </p:nvSpPr>
        <p:spPr>
          <a:xfrm>
            <a:off x="693850" y="3894200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1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58" name="Google Shape;158;p22"/>
          <p:cNvSpPr txBox="1"/>
          <p:nvPr>
            <p:ph idx="4294967295" type="subTitle"/>
          </p:nvPr>
        </p:nvSpPr>
        <p:spPr>
          <a:xfrm>
            <a:off x="577650" y="6813075"/>
            <a:ext cx="1664100" cy="5688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FFFFFF"/>
                </a:solidFill>
              </a:rPr>
              <a:t>2</a:t>
            </a:r>
            <a:endParaRPr b="1" sz="3500">
              <a:solidFill>
                <a:srgbClr val="FFFFFF"/>
              </a:solidFill>
            </a:endParaRPr>
          </a:p>
        </p:txBody>
      </p:sp>
      <p:sp>
        <p:nvSpPr>
          <p:cNvPr id="159" name="Google Shape;159;p22"/>
          <p:cNvSpPr txBox="1"/>
          <p:nvPr>
            <p:ph idx="4294967295" type="body"/>
          </p:nvPr>
        </p:nvSpPr>
        <p:spPr>
          <a:xfrm>
            <a:off x="10552575" y="4647000"/>
            <a:ext cx="6449100" cy="993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  B             A           B           C#</a:t>
            </a:r>
            <a:endParaRPr sz="3500"/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57464" l="0" r="0" t="0"/>
          <a:stretch/>
        </p:blipFill>
        <p:spPr>
          <a:xfrm>
            <a:off x="2403625" y="6009038"/>
            <a:ext cx="15012001" cy="21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/>
          <p:nvPr/>
        </p:nvSpPr>
        <p:spPr>
          <a:xfrm>
            <a:off x="6751800" y="3330525"/>
            <a:ext cx="2068200" cy="9939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10206425" y="3469088"/>
            <a:ext cx="2068200" cy="9939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