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Quicksand"/>
      <p:regular r:id="rId36"/>
      <p:bold r:id="rId37"/>
    </p:embeddedFont>
    <p:embeddedFont>
      <p:font typeface="Handle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C87590-D0C6-4AB6-AEA5-4A1BC8654D03}">
  <a:tblStyle styleId="{A9C87590-D0C6-4AB6-AEA5-4A1BC8654D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79DF126-13DE-4F5A-A3F9-5CB5E21A9E0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37" Type="http://schemas.openxmlformats.org/officeDocument/2006/relationships/font" Target="fonts/Quicksand-bold.fntdata"/><Relationship Id="rId14" Type="http://schemas.openxmlformats.org/officeDocument/2006/relationships/slide" Target="slides/slide9.xml"/><Relationship Id="rId36" Type="http://schemas.openxmlformats.org/officeDocument/2006/relationships/font" Target="fonts/Quicksan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Handle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2fcce26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2fcce26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18d34373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18d34373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18d34373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18d34373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1acda70e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1acda70e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1acda70e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1acda70e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1acda70e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1acda70e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18d34373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18d34373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18d34373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18d34373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2fcce26b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2fcce26b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18d34373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18d34373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1acda70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1acda70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8d34373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18d34373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1acda70e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1acda70e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1acda70e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1acda70e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18d34373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18d34373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1acda70e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1acda70e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oaknat.uk/comp-Google-Glas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Under the Hood 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Computer Systems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917950" y="890050"/>
            <a:ext cx="12295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Raspberry Pi 4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graphicFrame>
        <p:nvGraphicFramePr>
          <p:cNvPr id="161" name="Google Shape;161;p23"/>
          <p:cNvGraphicFramePr/>
          <p:nvPr/>
        </p:nvGraphicFramePr>
        <p:xfrm>
          <a:off x="917950" y="2199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2093500"/>
                <a:gridCol w="5701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Connections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Standard 40-pin GPIO header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video output (screens)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video input (camera slot) Ports for sound input and output (microphone, speakers)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other devices (through USB)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Slot for storage (SD card)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Via 5V USB-C connector or GPIO header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150" y="2199461"/>
            <a:ext cx="7164923" cy="421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9640150" y="6546300"/>
            <a:ext cx="77949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https://www.raspberrypi.org/products/raspberry-pi-4-model-b/specifications/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https://en.wikipedia.org/wiki/Raspberry_Pi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micro:bit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70" name="Google Shape;170;p24"/>
          <p:cNvGraphicFramePr/>
          <p:nvPr/>
        </p:nvGraphicFramePr>
        <p:xfrm>
          <a:off x="917950" y="194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330625"/>
                <a:gridCol w="6302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Single application processor, clock speed 16MHz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16kB onboard 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256kB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Bluetooth, Low Level Radio (wireless)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Display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5x5 red LED matrix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Buttons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tactile user buttons, 1 tactile system button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1" name="Google Shape;171;p24"/>
          <p:cNvSpPr txBox="1"/>
          <p:nvPr/>
        </p:nvSpPr>
        <p:spPr>
          <a:xfrm>
            <a:off x="11040600" y="5746350"/>
            <a:ext cx="5742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https://tech.microbit.org/hardware/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https://en.wikipedia.org/wiki/Micro_Bit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4891" y="1946116"/>
            <a:ext cx="4721901" cy="38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2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micro:bit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79" name="Google Shape;179;p25"/>
          <p:cNvGraphicFramePr/>
          <p:nvPr/>
        </p:nvGraphicFramePr>
        <p:xfrm>
          <a:off x="917950" y="194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330625"/>
                <a:gridCol w="6302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Sensors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Ambient light, accelerometer, magnetometer, temperature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Connections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input/output rings, 2 power rings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Via USB connection, the interface chip, or a battery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0" name="Google Shape;180;p25"/>
          <p:cNvSpPr txBox="1"/>
          <p:nvPr/>
        </p:nvSpPr>
        <p:spPr>
          <a:xfrm>
            <a:off x="11040600" y="5746350"/>
            <a:ext cx="5742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https://tech.microbit.org/hardware/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https://en.wikipedia.org/wiki/Micro_Bit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4891" y="1946116"/>
            <a:ext cx="4721901" cy="38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7" name="Google Shape;187;p26"/>
          <p:cNvGraphicFramePr/>
          <p:nvPr/>
        </p:nvGraphicFramePr>
        <p:xfrm>
          <a:off x="917950" y="208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288650"/>
                <a:gridCol w="6113450"/>
              </a:tblGrid>
              <a:tr h="52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Radiation-hardened CPU, clock speed 110MHz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256MB onboard 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2GB + 256kB EEPROM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Ultra-high frequency antenna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X-band high-gain antenna (transmission)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X-band low-gain antenna (reception)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26"/>
          <p:cNvSpPr txBox="1"/>
          <p:nvPr>
            <p:ph type="title"/>
          </p:nvPr>
        </p:nvSpPr>
        <p:spPr>
          <a:xfrm>
            <a:off x="917950" y="890050"/>
            <a:ext cx="16622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189" name="Google Shape;189;p26"/>
          <p:cNvSpPr txBox="1"/>
          <p:nvPr>
            <p:ph type="title"/>
          </p:nvPr>
        </p:nvSpPr>
        <p:spPr>
          <a:xfrm>
            <a:off x="917950" y="890050"/>
            <a:ext cx="14311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Perseverance rover: Mars 2020 mission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5825" y="1975871"/>
            <a:ext cx="6834125" cy="4207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10535825" y="6069175"/>
            <a:ext cx="70500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https://mars.nasa.gov/mars2020/spacecraft/rover/brains/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https://en.wikipedia.org/wiki/Perseverance_(rover)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Image source: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https://mars.nasa.gov/resources/mars-2020-rover-artists-concept/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98" name="Google Shape;198;p27"/>
          <p:cNvGraphicFramePr/>
          <p:nvPr/>
        </p:nvGraphicFramePr>
        <p:xfrm>
          <a:off x="917950" y="208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288650"/>
                <a:gridCol w="6113450"/>
              </a:tblGrid>
              <a:tr h="52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 cameras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Audio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microphones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Sensors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Inertial Measurement Unit (IMU)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range of instruments for measurements and scientific experiments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Radioisotope power system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lithium-ion rechargeable batteries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Software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Real-time operating system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Flight software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 operations software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27"/>
          <p:cNvSpPr txBox="1"/>
          <p:nvPr>
            <p:ph type="title"/>
          </p:nvPr>
        </p:nvSpPr>
        <p:spPr>
          <a:xfrm>
            <a:off x="917950" y="890050"/>
            <a:ext cx="16622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200" name="Google Shape;200;p27"/>
          <p:cNvSpPr txBox="1"/>
          <p:nvPr>
            <p:ph type="title"/>
          </p:nvPr>
        </p:nvSpPr>
        <p:spPr>
          <a:xfrm>
            <a:off x="917950" y="890050"/>
            <a:ext cx="14311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Perseverance rover: Mars 2020 mission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5825" y="1975871"/>
            <a:ext cx="6834125" cy="420726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0535825" y="6069175"/>
            <a:ext cx="70500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https://mars.nasa.gov/mars2020/spacecraft/rover/brains/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https://en.wikipedia.org/wiki/Perseverance_(rover)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Image source: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https://mars.nasa.gov/resources/mars-2020-rover-artists-concept/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28"/>
          <p:cNvSpPr txBox="1"/>
          <p:nvPr>
            <p:ph type="title"/>
          </p:nvPr>
        </p:nvSpPr>
        <p:spPr>
          <a:xfrm>
            <a:off x="917950" y="890050"/>
            <a:ext cx="14211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/>
              <a:t>Task 1 - Complete the table</a:t>
            </a:r>
            <a:endParaRPr sz="4800"/>
          </a:p>
        </p:txBody>
      </p:sp>
      <p:graphicFrame>
        <p:nvGraphicFramePr>
          <p:cNvPr id="210" name="Google Shape;210;p28"/>
          <p:cNvGraphicFramePr/>
          <p:nvPr/>
        </p:nvGraphicFramePr>
        <p:xfrm>
          <a:off x="15708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{079DF126-13DE-4F5A-A3F9-5CB5E21A9E06}</a:tableStyleId>
              </a:tblPr>
              <a:tblGrid>
                <a:gridCol w="3676600"/>
                <a:gridCol w="1959150"/>
                <a:gridCol w="1959150"/>
                <a:gridCol w="1959150"/>
                <a:gridCol w="1959150"/>
                <a:gridCol w="1959150"/>
                <a:gridCol w="1959150"/>
              </a:tblGrid>
              <a:tr h="89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Desktop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Laptop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Mobile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Raspberry Pi 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micro:bit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Rover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Graphics processor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 and output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Connections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88900" marR="88900" marL="88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16;p29"/>
          <p:cNvSpPr txBox="1"/>
          <p:nvPr>
            <p:ph type="title"/>
          </p:nvPr>
        </p:nvSpPr>
        <p:spPr>
          <a:xfrm>
            <a:off x="917950" y="890050"/>
            <a:ext cx="14211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/>
              <a:t>Task 1 - Similar components</a:t>
            </a:r>
            <a:r>
              <a:rPr lang="en-GB" sz="4800"/>
              <a:t> - part 2</a:t>
            </a:r>
            <a:endParaRPr sz="4800"/>
          </a:p>
        </p:txBody>
      </p:sp>
      <p:graphicFrame>
        <p:nvGraphicFramePr>
          <p:cNvPr id="217" name="Google Shape;217;p29"/>
          <p:cNvGraphicFramePr/>
          <p:nvPr/>
        </p:nvGraphicFramePr>
        <p:xfrm>
          <a:off x="917950" y="360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{079DF126-13DE-4F5A-A3F9-5CB5E21A9E06}</a:tableStyleId>
              </a:tblPr>
              <a:tblGrid>
                <a:gridCol w="16561800"/>
              </a:tblGrid>
              <a:tr h="184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18" name="Google Shape;218;p29"/>
          <p:cNvSpPr txBox="1"/>
          <p:nvPr/>
        </p:nvSpPr>
        <p:spPr>
          <a:xfrm>
            <a:off x="917950" y="2059250"/>
            <a:ext cx="165618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What are the components that are present in every one of these computing systems?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917950" y="890050"/>
            <a:ext cx="1206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Wearable computing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917950" y="1830650"/>
            <a:ext cx="165618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image on the next slide shows several different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hardware components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of a wearable computing system called </a:t>
            </a:r>
            <a:r>
              <a:rPr lang="en-GB" sz="3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Google Glass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. Label each component using one of the labels provided below.</a:t>
            </a:r>
            <a:endParaRPr b="1" sz="3200">
              <a:solidFill>
                <a:srgbClr val="5B5BA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5301951" y="4216810"/>
            <a:ext cx="3903900" cy="992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Input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9537496" y="4216775"/>
            <a:ext cx="3903900" cy="992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Output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5301959" y="5580449"/>
            <a:ext cx="3903900" cy="992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182850" spcFirstLastPara="1" rIns="1828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Program execution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5301959" y="6944122"/>
            <a:ext cx="3903900" cy="992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182850" spcFirstLastPara="1" rIns="1828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Program &amp; data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(volatile storage)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9537518" y="6944122"/>
            <a:ext cx="3903900" cy="992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182850" spcFirstLastPara="1" rIns="1828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Program &amp; data </a:t>
            </a:r>
            <a:r>
              <a:rPr lang="en-GB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(persistent storage)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9537518" y="5580449"/>
            <a:ext cx="3903900" cy="992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Data exchange with other systems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type="title"/>
          </p:nvPr>
        </p:nvSpPr>
        <p:spPr>
          <a:xfrm>
            <a:off x="917950" y="890050"/>
            <a:ext cx="120612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Wearable computing - part 2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7" name="Google Shape;237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749" y="3740404"/>
            <a:ext cx="12670679" cy="35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/>
          <p:nvPr/>
        </p:nvSpPr>
        <p:spPr>
          <a:xfrm>
            <a:off x="8635054" y="6755143"/>
            <a:ext cx="462900" cy="194100"/>
          </a:xfrm>
          <a:prstGeom prst="donut">
            <a:avLst>
              <a:gd fmla="val 25000" name="adj"/>
            </a:avLst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7246775" y="7272673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Camera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7246775" y="8176926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Microphones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12050050" y="7272672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Screen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43" name="Google Shape;243;p31"/>
          <p:cNvCxnSpPr>
            <a:stCxn id="239" idx="4"/>
            <a:endCxn id="244" idx="2"/>
          </p:cNvCxnSpPr>
          <p:nvPr/>
        </p:nvCxnSpPr>
        <p:spPr>
          <a:xfrm>
            <a:off x="8866504" y="6949243"/>
            <a:ext cx="0" cy="5004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1"/>
          <p:cNvSpPr/>
          <p:nvPr/>
        </p:nvSpPr>
        <p:spPr>
          <a:xfrm>
            <a:off x="7246768" y="7441876"/>
            <a:ext cx="3239400" cy="78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11069381" y="6549633"/>
            <a:ext cx="462900" cy="194100"/>
          </a:xfrm>
          <a:prstGeom prst="donut">
            <a:avLst>
              <a:gd fmla="val 25000" name="adj"/>
            </a:avLst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" name="Google Shape;246;p31"/>
          <p:cNvCxnSpPr>
            <a:stCxn id="245" idx="5"/>
            <a:endCxn id="247" idx="2"/>
          </p:cNvCxnSpPr>
          <p:nvPr/>
        </p:nvCxnSpPr>
        <p:spPr>
          <a:xfrm>
            <a:off x="11464490" y="6715308"/>
            <a:ext cx="2205300" cy="7344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31"/>
          <p:cNvSpPr/>
          <p:nvPr/>
        </p:nvSpPr>
        <p:spPr>
          <a:xfrm>
            <a:off x="12050050" y="7441876"/>
            <a:ext cx="3239400" cy="78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6073865" y="6405776"/>
            <a:ext cx="462900" cy="194100"/>
          </a:xfrm>
          <a:prstGeom prst="donut">
            <a:avLst>
              <a:gd fmla="val 25000" name="adj"/>
            </a:avLst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31"/>
          <p:cNvCxnSpPr>
            <a:stCxn id="248" idx="3"/>
            <a:endCxn id="250" idx="2"/>
          </p:cNvCxnSpPr>
          <p:nvPr/>
        </p:nvCxnSpPr>
        <p:spPr>
          <a:xfrm flipH="1">
            <a:off x="4070755" y="6571451"/>
            <a:ext cx="2070900" cy="8781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31"/>
          <p:cNvSpPr/>
          <p:nvPr/>
        </p:nvSpPr>
        <p:spPr>
          <a:xfrm>
            <a:off x="2451198" y="7441876"/>
            <a:ext cx="3239400" cy="78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2451200" y="2462305"/>
            <a:ext cx="32394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Speaker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3839484" y="4905553"/>
            <a:ext cx="462900" cy="194100"/>
          </a:xfrm>
          <a:prstGeom prst="donut">
            <a:avLst>
              <a:gd fmla="val 25000" name="adj"/>
            </a:avLst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31"/>
          <p:cNvCxnSpPr>
            <a:stCxn id="252" idx="0"/>
            <a:endCxn id="254" idx="2"/>
          </p:cNvCxnSpPr>
          <p:nvPr/>
        </p:nvCxnSpPr>
        <p:spPr>
          <a:xfrm rot="10800000">
            <a:off x="4070934" y="3674653"/>
            <a:ext cx="0" cy="12309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31"/>
          <p:cNvSpPr/>
          <p:nvPr/>
        </p:nvSpPr>
        <p:spPr>
          <a:xfrm>
            <a:off x="2451198" y="3666735"/>
            <a:ext cx="3239400" cy="78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 txBox="1"/>
          <p:nvPr/>
        </p:nvSpPr>
        <p:spPr>
          <a:xfrm>
            <a:off x="7246775" y="2528603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Processor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5363718" y="5624688"/>
            <a:ext cx="462900" cy="194100"/>
          </a:xfrm>
          <a:prstGeom prst="donut">
            <a:avLst>
              <a:gd fmla="val 25000" name="adj"/>
            </a:avLst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31"/>
          <p:cNvCxnSpPr>
            <a:stCxn id="258" idx="7"/>
            <a:endCxn id="259" idx="2"/>
          </p:cNvCxnSpPr>
          <p:nvPr/>
        </p:nvCxnSpPr>
        <p:spPr>
          <a:xfrm flipH="1" rot="10800000">
            <a:off x="5598409" y="3674539"/>
            <a:ext cx="3268200" cy="10158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31"/>
          <p:cNvSpPr/>
          <p:nvPr/>
        </p:nvSpPr>
        <p:spPr>
          <a:xfrm>
            <a:off x="7246768" y="3666735"/>
            <a:ext cx="3239400" cy="78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7246775" y="1624450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Memory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2451200" y="7272673"/>
            <a:ext cx="3231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" spcFirstLastPara="1" rIns="36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Touchpad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2451200" y="8176926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Sensors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11979100" y="1624350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Storage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7246768" y="3107920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7246768" y="2210392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11979100" y="2210392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2451198" y="7858721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2451198" y="8756250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7246768" y="7858721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7246768" y="8756250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2451198" y="3107920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12050050" y="7858721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11979100" y="2528604"/>
            <a:ext cx="3239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" spcFirstLastPara="1" rIns="36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Communication</a:t>
            </a:r>
            <a:endParaRPr b="1" sz="28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11979100" y="3107920"/>
            <a:ext cx="3239400" cy="388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5B5B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5590471" y="4689768"/>
            <a:ext cx="9300" cy="3900"/>
          </a:xfrm>
          <a:prstGeom prst="donut">
            <a:avLst>
              <a:gd fmla="val 25000" name="adj"/>
            </a:avLst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31"/>
          <p:cNvCxnSpPr>
            <a:stCxn id="256" idx="0"/>
            <a:endCxn id="258" idx="4"/>
          </p:cNvCxnSpPr>
          <p:nvPr/>
        </p:nvCxnSpPr>
        <p:spPr>
          <a:xfrm rot="10800000">
            <a:off x="5595168" y="4693788"/>
            <a:ext cx="0" cy="9309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31"/>
          <p:cNvSpPr/>
          <p:nvPr/>
        </p:nvSpPr>
        <p:spPr>
          <a:xfrm flipH="1" rot="10800000">
            <a:off x="10486105" y="3666702"/>
            <a:ext cx="4732800" cy="78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15409438" y="5365500"/>
            <a:ext cx="19605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Google Glass Main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Source: Wikimedia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Task 1 - Check the specs</a:t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17950" y="1830650"/>
            <a:ext cx="165618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configuration of a computing system is described using ‘specs’ (specifications), a table of hardware components and technical characteristics.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the pages that follow, you will find the specs for a range of computing systems.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Real-life specs can be difficult to read. They may include a lot of technical jargon, and the information presented sometimes depends on what the manufacturer wants to highlight for commercial reasons.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specs in this handout have been simplified, and the information is structured and presented in a uniform way, to facilitate comparisons.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Typical Desktop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8" name="Google Shape;98;p16"/>
          <p:cNvGraphicFramePr/>
          <p:nvPr/>
        </p:nvGraphicFramePr>
        <p:xfrm>
          <a:off x="917950" y="2199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333775"/>
                <a:gridCol w="7956975"/>
              </a:tblGrid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8-core CPU, clock speed 3.0GHz, 12MB cache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8GB 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512GB SSD (solid-state disk)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1TB HDD (hard disk drive)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Ethernet (wired)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Wi-Fi, Bluetooth (wireless)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Graphics 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 gaming GPU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Over 1000 cores and 6GB memory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250" y="2876300"/>
            <a:ext cx="4330582" cy="35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2661700" y="5897010"/>
            <a:ext cx="5883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Typical Desktop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917950" y="2199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2830050"/>
                <a:gridCol w="7707250"/>
              </a:tblGrid>
              <a:tr h="96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Expansion s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 disk slots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 slots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Expansion slots (e.g. for sound or graphics cards)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Connections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video output (screens)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sound input and output (microphone, speakers)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other devices (through USB)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225W via power connectors (460W power supply)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Software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Operating system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Productivity software (office suite)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Security software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250" y="2876300"/>
            <a:ext cx="4330582" cy="35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2661700" y="5897010"/>
            <a:ext cx="5883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Typical Laptop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917950" y="1916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197625"/>
                <a:gridCol w="7361750"/>
              </a:tblGrid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4-core CPU, clock speed 1.6GHz, 6MB cache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8GB onboard 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256GB SSD (solid-state disk)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Wi-Fi, Bluetooth (wireless)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Graphics 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Integrated GPU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13.3" IPS multitouch display, 1920 x 1080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Camera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612" y="2432075"/>
            <a:ext cx="6505875" cy="325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3180650" y="5087310"/>
            <a:ext cx="5883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Typical Laptop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917950" y="1916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2835975"/>
                <a:gridCol w="7723400"/>
              </a:tblGrid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Sound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Microphone and speakers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Connections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video output (screens)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sound input and output (microphone, speakers)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other devices (through USB)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Slot for storage (SD card)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60Wh lithium-ion battery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1.2kg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Software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Operating system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612" y="2432075"/>
            <a:ext cx="6505875" cy="325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13180650" y="5087310"/>
            <a:ext cx="5883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Typical Mobile Phone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34" name="Google Shape;134;p20"/>
          <p:cNvGraphicFramePr/>
          <p:nvPr/>
        </p:nvGraphicFramePr>
        <p:xfrm>
          <a:off x="917950" y="1813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400575"/>
                <a:gridCol w="11335925"/>
              </a:tblGrid>
              <a:tr h="5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8-core CPU, clock speed 2.3GHz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Includes an integrated neural processing unit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8GB onboard 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512GB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Wi-Fi, Bluetooth, NFC, MHL (wireless)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GSM, 3G, 4G (mobile telephone network)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Graphics 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Integrated GPU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5.4" display, 3040 x 1440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Front and rear cameras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9100" y="1595925"/>
            <a:ext cx="2589250" cy="49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13468850" y="6395360"/>
            <a:ext cx="5883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Typical Mobile Phone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917950" y="1813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400575"/>
                <a:gridCol w="11335925"/>
              </a:tblGrid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Sound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Microphone and speakers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Sensors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Accelerometer, ambient light, barometer,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compass, fingerprint, gyroscope, heart rate,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magnetometer, proximity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Navigation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GPS, GLONASS, Galileo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Connections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sound input and output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(microphone, speakers)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Ports for other devices (through USB)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Slot for storage (SD card)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12Wh battery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Software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Operating system for mobile devices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9100" y="1595925"/>
            <a:ext cx="2589250" cy="49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3468850" y="6395360"/>
            <a:ext cx="5883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917950" y="890050"/>
            <a:ext cx="12295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Raspberry Pi 4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graphicFrame>
        <p:nvGraphicFramePr>
          <p:cNvPr id="152" name="Google Shape;152;p22"/>
          <p:cNvGraphicFramePr/>
          <p:nvPr/>
        </p:nvGraphicFramePr>
        <p:xfrm>
          <a:off x="917950" y="2199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{A9C87590-D0C6-4AB6-AEA5-4A1BC8654D03}</a:tableStyleId>
              </a:tblPr>
              <a:tblGrid>
                <a:gridCol w="3359275"/>
                <a:gridCol w="443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4-core CPU, clock speed 1.5GHz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4GB onboard 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Storage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onboard storage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Uses SD card for software and data storage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Ethernet (wired)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reless LAN, Bluetooth (wireless)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Graphics processor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Integrated GPU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150" y="2199461"/>
            <a:ext cx="7164923" cy="421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9640150" y="6546300"/>
            <a:ext cx="77949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Sources: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https://www.raspberrypi.org/products/raspberry-pi-4-model-b/specifications/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https://en.wikipedia.org/wiki/Raspberry_Pi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