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2526A7-E634-4603-BB54-A4FC9F1323F5}">
  <a:tblStyle styleId="{292526A7-E634-4603-BB54-A4FC9F1323F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3aa47aa4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3aa47aa4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3aa47aa4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c3aa47aa4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c3aa47aa4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c3aa47aa4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c3aa47aa4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c3aa47aa4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3aa47aa4_0_9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c3aa47aa4_0_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3aa47aa4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c3aa47aa4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c3aa47aa4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c3aa47aa4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c3aa47aa4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c3aa47aa4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09" name="Google Shape;109;p20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1" name="Google Shape;111;p20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2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n.wikipedia.org/wiki/User:Vihsadas" TargetMode="External"/><Relationship Id="rId4" Type="http://schemas.openxmlformats.org/officeDocument/2006/relationships/hyperlink" Target="https://en.wikipedia.org/wiki/" TargetMode="External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Biological Systems and Processes 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6 - The Effects of Exercise on Respiration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KS3 Biology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1" name="Google Shape;161;p2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Hindle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2" name="Google Shape;162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idx="8" type="body"/>
          </p:nvPr>
        </p:nvSpPr>
        <p:spPr>
          <a:xfrm>
            <a:off x="464375" y="1439400"/>
            <a:ext cx="10013700" cy="739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This is a spirometer trace.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300"/>
              <a:buAutoNum type="arabicPeriod"/>
            </a:pPr>
            <a:r>
              <a:rPr lang="en-GB" sz="3300"/>
              <a:t>What is the volume of air inhaled during a deep breath?</a:t>
            </a:r>
            <a:endParaRPr sz="3300"/>
          </a:p>
          <a:p>
            <a:pPr indent="-4381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-GB" sz="3300"/>
              <a:t>What is the volume of air inhaled in a single normal breath.</a:t>
            </a:r>
            <a:endParaRPr sz="3300"/>
          </a:p>
          <a:p>
            <a:pPr indent="-4381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-GB" sz="3300"/>
              <a:t>How many breaths did this person take whilst this spirometer was on?</a:t>
            </a:r>
            <a:endParaRPr sz="3300"/>
          </a:p>
          <a:p>
            <a:pPr indent="-4381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-GB" sz="3300"/>
              <a:t>What would the breathing rate of this person be if this was taken over 30 seconds?</a:t>
            </a:r>
            <a:endParaRPr sz="3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b="1"/>
          </a:p>
        </p:txBody>
      </p:sp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917950" y="890050"/>
            <a:ext cx="13201200" cy="67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Breathing Rate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13294550" y="8616950"/>
            <a:ext cx="485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3366"/>
                </a:solidFill>
                <a:highlight>
                  <a:srgbClr val="F8F9FA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Vihsadas</a:t>
            </a:r>
            <a:r>
              <a:rPr lang="en-GB" sz="1100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at </a:t>
            </a:r>
            <a:r>
              <a:rPr lang="en-GB" sz="1100">
                <a:solidFill>
                  <a:srgbClr val="663366"/>
                </a:solidFill>
                <a:highlight>
                  <a:srgbClr val="F8F9FA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English Wikipedia</a:t>
            </a:r>
            <a:r>
              <a:rPr lang="en-GB" sz="1100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., Creactive Commons, Wikimedia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5">
            <a:alphaModFix/>
          </a:blip>
          <a:srcRect b="0" l="0" r="38912" t="0"/>
          <a:stretch/>
        </p:blipFill>
        <p:spPr>
          <a:xfrm>
            <a:off x="10722625" y="478475"/>
            <a:ext cx="7304252" cy="812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12227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Quick Quiz...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654700" y="2162400"/>
            <a:ext cx="140766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69900" lvl="0" marL="457200" rtl="0" algn="l">
              <a:spcBef>
                <a:spcPts val="2000"/>
              </a:spcBef>
              <a:spcAft>
                <a:spcPts val="0"/>
              </a:spcAft>
              <a:buSzPts val="3800"/>
              <a:buAutoNum type="arabicPeriod"/>
            </a:pPr>
            <a:r>
              <a:rPr lang="en-GB" sz="3800"/>
              <a:t>To carry out more respiration, what reactants will the body need more of?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en-GB" sz="3800"/>
              <a:t>How do these reactants get around the body?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en-GB" sz="3800"/>
              <a:t>When your heart beats faster what does this do to the blood?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en-GB" sz="3800"/>
              <a:t>What do you do to get more oxygen into your body?</a:t>
            </a:r>
            <a:endParaRPr sz="3800"/>
          </a:p>
        </p:txBody>
      </p:sp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Complete this summary: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763475" y="2162400"/>
            <a:ext cx="16452000" cy="596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800"/>
              <a:t>During exercise your _________ rate and ___________ rate increase to get more _________ into the blood and then to muscle cells</a:t>
            </a:r>
            <a:endParaRPr sz="4800"/>
          </a:p>
        </p:txBody>
      </p:sp>
      <p:sp>
        <p:nvSpPr>
          <p:cNvPr id="185" name="Google Shape;185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32"/>
          <p:cNvSpPr txBox="1"/>
          <p:nvPr>
            <p:ph type="title"/>
          </p:nvPr>
        </p:nvSpPr>
        <p:spPr>
          <a:xfrm>
            <a:off x="917950" y="890050"/>
            <a:ext cx="13201200" cy="8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Effects of exercise...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92" name="Google Shape;192;p32"/>
          <p:cNvGraphicFramePr/>
          <p:nvPr/>
        </p:nvGraphicFramePr>
        <p:xfrm>
          <a:off x="444450" y="196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{292526A7-E634-4603-BB54-A4FC9F1323F5}</a:tableStyleId>
              </a:tblPr>
              <a:tblGrid>
                <a:gridCol w="4388925"/>
                <a:gridCol w="5701850"/>
                <a:gridCol w="5964425"/>
              </a:tblGrid>
              <a:tr h="1101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Condition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 of change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Explanation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Heart rate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7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hard the heart beats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Breathing rate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1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Breathing depth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13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flow to muscles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33"/>
          <p:cNvSpPr txBox="1"/>
          <p:nvPr>
            <p:ph type="title"/>
          </p:nvPr>
        </p:nvSpPr>
        <p:spPr>
          <a:xfrm>
            <a:off x="765550" y="51850"/>
            <a:ext cx="13201200" cy="8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Effects of exercise...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99" name="Google Shape;199;p33"/>
          <p:cNvGraphicFramePr/>
          <p:nvPr/>
        </p:nvGraphicFramePr>
        <p:xfrm>
          <a:off x="152400" y="914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{292526A7-E634-4603-BB54-A4FC9F1323F5}</a:tableStyleId>
              </a:tblPr>
              <a:tblGrid>
                <a:gridCol w="4216800"/>
                <a:gridCol w="6094175"/>
                <a:gridCol w="7605750"/>
              </a:tblGrid>
              <a:tr h="753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Condition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 of change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Explanation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34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Heart rate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Heart rate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increases / decreases</a:t>
                      </a:r>
                      <a:endParaRPr b="1" sz="2600" u="sng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pump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/ less </a:t>
                      </a: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to the muscles to deliver more / less oxygen and glucose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6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hard the heart beats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heart beat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harder / softer</a:t>
                      </a:r>
                      <a:endParaRPr b="1" sz="2600" u="sng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pump a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larger / smaller</a:t>
                      </a: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volume of blood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82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Breathing rate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Breathing rate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increases / decreases</a:t>
                      </a:r>
                      <a:endParaRPr b="1" sz="2600" u="sng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maintain concentration gradients and get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/ less</a:t>
                      </a: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oxygen in and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/ less</a:t>
                      </a: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carbon dioxide out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34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Breathing depth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Breathing depth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increases / decrease</a:t>
                      </a:r>
                      <a:endParaRPr b="1" sz="2600" u="sng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maintain concentration gradients and get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/ less</a:t>
                      </a: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oxygen in and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/ less</a:t>
                      </a: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carbon dioxide out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34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flow to muscles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Increases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/ less </a:t>
                      </a: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harder you exercise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Muscles need a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bigger / smaller</a:t>
                      </a: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supply of oxygen and glucose so they can respire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/ less</a:t>
                      </a: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release </a:t>
                      </a:r>
                      <a:r>
                        <a:rPr b="1" lang="en-GB" sz="2600" u="sng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/ less</a:t>
                      </a:r>
                      <a:r>
                        <a:rPr b="1" lang="en-GB" sz="2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energy</a:t>
                      </a:r>
                      <a:endParaRPr b="1" sz="2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34"/>
          <p:cNvSpPr txBox="1"/>
          <p:nvPr>
            <p:ph type="title"/>
          </p:nvPr>
        </p:nvSpPr>
        <p:spPr>
          <a:xfrm>
            <a:off x="917950" y="890050"/>
            <a:ext cx="13201200" cy="78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Style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4"/>
          <p:cNvSpPr txBox="1"/>
          <p:nvPr>
            <p:ph idx="8" type="body"/>
          </p:nvPr>
        </p:nvSpPr>
        <p:spPr>
          <a:xfrm>
            <a:off x="917950" y="2039850"/>
            <a:ext cx="15912600" cy="67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699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800"/>
              <a:buAutoNum type="arabicPeriod"/>
            </a:pPr>
            <a:r>
              <a:rPr lang="en-GB" sz="3800"/>
              <a:t>Explain why the muscles need more blood flowing to them during exercise (4 marks)</a:t>
            </a:r>
            <a:endParaRPr sz="38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80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38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35"/>
          <p:cNvSpPr txBox="1"/>
          <p:nvPr>
            <p:ph type="title"/>
          </p:nvPr>
        </p:nvSpPr>
        <p:spPr>
          <a:xfrm>
            <a:off x="917950" y="890050"/>
            <a:ext cx="13201200" cy="78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Style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3" name="Google Shape;213;p35"/>
          <p:cNvSpPr txBox="1"/>
          <p:nvPr>
            <p:ph idx="8" type="body"/>
          </p:nvPr>
        </p:nvSpPr>
        <p:spPr>
          <a:xfrm>
            <a:off x="917950" y="2039850"/>
            <a:ext cx="15912600" cy="67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699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800"/>
              <a:buAutoNum type="arabicPeriod" startAt="2"/>
            </a:pPr>
            <a:r>
              <a:rPr lang="en-GB" sz="3800"/>
              <a:t>Explain why breathing rate is higher when running than it is walking (4 marks)</a:t>
            </a:r>
            <a:endParaRPr sz="38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80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38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