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Roboto Mono"/>
      <p:regular r:id="rId30"/>
      <p:bold r:id="rId31"/>
      <p:italic r:id="rId32"/>
      <p:boldItalic r:id="rId33"/>
    </p:embeddedFont>
    <p:embeddedFont>
      <p:font typeface="Quicksand Light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05179F-D741-44AD-BDB7-09A747184B93}">
  <a:tblStyle styleId="{9F05179F-D741-44AD-BDB7-09A747184B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A9C6201-30B6-455C-ACB5-B6EC1B9687A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bold.fntdata"/><Relationship Id="rId30" Type="http://schemas.openxmlformats.org/officeDocument/2006/relationships/font" Target="fonts/RobotoMono-regular.fntdata"/><Relationship Id="rId11" Type="http://schemas.openxmlformats.org/officeDocument/2006/relationships/slide" Target="slides/slide6.xml"/><Relationship Id="rId33" Type="http://schemas.openxmlformats.org/officeDocument/2006/relationships/font" Target="fonts/RobotoMon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Mono-italic.fntdata"/><Relationship Id="rId13" Type="http://schemas.openxmlformats.org/officeDocument/2006/relationships/slide" Target="slides/slide8.xml"/><Relationship Id="rId35" Type="http://schemas.openxmlformats.org/officeDocument/2006/relationships/font" Target="fonts/QuicksandLight-bold.fntdata"/><Relationship Id="rId12" Type="http://schemas.openxmlformats.org/officeDocument/2006/relationships/slide" Target="slides/slide7.xml"/><Relationship Id="rId34" Type="http://schemas.openxmlformats.org/officeDocument/2006/relationships/font" Target="fonts/QuicksandLight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53a280c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53a280c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7083abf23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7083abf23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7083abf23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7083abf23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7083abf23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7083abf23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7083abf2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7083abf2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7083abf2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7083abf2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7083abf2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7083abf2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7083abf2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7083abf2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7083abf2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7083abf2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7083abf2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7083abf2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7083abf23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7083abf2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7083abf23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7083abf23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9473200" y="2340200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2: Sequence </a:t>
            </a:r>
            <a:r>
              <a:rPr lang="en-GB" sz="7000">
                <a:solidFill>
                  <a:srgbClr val="4B3241"/>
                </a:solidFill>
              </a:rPr>
              <a:t>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Programming Part 1: Sequence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7" name="Google Shape;87;p15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Rebecca Franks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idx="4294967295" type="body"/>
          </p:nvPr>
        </p:nvSpPr>
        <p:spPr>
          <a:xfrm>
            <a:off x="906400" y="22482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Follow the steps to modify the program. </a:t>
            </a:r>
            <a:endParaRPr sz="3500"/>
          </a:p>
        </p:txBody>
      </p:sp>
      <p:sp>
        <p:nvSpPr>
          <p:cNvPr id="164" name="Google Shape;164;p24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1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4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Add a line of code that will call the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upabove()</a:t>
            </a:r>
            <a:r>
              <a:rPr lang="en-GB"/>
              <a:t> subroutine.</a:t>
            </a:r>
            <a:endParaRPr sz="2600"/>
          </a:p>
        </p:txBody>
      </p:sp>
      <p:sp>
        <p:nvSpPr>
          <p:cNvPr id="166" name="Google Shape;166;p24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2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4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Add two new sleep function calls that will pause the program for the correct amount of time.</a:t>
            </a:r>
            <a:endParaRPr sz="2800"/>
          </a:p>
        </p:txBody>
      </p:sp>
      <p:sp>
        <p:nvSpPr>
          <p:cNvPr id="168" name="Google Shape;168;p24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3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4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/>
              <a:t>Your code is still not complete. Add one more line of code to make the entire nursery rhyme appear when the program is executed.</a:t>
            </a:r>
            <a:endParaRPr sz="2600"/>
          </a:p>
        </p:txBody>
      </p:sp>
      <p:sp>
        <p:nvSpPr>
          <p:cNvPr id="170" name="Google Shape;170;p24"/>
          <p:cNvSpPr txBox="1"/>
          <p:nvPr>
            <p:ph type="title"/>
          </p:nvPr>
        </p:nvSpPr>
        <p:spPr>
          <a:xfrm>
            <a:off x="917950" y="890050"/>
            <a:ext cx="132012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Modify the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1" name="Google Shape;171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idx="4294967295" type="body"/>
          </p:nvPr>
        </p:nvSpPr>
        <p:spPr>
          <a:xfrm>
            <a:off x="906400" y="22482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Follow the steps to modify the program. </a:t>
            </a:r>
            <a:endParaRPr sz="3500"/>
          </a:p>
        </p:txBody>
      </p:sp>
      <p:sp>
        <p:nvSpPr>
          <p:cNvPr id="177" name="Google Shape;177;p25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4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5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/>
              <a:t>Test that your code works correctly.</a:t>
            </a:r>
            <a:endParaRPr sz="2600"/>
          </a:p>
        </p:txBody>
      </p:sp>
      <p:sp>
        <p:nvSpPr>
          <p:cNvPr id="179" name="Google Shape;179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Modify the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917950" y="890050"/>
            <a:ext cx="7902000" cy="86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Make!</a:t>
            </a:r>
            <a:endParaRPr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917950" y="2876300"/>
            <a:ext cx="15963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Pick one of your favourite songs. Find the lyrics for the song and split those lyrics into the verses and the chorus.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Create a subroutine for each verse and the chorus.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Add the sleep function to pause the line in the song for the correct amount of time.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Call the subroutines in the correct order. </a:t>
            </a:r>
            <a:endParaRPr/>
          </a:p>
        </p:txBody>
      </p:sp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code</a:t>
            </a:r>
            <a:endParaRPr/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Copy the code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917950" y="2199450"/>
            <a:ext cx="7902000" cy="66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Enter this piece of code into a new </a:t>
            </a:r>
            <a:r>
              <a:rPr b="1" lang="en-GB" sz="2800">
                <a:solidFill>
                  <a:schemeClr val="accent3"/>
                </a:solidFill>
              </a:rPr>
              <a:t>Repl.it</a:t>
            </a:r>
            <a:r>
              <a:rPr lang="en-GB" sz="2800"/>
              <a:t> Python file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Use the syntax checklist below to help you fix any errors in your code.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Syntax checklist</a:t>
            </a:r>
            <a:endParaRPr b="1"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Missing brackets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()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Missed the speech marks around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“Hello world”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Upper case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n-GB" sz="2800"/>
              <a:t> used for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Missing a colon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Missing the indent on line 2</a:t>
            </a:r>
            <a:endParaRPr sz="2800"/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2" name="Google Shape;102;p17"/>
          <p:cNvGraphicFramePr/>
          <p:nvPr/>
        </p:nvGraphicFramePr>
        <p:xfrm>
          <a:off x="955560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{9F05179F-D741-44AD-BDB7-09A747184B93}</a:tableStyleId>
              </a:tblPr>
              <a:tblGrid>
                <a:gridCol w="649625"/>
                <a:gridCol w="7554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 welcome():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print("Hello world")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welcome()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Twinkle, twinkle little sequence</a:t>
            </a:r>
            <a:endParaRPr/>
          </a:p>
        </p:txBody>
      </p:sp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917950" y="890050"/>
            <a:ext cx="13201200" cy="8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Make a prediction</a:t>
            </a:r>
            <a:endParaRPr/>
          </a:p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5" name="Google Shape;115;p19"/>
          <p:cNvGraphicFramePr/>
          <p:nvPr/>
        </p:nvGraphicFramePr>
        <p:xfrm>
          <a:off x="917950" y="3152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{2A9C6201-30B6-455C-ACB5-B6EC1B9687A9}</a:tableStyleId>
              </a:tblPr>
              <a:tblGrid>
                <a:gridCol w="776250"/>
                <a:gridCol w="10867575"/>
              </a:tblGrid>
              <a:tr h="58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9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from time import sleep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 twinkle():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print("Twinkle, twinkle little star")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sleep(3)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print("How I wonder what you are")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sleep(3)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 upabove():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print("Up above the world so high")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print("Like a diamond in the sky")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twinkle()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917950" y="1770850"/>
            <a:ext cx="16452000" cy="110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Take a look at the program below and make a prediction about what will be output on the screen when this program is executed. </a:t>
            </a:r>
            <a:r>
              <a:rPr b="1" lang="en-GB" sz="2800">
                <a:solidFill>
                  <a:schemeClr val="accent3"/>
                </a:solidFill>
              </a:rPr>
              <a:t>Write your prediction down.</a:t>
            </a:r>
            <a:r>
              <a:rPr lang="en-GB" sz="2800"/>
              <a:t> 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sleep()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 is a type of subroutine known as a </a:t>
            </a:r>
            <a:r>
              <a:rPr b="1" lang="en-GB" sz="2800">
                <a:solidFill>
                  <a:srgbClr val="000000"/>
                </a:solidFill>
                <a:highlight>
                  <a:srgbClr val="FFFFFF"/>
                </a:highlight>
              </a:rPr>
              <a:t>function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. </a:t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This </a:t>
            </a:r>
            <a:r>
              <a:rPr b="1" lang="en-GB" sz="2800">
                <a:solidFill>
                  <a:srgbClr val="000000"/>
                </a:solidFill>
                <a:highlight>
                  <a:srgbClr val="FFFFFF"/>
                </a:highlight>
              </a:rPr>
              <a:t>function 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is taken from a </a:t>
            </a:r>
            <a:r>
              <a:rPr b="1" lang="en-GB" sz="2800">
                <a:solidFill>
                  <a:srgbClr val="000000"/>
                </a:solidFill>
                <a:highlight>
                  <a:srgbClr val="FFFFFF"/>
                </a:highlight>
              </a:rPr>
              <a:t>module 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created for Python and allows you to use it without knowing the code behind it. </a:t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The </a:t>
            </a:r>
            <a:r>
              <a:rPr b="1" lang="en-GB" sz="2800">
                <a:solidFill>
                  <a:srgbClr val="000000"/>
                </a:solidFill>
                <a:highlight>
                  <a:srgbClr val="FFFFFF"/>
                </a:highlight>
              </a:rPr>
              <a:t>import 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statement on line 1 lets the Python interpreter know that you will be using it with your program and imports it for you. </a:t>
            </a:r>
            <a:endParaRPr sz="2800"/>
          </a:p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4" name="Google Shape;124;p20"/>
          <p:cNvGraphicFramePr/>
          <p:nvPr/>
        </p:nvGraphicFramePr>
        <p:xfrm>
          <a:off x="9467950" y="2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{2A9C6201-30B6-455C-ACB5-B6EC1B9687A9}</a:tableStyleId>
              </a:tblPr>
              <a:tblGrid>
                <a:gridCol w="526800"/>
                <a:gridCol w="7375200"/>
              </a:tblGrid>
              <a:tr h="150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from time import sleep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sleep(3)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975" y="671550"/>
            <a:ext cx="1187450" cy="11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917950" y="890050"/>
            <a:ext cx="7902000" cy="86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Run the program</a:t>
            </a:r>
            <a:endParaRPr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Open the program using the following shortlink: </a:t>
            </a:r>
            <a:r>
              <a:rPr b="1" lang="en-GB">
                <a:solidFill>
                  <a:schemeClr val="accent3"/>
                </a:solidFill>
              </a:rPr>
              <a:t>oaknat.uk/comp-ks4-twinklestart</a:t>
            </a:r>
            <a:endParaRPr b="1">
              <a:solidFill>
                <a:schemeClr val="accent3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Run the program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Was your prediction correct? Did anything </a:t>
            </a:r>
            <a:r>
              <a:rPr lang="en-GB"/>
              <a:t>surprise</a:t>
            </a:r>
            <a:r>
              <a:rPr lang="en-GB"/>
              <a:t> you?</a:t>
            </a:r>
            <a:endParaRPr/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4294967295" type="body"/>
          </p:nvPr>
        </p:nvSpPr>
        <p:spPr>
          <a:xfrm>
            <a:off x="906400" y="22482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Follow the steps to investigate the program. Record your answers. </a:t>
            </a:r>
            <a:endParaRPr sz="3500"/>
          </a:p>
        </p:txBody>
      </p:sp>
      <p:sp>
        <p:nvSpPr>
          <p:cNvPr id="138" name="Google Shape;138;p22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1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2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When you execute the code (click run), what is displayed on the screen?</a:t>
            </a:r>
            <a:endParaRPr sz="2800"/>
          </a:p>
        </p:txBody>
      </p:sp>
      <p:sp>
        <p:nvSpPr>
          <p:cNvPr id="140" name="Google Shape;140;p22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2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Which line contains the subroutine call for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twinkle()</a:t>
            </a:r>
            <a:r>
              <a:rPr lang="en-GB"/>
              <a:t> ?</a:t>
            </a:r>
            <a:endParaRPr sz="2800"/>
          </a:p>
        </p:txBody>
      </p:sp>
      <p:sp>
        <p:nvSpPr>
          <p:cNvPr id="142" name="Google Shape;142;p22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3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Why does the program not display the rest of the nursery rhyme?</a:t>
            </a:r>
            <a:endParaRPr sz="2800"/>
          </a:p>
        </p:txBody>
      </p:sp>
      <p:sp>
        <p:nvSpPr>
          <p:cNvPr id="144" name="Google Shape;144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Investigate the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idx="4294967295" type="body"/>
          </p:nvPr>
        </p:nvSpPr>
        <p:spPr>
          <a:xfrm>
            <a:off x="906400" y="22482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Follow the steps to investigate the program. Record your answers. </a:t>
            </a:r>
            <a:endParaRPr sz="3500"/>
          </a:p>
        </p:txBody>
      </p:sp>
      <p:sp>
        <p:nvSpPr>
          <p:cNvPr id="151" name="Google Shape;151;p23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4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3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line 5, change: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sleep(3)</a:t>
            </a:r>
            <a:r>
              <a:rPr lang="en-GB"/>
              <a:t> to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sleep(7)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What happens when you run the code?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/>
              <a:t>Note: Make sure that you change it back to 3.</a:t>
            </a:r>
            <a:endParaRPr sz="2600"/>
          </a:p>
        </p:txBody>
      </p:sp>
      <p:sp>
        <p:nvSpPr>
          <p:cNvPr id="153" name="Google Shape;153;p23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5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3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What do you think the sleep subroutine is doing?</a:t>
            </a:r>
            <a:endParaRPr sz="2800"/>
          </a:p>
        </p:txBody>
      </p:sp>
      <p:sp>
        <p:nvSpPr>
          <p:cNvPr id="155" name="Google Shape;155;p23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6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3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Remove the code from line 1 and run the code. What happens?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/>
              <a:t>Note: Make sure that you put the line of code back in before moving on. </a:t>
            </a:r>
            <a:endParaRPr sz="2600"/>
          </a:p>
        </p:txBody>
      </p:sp>
      <p:sp>
        <p:nvSpPr>
          <p:cNvPr id="157" name="Google Shape;157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Investigate the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