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MontserratMedium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9e31ed8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9e31ed8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99e31ed8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99e31ed8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99e31ed8f_0_4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799e31ed8f_0_4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99e31ed8f_0_4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ctrTitle"/>
          </p:nvPr>
        </p:nvSpPr>
        <p:spPr>
          <a:xfrm>
            <a:off x="917950" y="2593025"/>
            <a:ext cx="15584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what you are 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doing now and were doing then 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(Part 2/2)</a:t>
            </a:r>
            <a:br>
              <a:rPr lang="en-GB">
                <a:solidFill>
                  <a:srgbClr val="4B3241"/>
                </a:solidFill>
              </a:rPr>
            </a:br>
            <a:r>
              <a:rPr lang="en-GB" sz="5100">
                <a:solidFill>
                  <a:srgbClr val="4B3241"/>
                </a:solidFill>
              </a:rPr>
              <a:t>Present vs Imperfect continuous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Content warning: Social media is only suitable for persons aged 13+  </a:t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848" y="3817101"/>
            <a:ext cx="4237500" cy="343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50" y="25945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853775" y="6024663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perro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477463" y="674675"/>
            <a:ext cx="4152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[rr]</a:t>
            </a:r>
            <a:endParaRPr b="1" sz="1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40625" y="3570600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correr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40625" y="7622825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cerrar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1501650" y="3570600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correo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1501650" y="7622825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correcto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275" y="4071600"/>
            <a:ext cx="1798650" cy="167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1475" y="2019049"/>
            <a:ext cx="1838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66575" y="2019050"/>
            <a:ext cx="2082575" cy="13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44113" y="6371650"/>
            <a:ext cx="1527508" cy="12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43750" y="6049949"/>
            <a:ext cx="18478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848" y="3817101"/>
            <a:ext cx="4237500" cy="343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50" y="25945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5853775" y="6024663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pero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477463" y="674675"/>
            <a:ext cx="4152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[r]</a:t>
            </a:r>
            <a:endParaRPr b="1" sz="1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340625" y="3570600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40625" y="7622825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seria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1501650" y="3570600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abrir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11501650" y="7622825"/>
            <a:ext cx="539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caro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0338" y="4352924"/>
            <a:ext cx="11525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6100" y="1713224"/>
            <a:ext cx="278130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3500" y="5934074"/>
            <a:ext cx="1905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87100" y="1713225"/>
            <a:ext cx="16287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368050" y="6571925"/>
            <a:ext cx="166687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212900" y="200050"/>
            <a:ext cx="17802300" cy="13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b="1" i="1" lang="en-GB" sz="4200">
                <a:solidFill>
                  <a:schemeClr val="dk2"/>
                </a:solidFill>
              </a:rPr>
              <a:t>estar</a:t>
            </a:r>
            <a:r>
              <a:rPr b="1" lang="en-GB" sz="4200">
                <a:solidFill>
                  <a:schemeClr val="dk2"/>
                </a:solidFill>
              </a:rPr>
              <a:t> + present participle vs </a:t>
            </a:r>
            <a:r>
              <a:rPr i="1" lang="en-GB" sz="4200">
                <a:solidFill>
                  <a:schemeClr val="dk2"/>
                </a:solidFill>
              </a:rPr>
              <a:t>estar por </a:t>
            </a:r>
            <a:r>
              <a:rPr lang="en-GB" sz="4200">
                <a:solidFill>
                  <a:schemeClr val="dk2"/>
                </a:solidFill>
              </a:rPr>
              <a:t>+ infinitive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06400" y="4969075"/>
            <a:ext cx="94593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por salir. =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Estoy saliendo. =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849777" y="6057050"/>
            <a:ext cx="7754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about to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 out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311525" y="7221250"/>
            <a:ext cx="4572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going out.</a:t>
            </a:r>
            <a:endParaRPr b="1"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000" y="162100"/>
            <a:ext cx="1455900" cy="14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289100" y="1607600"/>
            <a:ext cx="1642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present participle for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ongoing actions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22550" y="2506850"/>
            <a:ext cx="175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 por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 infinitive to mean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about to do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something.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4880175" y="3878950"/>
            <a:ext cx="3434700" cy="1348200"/>
          </a:xfrm>
          <a:prstGeom prst="wedgeRoundRectCallout">
            <a:avLst>
              <a:gd fmla="val -95278" name="adj1"/>
              <a:gd fmla="val 90890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salir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infinitive.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212900" y="7579375"/>
            <a:ext cx="4098600" cy="1348200"/>
          </a:xfrm>
          <a:prstGeom prst="wedgeRoundRectCallout">
            <a:avLst>
              <a:gd fmla="val 20297" name="adj1"/>
              <a:gd fmla="val -69551" name="adj2"/>
              <a:gd fmla="val 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saliendo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the present participle.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4024000" y="3279950"/>
            <a:ext cx="3848100" cy="2350800"/>
          </a:xfrm>
          <a:prstGeom prst="wedgeRectCallout">
            <a:avLst>
              <a:gd fmla="val -66571" name="adj1"/>
              <a:gd fmla="val -21360" name="adj2"/>
            </a:avLst>
          </a:prstGeom>
          <a:solidFill>
            <a:srgbClr val="F3F3F3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 the present participle means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-ing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infinitive means </a:t>
            </a:r>
            <a:r>
              <a:rPr b="1" i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(to) do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9260825" y="4892875"/>
            <a:ext cx="9459300" cy="26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Compare: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 por salir. =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 saliendo =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3046077" y="6057050"/>
            <a:ext cx="7754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 about to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 out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3046076" y="7225750"/>
            <a:ext cx="522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 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going out</a:t>
            </a:r>
            <a:r>
              <a:rPr b="1" lang="en-GB" sz="3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1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533400" y="45440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The imperfect continuous </a:t>
            </a:r>
            <a:endParaRPr sz="48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Use the </a:t>
            </a:r>
            <a:r>
              <a:rPr lang="en-GB" sz="4000" u="sng">
                <a:solidFill>
                  <a:schemeClr val="dk2"/>
                </a:solidFill>
              </a:rPr>
              <a:t>imperfect continuous</a:t>
            </a:r>
            <a:r>
              <a:rPr lang="en-GB" sz="4000">
                <a:solidFill>
                  <a:schemeClr val="dk2"/>
                </a:solidFill>
              </a:rPr>
              <a:t> to say what you</a:t>
            </a:r>
            <a:br>
              <a:rPr lang="en-GB" sz="4000">
                <a:solidFill>
                  <a:schemeClr val="dk2"/>
                </a:solidFill>
              </a:rPr>
            </a:br>
            <a:r>
              <a:rPr lang="en-GB" sz="4000">
                <a:solidFill>
                  <a:schemeClr val="dk2"/>
                </a:solidFill>
              </a:rPr>
              <a:t>______  ________.  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Use the imperfect of _________ + ________   __________.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To say ‘</a:t>
            </a:r>
            <a:r>
              <a:rPr i="1" lang="en-GB" sz="4000">
                <a:solidFill>
                  <a:schemeClr val="dk2"/>
                </a:solidFill>
              </a:rPr>
              <a:t>was just about to do something</a:t>
            </a:r>
            <a:r>
              <a:rPr lang="en-GB" sz="4000">
                <a:solidFill>
                  <a:schemeClr val="dk2"/>
                </a:solidFill>
              </a:rPr>
              <a:t>’ use the </a:t>
            </a:r>
            <a:br>
              <a:rPr lang="en-GB" sz="4000">
                <a:solidFill>
                  <a:schemeClr val="dk2"/>
                </a:solidFill>
              </a:rPr>
            </a:br>
            <a:r>
              <a:rPr lang="en-GB" sz="4000">
                <a:solidFill>
                  <a:schemeClr val="dk2"/>
                </a:solidFill>
              </a:rPr>
              <a:t>__________________ of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GB" sz="4000">
                <a:solidFill>
                  <a:schemeClr val="dk2"/>
                </a:solidFill>
              </a:rPr>
              <a:t> + _______________.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Complete the jigsaw translation in Spanish and English: </a:t>
            </a:r>
            <a:br>
              <a:rPr lang="en-GB" sz="4000">
                <a:solidFill>
                  <a:schemeClr val="dk2"/>
                </a:solidFill>
              </a:rPr>
            </a:br>
            <a:r>
              <a:rPr lang="en-GB" sz="4000">
                <a:solidFill>
                  <a:schemeClr val="dk2"/>
                </a:solidFill>
              </a:rPr>
              <a:t>________ esperando porque estaba ____ ________ en clase.</a:t>
            </a:r>
            <a:br>
              <a:rPr lang="en-GB" sz="4000">
                <a:solidFill>
                  <a:schemeClr val="dk2"/>
                </a:solidFill>
              </a:rPr>
            </a:br>
            <a:r>
              <a:rPr lang="en-GB" sz="4000">
                <a:solidFill>
                  <a:schemeClr val="dk2"/>
                </a:solidFill>
              </a:rPr>
              <a:t>I was ________ because _______ about to go into class.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i="1" lang="en-GB" sz="4000">
                <a:solidFill>
                  <a:schemeClr val="dk2"/>
                </a:solidFill>
              </a:rPr>
              <a:t>You were about to go out but you were looking for your phone. . → Spanish = </a:t>
            </a:r>
            <a:br>
              <a:rPr i="1" lang="en-GB" sz="4000">
                <a:solidFill>
                  <a:schemeClr val="dk2"/>
                </a:solidFill>
              </a:rPr>
            </a:br>
            <a:r>
              <a:rPr i="1" lang="en-GB" sz="4000">
                <a:solidFill>
                  <a:schemeClr val="dk2"/>
                </a:solidFill>
              </a:rPr>
              <a:t>________________________________________________</a:t>
            </a:r>
            <a:endParaRPr i="1" sz="4000">
              <a:solidFill>
                <a:schemeClr val="dk2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327375" y="1898850"/>
            <a:ext cx="178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were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3361300" y="1870200"/>
            <a:ext cx="178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doing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965424" y="2609100"/>
            <a:ext cx="203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endParaRPr b="1"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9296388" y="2586375"/>
            <a:ext cx="594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    participle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176500" y="3992275"/>
            <a:ext cx="372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imperfect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9003925" y="3992275"/>
            <a:ext cx="324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2858150" y="6114350"/>
            <a:ext cx="228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waiting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327375" y="5454550"/>
            <a:ext cx="228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305600" y="8201450"/>
            <a:ext cx="1490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Estabas por salir pero estabas buscando tu móvil.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0105975" y="5398175"/>
            <a:ext cx="350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por     entrar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7180200" y="6114350"/>
            <a:ext cx="228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was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