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5"/>
    <p:sldMasterId id="2147483672" r:id="rId6"/>
  </p:sldMasterIdLst>
  <p:notesMasterIdLst>
    <p:notesMasterId r:id="rId7"/>
  </p:notesMasterIdLst>
  <p:sldIdLst>
    <p:sldId id="256" r:id="rId8"/>
    <p:sldId id="257" r:id="rId9"/>
  </p:sldIdLst>
  <p:sldSz cy="5143500" cx="9144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72F4B56-ACA8-43EB-A962-75E24ADEA129}">
  <a:tblStyle styleId="{F72F4B56-ACA8-43EB-A962-75E24ADEA12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MontserratMedium-bold.fntdata"/><Relationship Id="rId6" Type="http://schemas.openxmlformats.org/officeDocument/2006/relationships/slideMaster" Target="slideMasters/slideMaster2.xml"/><Relationship Id="rId18" Type="http://schemas.openxmlformats.org/officeDocument/2006/relationships/font" Target="fonts/MontserratMedium-regular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8c94afc136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8c94afc136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8c94afc136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8c94afc136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9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1" name="Google Shape;91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5" name="Google Shape;95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6" name="Google Shape;96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4" name="Google Shape;114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15" name="Google Shape;115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6"/>
          <p:cNvSpPr txBox="1"/>
          <p:nvPr>
            <p:ph idx="4294967295"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To understand how rhythmic cycles feature in Indian classical music.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3 of 6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25" name="Google Shape;125;p26"/>
          <p:cNvSpPr txBox="1"/>
          <p:nvPr>
            <p:ph idx="4294967295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Music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26" name="Google Shape;126;p2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Miner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7"/>
          <p:cNvSpPr txBox="1"/>
          <p:nvPr/>
        </p:nvSpPr>
        <p:spPr>
          <a:xfrm>
            <a:off x="229475" y="177050"/>
            <a:ext cx="87393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rgbClr val="4343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Compose your own Tala</a:t>
            </a:r>
            <a:endParaRPr sz="3400">
              <a:solidFill>
                <a:srgbClr val="4343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graphicFrame>
        <p:nvGraphicFramePr>
          <p:cNvPr id="132" name="Google Shape;132;p27"/>
          <p:cNvGraphicFramePr/>
          <p:nvPr/>
        </p:nvGraphicFramePr>
        <p:xfrm>
          <a:off x="244600" y="14916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{F72F4B56-ACA8-43EB-A962-75E24ADEA129}</a:tableStyleId>
              </a:tblPr>
              <a:tblGrid>
                <a:gridCol w="540925"/>
                <a:gridCol w="540925"/>
                <a:gridCol w="540925"/>
                <a:gridCol w="540925"/>
                <a:gridCol w="540925"/>
                <a:gridCol w="540925"/>
                <a:gridCol w="540925"/>
                <a:gridCol w="540925"/>
                <a:gridCol w="540925"/>
                <a:gridCol w="540925"/>
                <a:gridCol w="540925"/>
                <a:gridCol w="540925"/>
                <a:gridCol w="540925"/>
                <a:gridCol w="540925"/>
                <a:gridCol w="540925"/>
                <a:gridCol w="540925"/>
              </a:tblGrid>
              <a:tr h="540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>
                    <a:lnL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>
                    <a:lnL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>
                    <a:lnL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>
                    <a:lnL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>
                    <a:lnL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>
                    <a:lnL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>
                    <a:lnL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>
                    <a:lnL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>
                    <a:lnL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>
                    <a:lnL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>
                    <a:lnL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>
                    <a:lnL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>
                    <a:lnL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>
                    <a:lnL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>
                    <a:lnL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>
                    <a:lnL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40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>
                    <a:lnL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>
                    <a:lnL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>
                    <a:lnL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>
                    <a:lnL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>
                    <a:lnL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>
                    <a:lnL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>
                    <a:lnL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>
                    <a:lnL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>
                    <a:lnL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>
                    <a:lnL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>
                    <a:lnL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>
                    <a:lnL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>
                    <a:lnL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>
                    <a:lnL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>
                    <a:lnL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>
                    <a:lnL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143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33" name="Google Shape;133;p27"/>
          <p:cNvSpPr txBox="1"/>
          <p:nvPr/>
        </p:nvSpPr>
        <p:spPr>
          <a:xfrm>
            <a:off x="308763" y="771900"/>
            <a:ext cx="38121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Montserrat"/>
                <a:ea typeface="Montserrat"/>
                <a:cs typeface="Montserrat"/>
                <a:sym typeface="Montserrat"/>
              </a:rPr>
              <a:t>_______ beat Tala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4" name="Google Shape;134;p27"/>
          <p:cNvSpPr txBox="1"/>
          <p:nvPr/>
        </p:nvSpPr>
        <p:spPr>
          <a:xfrm>
            <a:off x="261263" y="2731325"/>
            <a:ext cx="5688300" cy="18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●"/>
            </a:pPr>
            <a:r>
              <a:rPr lang="en-GB" sz="1800">
                <a:latin typeface="Montserrat"/>
                <a:ea typeface="Montserrat"/>
                <a:cs typeface="Montserrat"/>
                <a:sym typeface="Montserrat"/>
              </a:rPr>
              <a:t>Decide on how many beats your Tala will be. (You do not need to use all columns in the table)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●"/>
            </a:pPr>
            <a:r>
              <a:rPr lang="en-GB" sz="1800">
                <a:latin typeface="Montserrat"/>
                <a:ea typeface="Montserrat"/>
                <a:cs typeface="Montserrat"/>
                <a:sym typeface="Montserrat"/>
              </a:rPr>
              <a:t>Decide which beats will be a clap (x) and which will be a wave (o)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1800"/>
              <a:buFont typeface="Montserrat"/>
              <a:buChar char="●"/>
            </a:pPr>
            <a:r>
              <a:rPr lang="en-GB" sz="1800">
                <a:latin typeface="Montserrat"/>
                <a:ea typeface="Montserrat"/>
                <a:cs typeface="Montserrat"/>
                <a:sym typeface="Montserrat"/>
              </a:rPr>
              <a:t>Practise your cycle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