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Montserrat SemiBold"/>
      <p:regular r:id="rId9"/>
      <p:bold r:id="rId10"/>
      <p:italic r:id="rId11"/>
      <p:boldItalic r:id="rId12"/>
    </p:embeddedFont>
    <p:embeddedFont>
      <p:font typeface="Montserrat"/>
      <p:regular r:id="rId13"/>
      <p:bold r:id="rId14"/>
      <p:italic r:id="rId15"/>
      <p:boldItalic r:id="rId16"/>
    </p:embeddedFont>
    <p:embeddedFont>
      <p:font typeface="Montserrat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11" Type="http://schemas.openxmlformats.org/officeDocument/2006/relationships/font" Target="fonts/MontserratSemiBold-italic.fntdata"/><Relationship Id="rId10" Type="http://schemas.openxmlformats.org/officeDocument/2006/relationships/font" Target="fonts/MontserratSemiBold-bold.fntdata"/><Relationship Id="rId13" Type="http://schemas.openxmlformats.org/officeDocument/2006/relationships/font" Target="fonts/Montserrat-regular.fntdata"/><Relationship Id="rId12"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SemiBold-regular.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5" Type="http://schemas.openxmlformats.org/officeDocument/2006/relationships/slide" Target="slides/slide1.xml"/><Relationship Id="rId19" Type="http://schemas.openxmlformats.org/officeDocument/2006/relationships/font" Target="fonts/MontserratMedium-italic.fntdata"/><Relationship Id="rId6" Type="http://schemas.openxmlformats.org/officeDocument/2006/relationships/slide" Target="slides/slide2.xml"/><Relationship Id="rId18" Type="http://schemas.openxmlformats.org/officeDocument/2006/relationships/font" Target="fonts/MontserratMedium-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fba1fd27c_2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fba1fd27c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is today’s independent task. I would like you to use the same concept as we’ve been doing with the gold and silver coins, only this time you have certain numbers you can use for gold and silver. Try and use the numbers in the gold and silver circles to complete the part-whole model.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e60c557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e60c557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is today’s independent task. I would like you to use the same concept as we’ve been doing with the gold and silver coins, only this time you have certain numbers you can use for gold and silver. Try and use the numbers in the gold and silver circles to complete the part-whole model.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7001b369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7001b369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76127548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76127548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458975" y="1438150"/>
            <a:ext cx="8226000" cy="70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To apply knowledge of number bonds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GB">
                <a:solidFill>
                  <a:schemeClr val="dk2"/>
                </a:solidFill>
              </a:rPr>
              <a:t>Independent Task  </a:t>
            </a:r>
            <a:endParaRPr>
              <a:solidFill>
                <a:schemeClr val="dk2"/>
              </a:solidFill>
            </a:endParaRPr>
          </a:p>
        </p:txBody>
      </p:sp>
      <p:sp>
        <p:nvSpPr>
          <p:cNvPr id="81" name="Google Shape;81;p14"/>
          <p:cNvSpPr txBox="1"/>
          <p:nvPr>
            <p:ph idx="4294967295" type="subTitle"/>
          </p:nvPr>
        </p:nvSpPr>
        <p:spPr>
          <a:xfrm>
            <a:off x="458975" y="445025"/>
            <a:ext cx="8226000" cy="42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Maths 	</a:t>
            </a:r>
            <a:endParaRPr>
              <a:solidFill>
                <a:schemeClr val="dk2"/>
              </a:solidFill>
            </a:endParaRPr>
          </a:p>
          <a:p>
            <a:pPr indent="0" lvl="0" marL="0" rtl="0" algn="l">
              <a:spcBef>
                <a:spcPts val="1000"/>
              </a:spcBef>
              <a:spcAft>
                <a:spcPts val="1000"/>
              </a:spcAft>
              <a:buNone/>
            </a:pPr>
            <a:r>
              <a:t/>
            </a:r>
            <a:endParaRPr>
              <a:solidFill>
                <a:schemeClr val="dk2"/>
              </a:solidFill>
            </a:endParaRPr>
          </a:p>
        </p:txBody>
      </p:sp>
      <p:sp>
        <p:nvSpPr>
          <p:cNvPr id="82" name="Google Shape;82;p14"/>
          <p:cNvSpPr txBox="1"/>
          <p:nvPr>
            <p:ph idx="4294967295" type="subTitle"/>
          </p:nvPr>
        </p:nvSpPr>
        <p:spPr>
          <a:xfrm>
            <a:off x="264650" y="4354125"/>
            <a:ext cx="2622600" cy="3750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2"/>
                </a:solidFill>
              </a:rPr>
              <a:t>Mrs Bramble &amp; Miss Sidhu </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8" name="Google Shape;88;p15"/>
          <p:cNvSpPr txBox="1"/>
          <p:nvPr>
            <p:ph type="title"/>
          </p:nvPr>
        </p:nvSpPr>
        <p:spPr>
          <a:xfrm>
            <a:off x="195450" y="123550"/>
            <a:ext cx="8753100" cy="81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chemeClr val="dk2"/>
                </a:solidFill>
              </a:rPr>
              <a:t>Independent Task</a:t>
            </a:r>
            <a:endParaRPr sz="2800">
              <a:solidFill>
                <a:schemeClr val="dk2"/>
              </a:solidFill>
            </a:endParaRPr>
          </a:p>
        </p:txBody>
      </p:sp>
      <p:pic>
        <p:nvPicPr>
          <p:cNvPr id="89" name="Google Shape;89;p15"/>
          <p:cNvPicPr preferRelativeResize="0"/>
          <p:nvPr/>
        </p:nvPicPr>
        <p:blipFill>
          <a:blip r:embed="rId3">
            <a:alphaModFix/>
          </a:blip>
          <a:stretch>
            <a:fillRect/>
          </a:stretch>
        </p:blipFill>
        <p:spPr>
          <a:xfrm>
            <a:off x="152400" y="857375"/>
            <a:ext cx="8259402" cy="3250150"/>
          </a:xfrm>
          <a:prstGeom prst="rect">
            <a:avLst/>
          </a:prstGeom>
          <a:noFill/>
          <a:ln>
            <a:noFill/>
          </a:ln>
        </p:spPr>
      </p:pic>
      <p:sp>
        <p:nvSpPr>
          <p:cNvPr id="90" name="Google Shape;90;p15"/>
          <p:cNvSpPr txBox="1"/>
          <p:nvPr/>
        </p:nvSpPr>
        <p:spPr>
          <a:xfrm>
            <a:off x="183700" y="627550"/>
            <a:ext cx="3128400" cy="453300"/>
          </a:xfrm>
          <a:prstGeom prst="rect">
            <a:avLst/>
          </a:prstGeom>
          <a:solidFill>
            <a:schemeClr val="accen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b="1" lang="en-GB" sz="1600">
                <a:solidFill>
                  <a:schemeClr val="dk2"/>
                </a:solidFill>
                <a:latin typeface="Montserrat SemiBold"/>
                <a:ea typeface="Montserrat SemiBold"/>
                <a:cs typeface="Montserrat SemiBold"/>
                <a:sym typeface="Montserrat SemiBold"/>
              </a:rPr>
              <a:t>Task 1   </a:t>
            </a:r>
            <a:endParaRPr b="1" sz="1600">
              <a:solidFill>
                <a:schemeClr val="dk2"/>
              </a:solidFill>
              <a:latin typeface="Montserrat SemiBold"/>
              <a:ea typeface="Montserrat SemiBold"/>
              <a:cs typeface="Montserrat SemiBold"/>
              <a:sym typeface="Montserrat SemiBold"/>
            </a:endParaRPr>
          </a:p>
        </p:txBody>
      </p:sp>
      <p:sp>
        <p:nvSpPr>
          <p:cNvPr id="91" name="Google Shape;91;p15"/>
          <p:cNvSpPr/>
          <p:nvPr/>
        </p:nvSpPr>
        <p:spPr>
          <a:xfrm rot="-4345462">
            <a:off x="7481872" y="3334430"/>
            <a:ext cx="999455" cy="839585"/>
          </a:xfrm>
          <a:prstGeom prst="rtTriangl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txBox="1"/>
          <p:nvPr/>
        </p:nvSpPr>
        <p:spPr>
          <a:xfrm>
            <a:off x="423250" y="4047075"/>
            <a:ext cx="86253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ontserrat"/>
                <a:ea typeface="Montserrat"/>
                <a:cs typeface="Montserrat"/>
                <a:sym typeface="Montserrat"/>
              </a:rPr>
              <a:t>Challenge: what if there were 24 coins in total? What are the different possibilities?</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You can mix numbers from both circles, use numbers from the same circle and you can use numbers twice.</a:t>
            </a:r>
            <a:endParaRPr b="1">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8" name="Google Shape;98;p16"/>
          <p:cNvSpPr txBox="1"/>
          <p:nvPr>
            <p:ph type="title"/>
          </p:nvPr>
        </p:nvSpPr>
        <p:spPr>
          <a:xfrm>
            <a:off x="195450" y="123550"/>
            <a:ext cx="87531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chemeClr val="dk2"/>
                </a:solidFill>
              </a:rPr>
              <a:t>Answers</a:t>
            </a:r>
            <a:endParaRPr sz="2800">
              <a:solidFill>
                <a:schemeClr val="dk2"/>
              </a:solidFill>
            </a:endParaRPr>
          </a:p>
        </p:txBody>
      </p:sp>
      <p:sp>
        <p:nvSpPr>
          <p:cNvPr id="99" name="Google Shape;99;p16"/>
          <p:cNvSpPr txBox="1"/>
          <p:nvPr/>
        </p:nvSpPr>
        <p:spPr>
          <a:xfrm>
            <a:off x="183700" y="703750"/>
            <a:ext cx="3128400" cy="453300"/>
          </a:xfrm>
          <a:prstGeom prst="rect">
            <a:avLst/>
          </a:prstGeom>
          <a:solidFill>
            <a:schemeClr val="accen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b="1" lang="en-GB" sz="1600">
                <a:solidFill>
                  <a:schemeClr val="dk2"/>
                </a:solidFill>
                <a:latin typeface="Montserrat SemiBold"/>
                <a:ea typeface="Montserrat SemiBold"/>
                <a:cs typeface="Montserrat SemiBold"/>
                <a:sym typeface="Montserrat SemiBold"/>
              </a:rPr>
              <a:t>Task 1   </a:t>
            </a:r>
            <a:endParaRPr b="1" sz="1600">
              <a:solidFill>
                <a:schemeClr val="dk2"/>
              </a:solidFill>
              <a:latin typeface="Montserrat SemiBold"/>
              <a:ea typeface="Montserrat SemiBold"/>
              <a:cs typeface="Montserrat SemiBold"/>
              <a:sym typeface="Montserrat SemiBold"/>
            </a:endParaRPr>
          </a:p>
        </p:txBody>
      </p:sp>
      <p:sp>
        <p:nvSpPr>
          <p:cNvPr id="100" name="Google Shape;100;p16"/>
          <p:cNvSpPr txBox="1"/>
          <p:nvPr/>
        </p:nvSpPr>
        <p:spPr>
          <a:xfrm>
            <a:off x="5626300" y="227075"/>
            <a:ext cx="3203700" cy="101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200">
              <a:latin typeface="Montserrat"/>
              <a:ea typeface="Montserrat"/>
              <a:cs typeface="Montserrat"/>
              <a:sym typeface="Montserrat"/>
            </a:endParaRPr>
          </a:p>
        </p:txBody>
      </p:sp>
      <p:pic>
        <p:nvPicPr>
          <p:cNvPr id="101" name="Google Shape;101;p16"/>
          <p:cNvPicPr preferRelativeResize="0"/>
          <p:nvPr/>
        </p:nvPicPr>
        <p:blipFill>
          <a:blip r:embed="rId3">
            <a:alphaModFix/>
          </a:blip>
          <a:stretch>
            <a:fillRect/>
          </a:stretch>
        </p:blipFill>
        <p:spPr>
          <a:xfrm>
            <a:off x="862158" y="1307800"/>
            <a:ext cx="7419682" cy="3600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7" name="Google Shape;107;p17"/>
          <p:cNvSpPr txBox="1"/>
          <p:nvPr>
            <p:ph type="title"/>
          </p:nvPr>
        </p:nvSpPr>
        <p:spPr>
          <a:xfrm>
            <a:off x="195450" y="123550"/>
            <a:ext cx="87531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chemeClr val="dk2"/>
                </a:solidFill>
              </a:rPr>
              <a:t>Answers</a:t>
            </a:r>
            <a:endParaRPr sz="2800">
              <a:solidFill>
                <a:schemeClr val="dk2"/>
              </a:solidFill>
            </a:endParaRPr>
          </a:p>
        </p:txBody>
      </p:sp>
      <p:sp>
        <p:nvSpPr>
          <p:cNvPr id="108" name="Google Shape;108;p17"/>
          <p:cNvSpPr txBox="1"/>
          <p:nvPr/>
        </p:nvSpPr>
        <p:spPr>
          <a:xfrm>
            <a:off x="183700" y="703750"/>
            <a:ext cx="3128400" cy="453300"/>
          </a:xfrm>
          <a:prstGeom prst="rect">
            <a:avLst/>
          </a:prstGeom>
          <a:solidFill>
            <a:schemeClr val="accen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b="1" lang="en-GB" sz="1600">
                <a:solidFill>
                  <a:schemeClr val="dk2"/>
                </a:solidFill>
                <a:latin typeface="Montserrat SemiBold"/>
                <a:ea typeface="Montserrat SemiBold"/>
                <a:cs typeface="Montserrat SemiBold"/>
                <a:sym typeface="Montserrat SemiBold"/>
              </a:rPr>
              <a:t>Task 1   </a:t>
            </a:r>
            <a:endParaRPr b="1" sz="1600">
              <a:solidFill>
                <a:schemeClr val="dk2"/>
              </a:solidFill>
              <a:latin typeface="Montserrat SemiBold"/>
              <a:ea typeface="Montserrat SemiBold"/>
              <a:cs typeface="Montserrat SemiBold"/>
              <a:sym typeface="Montserrat SemiBold"/>
            </a:endParaRPr>
          </a:p>
        </p:txBody>
      </p:sp>
      <p:sp>
        <p:nvSpPr>
          <p:cNvPr id="109" name="Google Shape;109;p17"/>
          <p:cNvSpPr txBox="1"/>
          <p:nvPr/>
        </p:nvSpPr>
        <p:spPr>
          <a:xfrm>
            <a:off x="5626300" y="227075"/>
            <a:ext cx="3203700" cy="101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200">
              <a:latin typeface="Montserrat"/>
              <a:ea typeface="Montserrat"/>
              <a:cs typeface="Montserrat"/>
              <a:sym typeface="Montserrat"/>
            </a:endParaRPr>
          </a:p>
        </p:txBody>
      </p:sp>
      <p:pic>
        <p:nvPicPr>
          <p:cNvPr id="110" name="Google Shape;110;p17"/>
          <p:cNvPicPr preferRelativeResize="0"/>
          <p:nvPr/>
        </p:nvPicPr>
        <p:blipFill>
          <a:blip r:embed="rId3">
            <a:alphaModFix/>
          </a:blip>
          <a:stretch>
            <a:fillRect/>
          </a:stretch>
        </p:blipFill>
        <p:spPr>
          <a:xfrm>
            <a:off x="458971" y="1238375"/>
            <a:ext cx="3821637" cy="3681650"/>
          </a:xfrm>
          <a:prstGeom prst="rect">
            <a:avLst/>
          </a:prstGeom>
          <a:noFill/>
          <a:ln>
            <a:noFill/>
          </a:ln>
        </p:spPr>
      </p:pic>
      <p:pic>
        <p:nvPicPr>
          <p:cNvPr id="111" name="Google Shape;111;p17"/>
          <p:cNvPicPr preferRelativeResize="0"/>
          <p:nvPr/>
        </p:nvPicPr>
        <p:blipFill>
          <a:blip r:embed="rId4">
            <a:alphaModFix/>
          </a:blip>
          <a:stretch>
            <a:fillRect/>
          </a:stretch>
        </p:blipFill>
        <p:spPr>
          <a:xfrm>
            <a:off x="4410007" y="1373000"/>
            <a:ext cx="3737220" cy="3600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