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7286CB-3A60-4258-8598-22F611B88B5B}">
  <a:tblStyle styleId="{AD7286CB-3A60-4258-8598-22F611B88B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f34d4b6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f34d4b6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f0e72c625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f0e72c625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f0e72c625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f0e72c625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f0e72c625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f0e72c62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f34d4b6e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f34d4b6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6ba790b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6ba790b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ba790b0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ba790b0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f0e72c625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f0e72c625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f0e72c625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f0e72c625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f0e72c625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f0e72c625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0e72c625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f0e72c625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f0e72c625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f0e72c625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f0e72c625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f0e72c625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4294967295" type="ctrTitle"/>
          </p:nvPr>
        </p:nvSpPr>
        <p:spPr>
          <a:xfrm>
            <a:off x="458975" y="1285750"/>
            <a:ext cx="7262400" cy="21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B3241"/>
                </a:solidFill>
              </a:rPr>
              <a:t>Talk about what you are doing today vs what you did yesterday  [2/2]</a:t>
            </a:r>
            <a:endParaRPr sz="2500">
              <a:solidFill>
                <a:srgbClr val="4B324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600"/>
              <a:buChar char="-"/>
            </a:pPr>
            <a:r>
              <a:rPr lang="en-GB" sz="2600">
                <a:solidFill>
                  <a:srgbClr val="4B3241"/>
                </a:solidFill>
              </a:rPr>
              <a:t>Present vs past (perfect) tense: Regular -er verbs with ‘avoir’</a:t>
            </a:r>
            <a:endParaRPr i="1" sz="2600">
              <a:solidFill>
                <a:srgbClr val="4B3241"/>
              </a:solidFill>
            </a:endParaRPr>
          </a:p>
        </p:txBody>
      </p:sp>
      <p:sp>
        <p:nvSpPr>
          <p:cNvPr id="167" name="Google Shape;167;p30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8" name="Google Shape;168;p3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idx="1" type="body"/>
          </p:nvPr>
        </p:nvSpPr>
        <p:spPr>
          <a:xfrm>
            <a:off x="3975413" y="2421850"/>
            <a:ext cx="2387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5"/>
                </a:solidFill>
              </a:rPr>
              <a:t>mangé</a:t>
            </a:r>
            <a:endParaRPr b="1" sz="5000">
              <a:solidFill>
                <a:schemeClr val="accent5"/>
              </a:solidFill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99" y="694506"/>
            <a:ext cx="1793350" cy="378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/>
          <p:nvPr>
            <p:ph idx="1" type="body"/>
          </p:nvPr>
        </p:nvSpPr>
        <p:spPr>
          <a:xfrm>
            <a:off x="3295375" y="2404813"/>
            <a:ext cx="766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4"/>
                </a:solidFill>
              </a:rPr>
              <a:t>ai</a:t>
            </a:r>
            <a:endParaRPr b="1" sz="5000">
              <a:solidFill>
                <a:schemeClr val="accent4"/>
              </a:solidFill>
            </a:endParaRPr>
          </a:p>
        </p:txBody>
      </p:sp>
      <p:sp>
        <p:nvSpPr>
          <p:cNvPr id="292" name="Google Shape;292;p39"/>
          <p:cNvSpPr txBox="1"/>
          <p:nvPr>
            <p:ph idx="1" type="body"/>
          </p:nvPr>
        </p:nvSpPr>
        <p:spPr>
          <a:xfrm>
            <a:off x="2665500" y="2426325"/>
            <a:ext cx="3489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J’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4301188" y="485250"/>
            <a:ext cx="5140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manger des escargots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4940813" y="1222663"/>
            <a:ext cx="231600" cy="85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 txBox="1"/>
          <p:nvPr/>
        </p:nvSpPr>
        <p:spPr>
          <a:xfrm>
            <a:off x="2396188" y="3799950"/>
            <a:ext cx="54990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ate some snails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6485988" y="2596200"/>
            <a:ext cx="2486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des escargots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5726163" y="2354788"/>
            <a:ext cx="766200" cy="906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idx="1" type="body"/>
          </p:nvPr>
        </p:nvSpPr>
        <p:spPr>
          <a:xfrm>
            <a:off x="4165913" y="2421850"/>
            <a:ext cx="2387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5"/>
                </a:solidFill>
              </a:rPr>
              <a:t>joué</a:t>
            </a:r>
            <a:endParaRPr b="1" sz="5000">
              <a:solidFill>
                <a:schemeClr val="accent5"/>
              </a:solidFill>
            </a:endParaRPr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99" y="694506"/>
            <a:ext cx="1793350" cy="378766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>
            <p:ph idx="1" type="body"/>
          </p:nvPr>
        </p:nvSpPr>
        <p:spPr>
          <a:xfrm>
            <a:off x="3295375" y="2404813"/>
            <a:ext cx="766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4"/>
                </a:solidFill>
              </a:rPr>
              <a:t>ai</a:t>
            </a:r>
            <a:endParaRPr b="1" sz="5000">
              <a:solidFill>
                <a:schemeClr val="accent4"/>
              </a:solidFill>
            </a:endParaRPr>
          </a:p>
        </p:txBody>
      </p:sp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2751294" y="2412075"/>
            <a:ext cx="3489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J’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4301188" y="485250"/>
            <a:ext cx="5140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jouer au beach-volley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4940813" y="1222663"/>
            <a:ext cx="231600" cy="85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2396188" y="3799950"/>
            <a:ext cx="54990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played beach volleyball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5984188" y="2607825"/>
            <a:ext cx="2486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au beach-volley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0"/>
          <p:cNvSpPr/>
          <p:nvPr/>
        </p:nvSpPr>
        <p:spPr>
          <a:xfrm>
            <a:off x="5172563" y="2401275"/>
            <a:ext cx="584400" cy="777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787125" y="522600"/>
            <a:ext cx="7246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- The Auxiliary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16" name="Google Shape;316;p41"/>
          <p:cNvGraphicFramePr/>
          <p:nvPr/>
        </p:nvGraphicFramePr>
        <p:xfrm>
          <a:off x="1695169" y="14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{AD7286CB-3A60-4258-8598-22F611B88B5B}</a:tableStyleId>
              </a:tblPr>
              <a:tblGrid>
                <a:gridCol w="607625"/>
                <a:gridCol w="2642875"/>
                <a:gridCol w="2827175"/>
              </a:tblGrid>
              <a:tr h="57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visited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visité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7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ate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   mangé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paid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payé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7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played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   joué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51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corrected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corrigé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17" name="Google Shape;3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135" y="332100"/>
            <a:ext cx="812838" cy="8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 txBox="1"/>
          <p:nvPr/>
        </p:nvSpPr>
        <p:spPr>
          <a:xfrm>
            <a:off x="5193875" y="14350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5193875" y="27112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5231975" y="3975788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1"/>
          <p:cNvSpPr txBox="1"/>
          <p:nvPr/>
        </p:nvSpPr>
        <p:spPr>
          <a:xfrm>
            <a:off x="5193875" y="19984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5193563" y="3237588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76" y="2336713"/>
            <a:ext cx="752211" cy="5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>
            <p:ph type="title"/>
          </p:nvPr>
        </p:nvSpPr>
        <p:spPr>
          <a:xfrm>
            <a:off x="78000" y="336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accent6"/>
                </a:solidFill>
              </a:rPr>
              <a:t>Talk about what you are doing today vs what you did yesterday  [2/2]</a:t>
            </a:r>
            <a:endParaRPr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accent6"/>
              </a:solidFill>
            </a:endParaRPr>
          </a:p>
        </p:txBody>
      </p:sp>
      <p:graphicFrame>
        <p:nvGraphicFramePr>
          <p:cNvPr id="329" name="Google Shape;329;p42"/>
          <p:cNvGraphicFramePr/>
          <p:nvPr/>
        </p:nvGraphicFramePr>
        <p:xfrm>
          <a:off x="476250" y="93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{AD7286CB-3A60-4258-8598-22F611B88B5B}</a:tableStyleId>
              </a:tblPr>
              <a:tblGrid>
                <a:gridCol w="4800750"/>
                <a:gridCol w="27483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perfect tense refers to a completed action in the...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To form it we need a pronoun, the auxiliary verb and a...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What do -er verbs usually end in in the perfect tense?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played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corrected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I did and I said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0" name="Google Shape;330;p42"/>
          <p:cNvSpPr txBox="1"/>
          <p:nvPr/>
        </p:nvSpPr>
        <p:spPr>
          <a:xfrm>
            <a:off x="5507213" y="1010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42"/>
          <p:cNvSpPr txBox="1"/>
          <p:nvPr/>
        </p:nvSpPr>
        <p:spPr>
          <a:xfrm>
            <a:off x="5507213" y="16577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5469113" y="23054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-é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5469113" y="2915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joué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5469113" y="34484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corrigé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5469113" y="39818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fait et j’ai dit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1788" y="137059"/>
            <a:ext cx="867125" cy="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3" name="Google Shape;173;p31"/>
          <p:cNvSpPr/>
          <p:nvPr/>
        </p:nvSpPr>
        <p:spPr>
          <a:xfrm>
            <a:off x="2760450" y="14948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3026100" y="318225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ê / è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3593338" y="2903125"/>
            <a:ext cx="1893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ê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head of a person" id="177" name="Google Shape;17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2351" y="1658287"/>
            <a:ext cx="1006287" cy="11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ê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3490861" y="20921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3026100" y="318225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ê / è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4">
            <a:alphaModFix/>
          </a:blip>
          <a:srcRect b="37516" l="11614" r="71111" t="35127"/>
          <a:stretch/>
        </p:blipFill>
        <p:spPr>
          <a:xfrm>
            <a:off x="808125" y="1692526"/>
            <a:ext cx="1579502" cy="140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4">
            <a:alphaModFix/>
          </a:blip>
          <a:srcRect b="36323" l="71614" r="11112" t="37675"/>
          <a:stretch/>
        </p:blipFill>
        <p:spPr>
          <a:xfrm>
            <a:off x="3510825" y="2579650"/>
            <a:ext cx="1579502" cy="1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 rotWithShape="1">
          <a:blip r:embed="rId5">
            <a:alphaModFix/>
          </a:blip>
          <a:srcRect b="32873" l="9699" r="70971" t="47851"/>
          <a:stretch/>
        </p:blipFill>
        <p:spPr>
          <a:xfrm>
            <a:off x="6474874" y="1806826"/>
            <a:ext cx="1767446" cy="99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33"/>
          <p:cNvGraphicFramePr/>
          <p:nvPr/>
        </p:nvGraphicFramePr>
        <p:xfrm>
          <a:off x="2095963" y="14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{AD7286CB-3A60-4258-8598-22F611B88B5B}</a:tableStyleId>
              </a:tblPr>
              <a:tblGrid>
                <a:gridCol w="2367150"/>
                <a:gridCol w="2260925"/>
              </a:tblGrid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payer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pay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passé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banque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bank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yesterday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l’impôt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tax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corriger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correct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utiliser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maintenant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now</a:t>
                      </a:r>
                      <a:endParaRPr sz="2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1826450" y="2742438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fait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496800" y="877175"/>
            <a:ext cx="7299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We have already seen two </a:t>
            </a:r>
            <a:r>
              <a:rPr b="1" lang="en-GB" sz="1800"/>
              <a:t>irregular</a:t>
            </a:r>
            <a:r>
              <a:rPr lang="en-GB" sz="1800"/>
              <a:t> verbs </a:t>
            </a:r>
            <a:endParaRPr sz="1400"/>
          </a:p>
        </p:txBody>
      </p:sp>
      <p:cxnSp>
        <p:nvCxnSpPr>
          <p:cNvPr id="203" name="Google Shape;203;p34"/>
          <p:cNvCxnSpPr/>
          <p:nvPr/>
        </p:nvCxnSpPr>
        <p:spPr>
          <a:xfrm>
            <a:off x="4259763" y="1464444"/>
            <a:ext cx="3900" cy="23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4" name="Google Shape;204;p34"/>
          <p:cNvSpPr txBox="1"/>
          <p:nvPr>
            <p:ph type="title"/>
          </p:nvPr>
        </p:nvSpPr>
        <p:spPr>
          <a:xfrm>
            <a:off x="428238" y="465263"/>
            <a:ext cx="825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a completed action in the past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50" y="2117125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1446800" y="2742450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1262900" y="2742438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6428300" y="2742438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d</a:t>
            </a:r>
            <a:r>
              <a:rPr b="1" lang="en-GB" sz="1800">
                <a:solidFill>
                  <a:schemeClr val="accent5"/>
                </a:solidFill>
              </a:rPr>
              <a:t>it</a:t>
            </a:r>
            <a:endParaRPr b="1" sz="1400">
              <a:solidFill>
                <a:schemeClr val="accent5"/>
              </a:solidFill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500" y="2193325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5789900" y="2724438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6018800" y="2742450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2351175" y="1958250"/>
            <a:ext cx="1908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1262900" y="3276600"/>
            <a:ext cx="1908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>
                <a:solidFill>
                  <a:schemeClr val="accent3"/>
                </a:solidFill>
              </a:rPr>
              <a:t>I did/I made</a:t>
            </a:r>
            <a:endParaRPr b="1" i="1" sz="1200">
              <a:solidFill>
                <a:schemeClr val="accent3"/>
              </a:solidFill>
            </a:endParaRPr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5834900" y="3352800"/>
            <a:ext cx="1908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>
                <a:solidFill>
                  <a:schemeClr val="accent3"/>
                </a:solidFill>
              </a:rPr>
              <a:t>I said</a:t>
            </a:r>
            <a:endParaRPr b="1" i="1" sz="1200">
              <a:solidFill>
                <a:schemeClr val="accent3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6853875" y="1962213"/>
            <a:ext cx="1908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34"/>
          <p:cNvCxnSpPr/>
          <p:nvPr/>
        </p:nvCxnSpPr>
        <p:spPr>
          <a:xfrm flipH="1">
            <a:off x="2156675" y="2354850"/>
            <a:ext cx="37170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4"/>
          <p:cNvCxnSpPr/>
          <p:nvPr/>
        </p:nvCxnSpPr>
        <p:spPr>
          <a:xfrm flipH="1">
            <a:off x="6804875" y="2354850"/>
            <a:ext cx="37170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2225950" y="1749925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visité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1000300" y="1244244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visited / I have visited</a:t>
            </a:r>
            <a:endParaRPr b="1" sz="1400"/>
          </a:p>
        </p:txBody>
      </p:sp>
      <p:cxnSp>
        <p:nvCxnSpPr>
          <p:cNvPr id="225" name="Google Shape;225;p35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6" name="Google Shape;226;p35"/>
          <p:cNvSpPr txBox="1"/>
          <p:nvPr>
            <p:ph type="title"/>
          </p:nvPr>
        </p:nvSpPr>
        <p:spPr>
          <a:xfrm>
            <a:off x="428238" y="465263"/>
            <a:ext cx="825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a completed action in the past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00" y="1328325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18449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13496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Je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2102025" y="2552969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visité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1458813" y="2426556"/>
            <a:ext cx="5610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1692550" y="2517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1502050" y="2517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cxnSp>
        <p:nvCxnSpPr>
          <p:cNvPr id="234" name="Google Shape;234;p35"/>
          <p:cNvCxnSpPr/>
          <p:nvPr/>
        </p:nvCxnSpPr>
        <p:spPr>
          <a:xfrm flipH="1">
            <a:off x="2105175" y="2202450"/>
            <a:ext cx="1800" cy="19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6721750" y="1749925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pay</a:t>
            </a:r>
            <a:r>
              <a:rPr b="1" lang="en-GB" sz="1800">
                <a:solidFill>
                  <a:schemeClr val="accent5"/>
                </a:solidFill>
              </a:rPr>
              <a:t>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5496100" y="1244244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paid/ I have paid</a:t>
            </a:r>
            <a:endParaRPr b="1" sz="1400"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900" y="1252125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63407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58454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Je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6597825" y="2552969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pay</a:t>
            </a:r>
            <a:r>
              <a:rPr b="1" lang="en-GB" sz="1800">
                <a:solidFill>
                  <a:schemeClr val="accent5"/>
                </a:solidFill>
              </a:rPr>
              <a:t>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5954613" y="2426556"/>
            <a:ext cx="5610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6188350" y="2517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5997850" y="2517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cxnSp>
        <p:nvCxnSpPr>
          <p:cNvPr id="244" name="Google Shape;244;p35"/>
          <p:cNvCxnSpPr/>
          <p:nvPr/>
        </p:nvCxnSpPr>
        <p:spPr>
          <a:xfrm flipH="1">
            <a:off x="6448575" y="2126250"/>
            <a:ext cx="1800" cy="19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35"/>
          <p:cNvSpPr txBox="1"/>
          <p:nvPr/>
        </p:nvSpPr>
        <p:spPr>
          <a:xfrm>
            <a:off x="1290825" y="3297488"/>
            <a:ext cx="2057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visite = I visit</a:t>
            </a:r>
            <a:endParaRPr b="1" i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5710425" y="3297488"/>
            <a:ext cx="2057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paie = I pay</a:t>
            </a:r>
            <a:endParaRPr b="1" i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382775" y="2164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The perfect tense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252" name="Google Shape;252;p36"/>
          <p:cNvSpPr txBox="1"/>
          <p:nvPr>
            <p:ph idx="6" type="subTitle"/>
          </p:nvPr>
        </p:nvSpPr>
        <p:spPr>
          <a:xfrm>
            <a:off x="6099625" y="878325"/>
            <a:ext cx="2585400" cy="674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Past Participle</a:t>
            </a:r>
            <a:endParaRPr/>
          </a:p>
        </p:txBody>
      </p:sp>
      <p:graphicFrame>
        <p:nvGraphicFramePr>
          <p:cNvPr id="253" name="Google Shape;253;p36"/>
          <p:cNvGraphicFramePr/>
          <p:nvPr/>
        </p:nvGraphicFramePr>
        <p:xfrm>
          <a:off x="302000" y="194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{AD7286CB-3A60-4258-8598-22F611B88B5B}</a:tableStyleId>
              </a:tblPr>
              <a:tblGrid>
                <a:gridCol w="2966725"/>
                <a:gridCol w="2766725"/>
                <a:gridCol w="2750400"/>
              </a:tblGrid>
              <a:tr h="4647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mang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</a:t>
                      </a:r>
                      <a:r>
                        <a:rPr b="1"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r>
                        <a:rPr b="1" lang="en-GB" sz="14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-GB" sz="14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</a:t>
                      </a:r>
                      <a:r>
                        <a:rPr b="1"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</a:t>
                      </a:r>
                      <a:r>
                        <a:rPr b="1" lang="en-GB" sz="14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</a:t>
                      </a:r>
                      <a:r>
                        <a:rPr b="1"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101" y="110063"/>
            <a:ext cx="752211" cy="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>
            <p:ph idx="4" type="subTitle"/>
          </p:nvPr>
        </p:nvSpPr>
        <p:spPr>
          <a:xfrm>
            <a:off x="3279300" y="878575"/>
            <a:ext cx="2674800" cy="674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2. The Auxiliary Verb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(Avoir - Present Tense)</a:t>
            </a:r>
            <a:endParaRPr sz="1500"/>
          </a:p>
        </p:txBody>
      </p:sp>
      <p:sp>
        <p:nvSpPr>
          <p:cNvPr id="256" name="Google Shape;256;p36"/>
          <p:cNvSpPr txBox="1"/>
          <p:nvPr>
            <p:ph idx="2" type="subTitle"/>
          </p:nvPr>
        </p:nvSpPr>
        <p:spPr>
          <a:xfrm>
            <a:off x="369575" y="878325"/>
            <a:ext cx="2674800" cy="674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1.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1629375" y="2857338"/>
            <a:ext cx="4215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= 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4293250" y="2857338"/>
            <a:ext cx="9093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4184513" y="2421850"/>
            <a:ext cx="2064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5"/>
                </a:solidFill>
              </a:rPr>
              <a:t>visité</a:t>
            </a:r>
            <a:endParaRPr b="1" sz="5000">
              <a:solidFill>
                <a:schemeClr val="accent5"/>
              </a:solidFill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99" y="694506"/>
            <a:ext cx="1793350" cy="378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3295375" y="2404813"/>
            <a:ext cx="766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4"/>
                </a:solidFill>
              </a:rPr>
              <a:t>ai</a:t>
            </a:r>
            <a:endParaRPr b="1" sz="5000">
              <a:solidFill>
                <a:schemeClr val="accent4"/>
              </a:solidFill>
            </a:endParaRPr>
          </a:p>
        </p:txBody>
      </p:sp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2654813" y="2397625"/>
            <a:ext cx="3489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J’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301188" y="485250"/>
            <a:ext cx="5140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visiter la banque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4940813" y="1222663"/>
            <a:ext cx="231600" cy="85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2396188" y="3799950"/>
            <a:ext cx="54990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visited the bank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6257388" y="2596200"/>
            <a:ext cx="2486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la banque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5345163" y="2354788"/>
            <a:ext cx="766200" cy="906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3975413" y="2421850"/>
            <a:ext cx="2387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5"/>
                </a:solidFill>
              </a:rPr>
              <a:t>pay</a:t>
            </a:r>
            <a:r>
              <a:rPr b="1" lang="en-GB" sz="5000">
                <a:solidFill>
                  <a:schemeClr val="accent5"/>
                </a:solidFill>
              </a:rPr>
              <a:t>é</a:t>
            </a:r>
            <a:endParaRPr b="1" sz="5000">
              <a:solidFill>
                <a:schemeClr val="accent5"/>
              </a:solidFill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99" y="694506"/>
            <a:ext cx="1793350" cy="378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/>
          <p:nvPr>
            <p:ph idx="1" type="body"/>
          </p:nvPr>
        </p:nvSpPr>
        <p:spPr>
          <a:xfrm>
            <a:off x="3295375" y="2404813"/>
            <a:ext cx="766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4"/>
                </a:solidFill>
              </a:rPr>
              <a:t>ai</a:t>
            </a:r>
            <a:endParaRPr b="1" sz="5000">
              <a:solidFill>
                <a:schemeClr val="accent4"/>
              </a:solidFill>
            </a:endParaRPr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2654813" y="2397625"/>
            <a:ext cx="3489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J’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4301188" y="485250"/>
            <a:ext cx="5140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payer mon i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mpôt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4940813" y="1222663"/>
            <a:ext cx="231600" cy="85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 txBox="1"/>
          <p:nvPr/>
        </p:nvSpPr>
        <p:spPr>
          <a:xfrm>
            <a:off x="2777188" y="3799950"/>
            <a:ext cx="54990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paid my tax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6021913" y="2549650"/>
            <a:ext cx="2486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mon impôt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5116563" y="2354788"/>
            <a:ext cx="766200" cy="906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