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F04D4C-F103-47A5-A29F-9E426389881F}">
  <a:tblStyle styleId="{F2F04D4C-F103-47A5-A29F-9E42638988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bfae3252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bfae3252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bfae3252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bfae3252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c1d01afb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c1d01af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bfae3252b_0_1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bfae3252b_0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bec2d359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bec2d359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bec2d359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bec2d359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bec2d359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bec2d359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ec2d359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ec2d359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bec2d359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bec2d359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c0166ccc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c0166ccc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fae3252b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bfae3252b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4294967295" type="ctrTitle"/>
          </p:nvPr>
        </p:nvSpPr>
        <p:spPr>
          <a:xfrm>
            <a:off x="917950" y="3215900"/>
            <a:ext cx="14062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people have [2/2]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i="1" lang="en-GB">
                <a:solidFill>
                  <a:srgbClr val="4B3241"/>
                </a:solidFill>
              </a:rPr>
              <a:t>Avoir</a:t>
            </a:r>
            <a:r>
              <a:rPr lang="en-GB">
                <a:solidFill>
                  <a:srgbClr val="4B3241"/>
                </a:solidFill>
              </a:rPr>
              <a:t>: singular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Position of adjectives with nouns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0" name="Google Shape;150;p27"/>
          <p:cNvSpPr txBox="1"/>
          <p:nvPr>
            <p:ph idx="4294967295" type="subTitle"/>
          </p:nvPr>
        </p:nvSpPr>
        <p:spPr>
          <a:xfrm>
            <a:off x="917950" y="9662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917950" y="802920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0" name="Google Shape;260;p36"/>
          <p:cNvSpPr txBox="1"/>
          <p:nvPr>
            <p:ph type="title"/>
          </p:nvPr>
        </p:nvSpPr>
        <p:spPr>
          <a:xfrm>
            <a:off x="579175" y="66147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Indefinite articles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4003525" y="6609575"/>
            <a:ext cx="1437900" cy="6678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2" name="Google Shape;262;p36"/>
          <p:cNvGraphicFramePr/>
          <p:nvPr/>
        </p:nvGraphicFramePr>
        <p:xfrm>
          <a:off x="2705100" y="37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{F2F04D4C-F103-47A5-A29F-9E426389881F}</a:tableStyleId>
              </a:tblPr>
              <a:tblGrid>
                <a:gridCol w="4095750"/>
                <a:gridCol w="4095750"/>
                <a:gridCol w="4095750"/>
              </a:tblGrid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Indefinite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C9DAF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C9DAF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1275" y="6413488"/>
            <a:ext cx="1942124" cy="194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9700" y="6312650"/>
            <a:ext cx="1437900" cy="28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1700" y="6313198"/>
            <a:ext cx="1437900" cy="24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97588" y="6313200"/>
            <a:ext cx="1437900" cy="28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32325" y="5382378"/>
            <a:ext cx="781075" cy="81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35075" y="5382378"/>
            <a:ext cx="781075" cy="81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/>
        </p:nvSpPr>
        <p:spPr>
          <a:xfrm>
            <a:off x="460750" y="1637500"/>
            <a:ext cx="1789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English we have the indefinite article 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i="1"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3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French, you choose from </a:t>
            </a:r>
            <a:r>
              <a:rPr b="1" i="1" lang="en-GB" sz="3600">
                <a:solidFill>
                  <a:schemeClr val="dk2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i="1" lang="en-GB" sz="3600">
                <a:solidFill>
                  <a:schemeClr val="dk2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1" lang="en-GB" sz="3600">
                <a:solidFill>
                  <a:schemeClr val="dk2"/>
                </a:solidFill>
                <a:highlight>
                  <a:srgbClr val="EAD1DC"/>
                </a:highlight>
                <a:latin typeface="Montserrat"/>
                <a:ea typeface="Montserrat"/>
                <a:cs typeface="Montserrat"/>
                <a:sym typeface="Montserrat"/>
              </a:rPr>
              <a:t>une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depends on whether the noun is masculine or feminine.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54420" y="183300"/>
            <a:ext cx="1625675" cy="16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/>
          <p:nvPr/>
        </p:nvSpPr>
        <p:spPr>
          <a:xfrm>
            <a:off x="1543500" y="5484325"/>
            <a:ext cx="4316400" cy="14793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1467300" y="1949675"/>
            <a:ext cx="4316400" cy="14793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8" name="Google Shape;278;p37"/>
          <p:cNvSpPr txBox="1"/>
          <p:nvPr>
            <p:ph type="title"/>
          </p:nvPr>
        </p:nvSpPr>
        <p:spPr>
          <a:xfrm>
            <a:off x="952500" y="737650"/>
            <a:ext cx="101214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French adjectives with nouns</a:t>
            </a:r>
            <a:endParaRPr sz="4700">
              <a:solidFill>
                <a:schemeClr val="dk2"/>
              </a:solidFill>
            </a:endParaRPr>
          </a:p>
        </p:txBody>
      </p:sp>
      <p:graphicFrame>
        <p:nvGraphicFramePr>
          <p:cNvPr id="279" name="Google Shape;279;p37"/>
          <p:cNvGraphicFramePr/>
          <p:nvPr/>
        </p:nvGraphicFramePr>
        <p:xfrm>
          <a:off x="952500" y="194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{F2F04D4C-F103-47A5-A29F-9E426389881F}</a:tableStyleId>
              </a:tblPr>
              <a:tblGrid>
                <a:gridCol w="5280900"/>
                <a:gridCol w="5280900"/>
                <a:gridCol w="5280900"/>
              </a:tblGrid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Pre-nominal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adjectives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523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6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Post-nominal adjectives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523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80" name="Google Shape;280;p37"/>
          <p:cNvSpPr txBox="1"/>
          <p:nvPr/>
        </p:nvSpPr>
        <p:spPr>
          <a:xfrm>
            <a:off x="7082825" y="2025875"/>
            <a:ext cx="2810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Clue:</a:t>
            </a:r>
            <a:endParaRPr b="1" sz="4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7082825" y="5484325"/>
            <a:ext cx="2810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Clue:</a:t>
            </a:r>
            <a:endParaRPr b="1" sz="4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7235225" y="2876300"/>
            <a:ext cx="2810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Pre</a:t>
            </a:r>
            <a:endParaRPr b="1" sz="5000">
              <a:solidFill>
                <a:schemeClr val="dk2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7082825" y="6429600"/>
            <a:ext cx="28107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highlight>
                  <a:srgbClr val="00FFFF"/>
                </a:highlight>
                <a:latin typeface="Montserrat"/>
                <a:ea typeface="Montserrat"/>
                <a:cs typeface="Montserrat"/>
                <a:sym typeface="Montserrat"/>
              </a:rPr>
              <a:t>Post</a:t>
            </a:r>
            <a:endParaRPr b="1" sz="5000">
              <a:solidFill>
                <a:schemeClr val="dk2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1467300" y="1873475"/>
            <a:ext cx="1602000" cy="926700"/>
          </a:xfrm>
          <a:prstGeom prst="donut">
            <a:avLst>
              <a:gd fmla="val 6329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1543500" y="5432725"/>
            <a:ext cx="1602000" cy="926700"/>
          </a:xfrm>
          <a:prstGeom prst="donut">
            <a:avLst>
              <a:gd fmla="val 6329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 txBox="1"/>
          <p:nvPr>
            <p:ph type="title"/>
          </p:nvPr>
        </p:nvSpPr>
        <p:spPr>
          <a:xfrm>
            <a:off x="9227675" y="260547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Position=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287" name="Google Shape;287;p37"/>
          <p:cNvSpPr txBox="1"/>
          <p:nvPr>
            <p:ph type="title"/>
          </p:nvPr>
        </p:nvSpPr>
        <p:spPr>
          <a:xfrm>
            <a:off x="9227675" y="614012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Position=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288" name="Google Shape;288;p37"/>
          <p:cNvSpPr txBox="1"/>
          <p:nvPr>
            <p:ph type="title"/>
          </p:nvPr>
        </p:nvSpPr>
        <p:spPr>
          <a:xfrm>
            <a:off x="11877825" y="260547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chemeClr val="dk2"/>
                </a:solidFill>
              </a:rPr>
              <a:t>Before noun</a:t>
            </a:r>
            <a:endParaRPr b="0" sz="4000">
              <a:solidFill>
                <a:schemeClr val="dk2"/>
              </a:solidFill>
            </a:endParaRPr>
          </a:p>
        </p:txBody>
      </p:sp>
      <p:sp>
        <p:nvSpPr>
          <p:cNvPr id="289" name="Google Shape;289;p37"/>
          <p:cNvSpPr txBox="1"/>
          <p:nvPr>
            <p:ph type="title"/>
          </p:nvPr>
        </p:nvSpPr>
        <p:spPr>
          <a:xfrm>
            <a:off x="11877825" y="614012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chemeClr val="dk2"/>
                </a:solidFill>
              </a:rPr>
              <a:t>After noun</a:t>
            </a:r>
            <a:endParaRPr b="0" sz="4000">
              <a:solidFill>
                <a:schemeClr val="dk2"/>
              </a:solidFill>
            </a:endParaRPr>
          </a:p>
        </p:txBody>
      </p:sp>
      <p:sp>
        <p:nvSpPr>
          <p:cNvPr id="290" name="Google Shape;290;p37"/>
          <p:cNvSpPr txBox="1"/>
          <p:nvPr>
            <p:ph type="title"/>
          </p:nvPr>
        </p:nvSpPr>
        <p:spPr>
          <a:xfrm>
            <a:off x="1198100" y="4296600"/>
            <a:ext cx="14196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u</a:t>
            </a:r>
            <a:r>
              <a:rPr lang="en-GB" sz="4700">
                <a:solidFill>
                  <a:schemeClr val="dk2"/>
                </a:solidFill>
              </a:rPr>
              <a:t>ne </a:t>
            </a:r>
            <a:r>
              <a:rPr lang="en-GB" sz="4700">
                <a:solidFill>
                  <a:schemeClr val="dk2"/>
                </a:solidFill>
                <a:highlight>
                  <a:srgbClr val="FFFF00"/>
                </a:highlight>
              </a:rPr>
              <a:t>belle </a:t>
            </a:r>
            <a:r>
              <a:rPr lang="en-GB" sz="4700">
                <a:solidFill>
                  <a:schemeClr val="dk2"/>
                </a:solidFill>
              </a:rPr>
              <a:t>maison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91" name="Google Shape;291;p37"/>
          <p:cNvSpPr txBox="1"/>
          <p:nvPr>
            <p:ph type="title"/>
          </p:nvPr>
        </p:nvSpPr>
        <p:spPr>
          <a:xfrm>
            <a:off x="9468000" y="4372800"/>
            <a:ext cx="6873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</a:t>
            </a:r>
            <a:r>
              <a:rPr lang="en-GB" sz="4700">
                <a:solidFill>
                  <a:schemeClr val="dk2"/>
                </a:solidFill>
              </a:rPr>
              <a:t> </a:t>
            </a:r>
            <a:r>
              <a:rPr lang="en-GB" sz="4700">
                <a:solidFill>
                  <a:schemeClr val="dk2"/>
                </a:solidFill>
                <a:highlight>
                  <a:srgbClr val="FFFF00"/>
                </a:highlight>
              </a:rPr>
              <a:t>beautiful</a:t>
            </a:r>
            <a:r>
              <a:rPr lang="en-GB" sz="4700">
                <a:solidFill>
                  <a:schemeClr val="dk2"/>
                </a:solidFill>
              </a:rPr>
              <a:t> house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92" name="Google Shape;292;p37"/>
          <p:cNvSpPr txBox="1"/>
          <p:nvPr>
            <p:ph type="title"/>
          </p:nvPr>
        </p:nvSpPr>
        <p:spPr>
          <a:xfrm>
            <a:off x="1068825" y="7825288"/>
            <a:ext cx="14196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u</a:t>
            </a:r>
            <a:r>
              <a:rPr lang="en-GB" sz="4700">
                <a:solidFill>
                  <a:schemeClr val="dk2"/>
                </a:solidFill>
              </a:rPr>
              <a:t>n vélo </a:t>
            </a:r>
            <a:r>
              <a:rPr lang="en-GB" sz="4700">
                <a:solidFill>
                  <a:schemeClr val="dk2"/>
                </a:solidFill>
                <a:highlight>
                  <a:srgbClr val="00FFFF"/>
                </a:highlight>
              </a:rPr>
              <a:t>rapide</a:t>
            </a:r>
            <a:endParaRPr sz="4700">
              <a:solidFill>
                <a:schemeClr val="dk2"/>
              </a:solidFill>
              <a:highlight>
                <a:srgbClr val="00FFFF"/>
              </a:highlight>
            </a:endParaRPr>
          </a:p>
        </p:txBody>
      </p:sp>
      <p:sp>
        <p:nvSpPr>
          <p:cNvPr id="293" name="Google Shape;293;p37"/>
          <p:cNvSpPr txBox="1"/>
          <p:nvPr>
            <p:ph type="title"/>
          </p:nvPr>
        </p:nvSpPr>
        <p:spPr>
          <a:xfrm>
            <a:off x="9338725" y="7901488"/>
            <a:ext cx="6873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 </a:t>
            </a:r>
            <a:r>
              <a:rPr lang="en-GB" sz="4700">
                <a:solidFill>
                  <a:schemeClr val="dk2"/>
                </a:solidFill>
                <a:highlight>
                  <a:srgbClr val="00FFFF"/>
                </a:highlight>
              </a:rPr>
              <a:t>fast </a:t>
            </a:r>
            <a:r>
              <a:rPr lang="en-GB" sz="4700">
                <a:solidFill>
                  <a:schemeClr val="dk2"/>
                </a:solidFill>
              </a:rPr>
              <a:t>bike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462375" y="7530225"/>
            <a:ext cx="13022400" cy="1479300"/>
          </a:xfrm>
          <a:prstGeom prst="donut">
            <a:avLst>
              <a:gd fmla="val 1237" name="adj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4420" y="183300"/>
            <a:ext cx="1625675" cy="16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/>
          <p:nvPr>
            <p:ph type="title"/>
          </p:nvPr>
        </p:nvSpPr>
        <p:spPr>
          <a:xfrm>
            <a:off x="3366150" y="605063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Réponse</a:t>
            </a:r>
            <a:endParaRPr sz="6000"/>
          </a:p>
        </p:txBody>
      </p:sp>
      <p:sp>
        <p:nvSpPr>
          <p:cNvPr id="301" name="Google Shape;301;p38"/>
          <p:cNvSpPr txBox="1"/>
          <p:nvPr>
            <p:ph idx="1" type="body"/>
          </p:nvPr>
        </p:nvSpPr>
        <p:spPr>
          <a:xfrm>
            <a:off x="4607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b="1" lang="en-GB" sz="4800">
                <a:solidFill>
                  <a:srgbClr val="000000"/>
                </a:solidFill>
              </a:rPr>
              <a:t>J’</a:t>
            </a:r>
            <a:r>
              <a:rPr lang="en-GB" sz="4800">
                <a:solidFill>
                  <a:srgbClr val="000000"/>
                </a:solidFill>
              </a:rPr>
              <a:t>ai un animal mod</a:t>
            </a:r>
            <a:r>
              <a:rPr b="1" lang="en-GB" sz="4800">
                <a:solidFill>
                  <a:srgbClr val="000000"/>
                </a:solidFill>
              </a:rPr>
              <a:t>erne</a:t>
            </a:r>
            <a:r>
              <a:rPr lang="en-GB" sz="4800">
                <a:solidFill>
                  <a:srgbClr val="000000"/>
                </a:solidFill>
              </a:rPr>
              <a:t>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2.  </a:t>
            </a:r>
            <a:r>
              <a:rPr b="1" lang="en-GB" sz="4800">
                <a:solidFill>
                  <a:srgbClr val="000000"/>
                </a:solidFill>
              </a:rPr>
              <a:t>J’</a:t>
            </a:r>
            <a:r>
              <a:rPr lang="en-GB" sz="4800">
                <a:solidFill>
                  <a:srgbClr val="000000"/>
                </a:solidFill>
              </a:rPr>
              <a:t>ai un ch</a:t>
            </a:r>
            <a:r>
              <a:rPr b="1" lang="en-GB" sz="4800">
                <a:solidFill>
                  <a:srgbClr val="000000"/>
                </a:solidFill>
              </a:rPr>
              <a:t>ie</a:t>
            </a:r>
            <a:r>
              <a:rPr lang="en-GB" sz="4800">
                <a:solidFill>
                  <a:srgbClr val="000000"/>
                </a:solidFill>
              </a:rPr>
              <a:t>n rapid</a:t>
            </a:r>
            <a:r>
              <a:rPr b="1" lang="en-GB" sz="4800">
                <a:solidFill>
                  <a:srgbClr val="000000"/>
                </a:solidFill>
              </a:rPr>
              <a:t>e</a:t>
            </a:r>
            <a:r>
              <a:rPr lang="en-GB" sz="4800">
                <a:solidFill>
                  <a:srgbClr val="000000"/>
                </a:solidFill>
              </a:rPr>
              <a:t>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3.  Tu as un port</a:t>
            </a:r>
            <a:r>
              <a:rPr b="1" lang="en-GB" sz="4800">
                <a:solidFill>
                  <a:srgbClr val="000000"/>
                </a:solidFill>
              </a:rPr>
              <a:t>able</a:t>
            </a:r>
            <a:r>
              <a:rPr lang="en-GB" sz="4800">
                <a:solidFill>
                  <a:srgbClr val="000000"/>
                </a:solidFill>
              </a:rPr>
              <a:t> cher.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4.  Il a un ordinat</a:t>
            </a:r>
            <a:r>
              <a:rPr b="1" lang="en-GB" sz="4800">
                <a:solidFill>
                  <a:srgbClr val="000000"/>
                </a:solidFill>
              </a:rPr>
              <a:t>eur</a:t>
            </a:r>
            <a:r>
              <a:rPr lang="en-GB" sz="4800">
                <a:solidFill>
                  <a:srgbClr val="000000"/>
                </a:solidFill>
              </a:rPr>
              <a:t> rapid</a:t>
            </a:r>
            <a:r>
              <a:rPr b="1" lang="en-GB" sz="4800">
                <a:solidFill>
                  <a:srgbClr val="000000"/>
                </a:solidFill>
              </a:rPr>
              <a:t>e</a:t>
            </a:r>
            <a:r>
              <a:rPr lang="en-GB" sz="4800">
                <a:solidFill>
                  <a:srgbClr val="000000"/>
                </a:solidFill>
              </a:rPr>
              <a:t>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5.  Elle a un</a:t>
            </a:r>
            <a:r>
              <a:rPr b="1" lang="en-GB" sz="4800">
                <a:solidFill>
                  <a:srgbClr val="000000"/>
                </a:solidFill>
              </a:rPr>
              <a:t>e </a:t>
            </a:r>
            <a:r>
              <a:rPr lang="en-GB" sz="4800">
                <a:solidFill>
                  <a:srgbClr val="000000"/>
                </a:solidFill>
              </a:rPr>
              <a:t>chamb</a:t>
            </a:r>
            <a:r>
              <a:rPr b="1" lang="en-GB" sz="4800">
                <a:solidFill>
                  <a:srgbClr val="000000"/>
                </a:solidFill>
              </a:rPr>
              <a:t>re</a:t>
            </a:r>
            <a:r>
              <a:rPr lang="en-GB" sz="4800">
                <a:solidFill>
                  <a:srgbClr val="000000"/>
                </a:solidFill>
              </a:rPr>
              <a:t> ch</a:t>
            </a:r>
            <a:r>
              <a:rPr b="1" lang="en-GB" sz="4800">
                <a:solidFill>
                  <a:srgbClr val="000000"/>
                </a:solidFill>
              </a:rPr>
              <a:t>ère</a:t>
            </a:r>
            <a:r>
              <a:rPr lang="en-GB" sz="4800">
                <a:solidFill>
                  <a:srgbClr val="000000"/>
                </a:solidFill>
              </a:rPr>
              <a:t>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02" name="Google Shape;3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8" y="460999"/>
            <a:ext cx="1909450" cy="19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/>
          <p:nvPr/>
        </p:nvSpPr>
        <p:spPr>
          <a:xfrm>
            <a:off x="9043100" y="2876300"/>
            <a:ext cx="73170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have a modern pet.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7658650" y="4045000"/>
            <a:ext cx="73170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have a fast dog.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8505125" y="5213700"/>
            <a:ext cx="91686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have an expensive mobile.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9043100" y="6519825"/>
            <a:ext cx="73170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has a fast computer.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9468000" y="7724625"/>
            <a:ext cx="7317000" cy="1113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has an expensive bedroom.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Google Shape;312;p39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{F2F04D4C-F103-47A5-A29F-9E426389881F}</a:tableStyleId>
              </a:tblPr>
              <a:tblGrid>
                <a:gridCol w="845700"/>
                <a:gridCol w="11139075"/>
                <a:gridCol w="4159950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verb ‘to have’ in French?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‘She has’ in French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‘He has’ in French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 of post-nominal adjective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‘Fast’ in French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xpensive can be ‘cher’ or ‘chère’, why?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3" name="Google Shape;313;p39"/>
          <p:cNvSpPr/>
          <p:nvPr/>
        </p:nvSpPr>
        <p:spPr>
          <a:xfrm>
            <a:off x="2711075" y="470975"/>
            <a:ext cx="116007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latin typeface="Montserrat"/>
                <a:ea typeface="Montserrat"/>
                <a:cs typeface="Montserrat"/>
                <a:sym typeface="Montserrat"/>
              </a:rPr>
              <a:t>Say what people have</a:t>
            </a:r>
            <a:endParaRPr b="1" sz="7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12633475" y="2326675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avoir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12633475" y="3418650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lle a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12633475" y="4536475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l a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12633600" y="5628450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fter the noun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12633475" y="6720425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rapide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12633475" y="7812400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masc / feminine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56" name="Google Shape;156;p28"/>
          <p:cNvSpPr/>
          <p:nvPr/>
        </p:nvSpPr>
        <p:spPr>
          <a:xfrm>
            <a:off x="52074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7169250" y="914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6451451" y="5985200"/>
            <a:ext cx="4107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lock showing noon" id="160" name="Google Shape;16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9650" y="3546650"/>
            <a:ext cx="2238350" cy="22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6981721" y="47177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7169250" y="914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4">
            <a:alphaModFix/>
          </a:blip>
          <a:srcRect b="38961" l="14060" r="69845" t="36464"/>
          <a:stretch/>
        </p:blipFill>
        <p:spPr>
          <a:xfrm>
            <a:off x="1454850" y="3594975"/>
            <a:ext cx="2943226" cy="25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b="38055" l="41952" r="41952" t="43086"/>
          <a:stretch/>
        </p:blipFill>
        <p:spPr>
          <a:xfrm>
            <a:off x="7067713" y="5917150"/>
            <a:ext cx="2943226" cy="19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4">
            <a:alphaModFix/>
          </a:blip>
          <a:srcRect b="38961" l="76655" r="18816" t="36464"/>
          <a:stretch/>
        </p:blipFill>
        <p:spPr>
          <a:xfrm>
            <a:off x="13747376" y="3594975"/>
            <a:ext cx="828048" cy="2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77" name="Google Shape;177;p30"/>
          <p:cNvSpPr/>
          <p:nvPr/>
        </p:nvSpPr>
        <p:spPr>
          <a:xfrm>
            <a:off x="56646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6969125" y="874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6796452" y="5819625"/>
            <a:ext cx="4375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wo" id="181" name="Google Shape;18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5999" y="3524796"/>
            <a:ext cx="1934100" cy="19341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6969125" y="874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4">
            <a:alphaModFix/>
          </a:blip>
          <a:srcRect b="27639" l="71619" r="11346" t="49891"/>
          <a:stretch/>
        </p:blipFill>
        <p:spPr>
          <a:xfrm>
            <a:off x="12472875" y="3608375"/>
            <a:ext cx="311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2907075" y="36083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little]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8205000" y="7033700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[place]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32"/>
          <p:cNvGraphicFramePr/>
          <p:nvPr/>
        </p:nvGraphicFramePr>
        <p:xfrm>
          <a:off x="810550" y="61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{F2F04D4C-F103-47A5-A29F-9E426389881F}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chambre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room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voiture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animal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chien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ordinateur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computer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portable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mobile phone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vélo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bike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rapide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fast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her, chère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expensive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moderne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modern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/>
          <p:nvPr/>
        </p:nvSpPr>
        <p:spPr>
          <a:xfrm>
            <a:off x="4368200" y="2423700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4368200" y="6739750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/>
          <p:nvPr/>
        </p:nvSpPr>
        <p:spPr>
          <a:xfrm>
            <a:off x="4368200" y="8279725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8" name="Google Shape;208;p33"/>
          <p:cNvSpPr txBox="1"/>
          <p:nvPr>
            <p:ph type="title"/>
          </p:nvPr>
        </p:nvSpPr>
        <p:spPr>
          <a:xfrm>
            <a:off x="1264975" y="890075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Avoir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6278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To refer to yourself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075775" y="269406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J’ai</a:t>
            </a:r>
            <a:endParaRPr b="1" sz="4000"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4106750" y="2694075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</a:t>
            </a:r>
            <a:r>
              <a:rPr lang="en-GB" sz="4000"/>
              <a:t>I have</a:t>
            </a:r>
            <a:endParaRPr b="1" sz="4000"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9110650" y="7252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To refer to another specific person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11176500" y="26940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Tu as</a:t>
            </a:r>
            <a:endParaRPr b="1" sz="4000"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12640550" y="2694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</a:t>
            </a:r>
            <a:r>
              <a:rPr lang="en-GB" sz="4000"/>
              <a:t>You have</a:t>
            </a:r>
            <a:endParaRPr b="1" sz="4000"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511" y="3361388"/>
            <a:ext cx="4170414" cy="356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3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17" name="Google Shape;2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0225" y="4017588"/>
            <a:ext cx="1443938" cy="2662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/>
          <p:nvPr>
            <p:ph type="title"/>
          </p:nvPr>
        </p:nvSpPr>
        <p:spPr>
          <a:xfrm>
            <a:off x="3141500" y="86787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-  to have</a:t>
            </a:r>
            <a:endParaRPr sz="4700">
              <a:solidFill>
                <a:schemeClr val="dk2"/>
              </a:solidFill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54420" y="183300"/>
            <a:ext cx="1625675" cy="16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Google Shape;225;p34"/>
          <p:cNvSpPr txBox="1"/>
          <p:nvPr>
            <p:ph type="title"/>
          </p:nvPr>
        </p:nvSpPr>
        <p:spPr>
          <a:xfrm>
            <a:off x="1264975" y="890075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Avoir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6278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a singular male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2887100" y="270516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Il </a:t>
            </a:r>
            <a:r>
              <a:rPr b="1" lang="en-GB" sz="3500"/>
              <a:t>a</a:t>
            </a:r>
            <a:endParaRPr b="1" sz="2800"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3878150" y="2694075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He </a:t>
            </a:r>
            <a:r>
              <a:rPr b="1" lang="en-GB" sz="3500"/>
              <a:t>has</a:t>
            </a:r>
            <a:endParaRPr b="1" sz="2800"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9110650" y="7252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a singular female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1467400" y="26940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Elle </a:t>
            </a:r>
            <a:r>
              <a:rPr b="1" lang="en-GB" sz="3500"/>
              <a:t>a</a:t>
            </a:r>
            <a:endParaRPr b="1" sz="2800"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12873375" y="2694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She </a:t>
            </a:r>
            <a:r>
              <a:rPr b="1" lang="en-GB" sz="3500"/>
              <a:t>has</a:t>
            </a:r>
            <a:endParaRPr b="1" sz="2800"/>
          </a:p>
        </p:txBody>
      </p:sp>
      <p:cxnSp>
        <p:nvCxnSpPr>
          <p:cNvPr id="232" name="Google Shape;232;p34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3" name="Google Shape;233;p34"/>
          <p:cNvSpPr txBox="1"/>
          <p:nvPr>
            <p:ph type="title"/>
          </p:nvPr>
        </p:nvSpPr>
        <p:spPr>
          <a:xfrm>
            <a:off x="30515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-  to have</a:t>
            </a:r>
            <a:endParaRPr sz="4700">
              <a:solidFill>
                <a:schemeClr val="dk2"/>
              </a:solidFill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525" y="3501988"/>
            <a:ext cx="4427400" cy="328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0625" y="3650825"/>
            <a:ext cx="4427400" cy="337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54420" y="183300"/>
            <a:ext cx="1625675" cy="16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p35"/>
          <p:cNvSpPr txBox="1"/>
          <p:nvPr>
            <p:ph type="title"/>
          </p:nvPr>
        </p:nvSpPr>
        <p:spPr>
          <a:xfrm>
            <a:off x="1264975" y="890075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Avoir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323075" y="7650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He has </a:t>
            </a:r>
            <a:r>
              <a:rPr lang="en-GB" sz="4000"/>
              <a:t>a dog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2475100" y="3028538"/>
            <a:ext cx="4660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Il a </a:t>
            </a:r>
            <a:r>
              <a:rPr lang="en-GB" sz="4000"/>
              <a:t>un chien</a:t>
            </a:r>
            <a:endParaRPr sz="4000"/>
          </a:p>
        </p:txBody>
      </p:sp>
      <p:sp>
        <p:nvSpPr>
          <p:cNvPr id="245" name="Google Shape;245;p35"/>
          <p:cNvSpPr txBox="1"/>
          <p:nvPr>
            <p:ph idx="1" type="body"/>
          </p:nvPr>
        </p:nvSpPr>
        <p:spPr>
          <a:xfrm>
            <a:off x="9110650" y="7586750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She has </a:t>
            </a:r>
            <a:r>
              <a:rPr lang="en-GB" sz="4000"/>
              <a:t>a bedroom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11176500" y="3028550"/>
            <a:ext cx="560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Elle a </a:t>
            </a:r>
            <a:r>
              <a:rPr lang="en-GB" sz="4000"/>
              <a:t>une chambre</a:t>
            </a:r>
            <a:endParaRPr sz="400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661" y="3695863"/>
            <a:ext cx="4170414" cy="356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35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49" name="Google Shape;249;p35"/>
          <p:cNvSpPr txBox="1"/>
          <p:nvPr>
            <p:ph type="title"/>
          </p:nvPr>
        </p:nvSpPr>
        <p:spPr>
          <a:xfrm>
            <a:off x="3141500" y="86787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-  to have</a:t>
            </a:r>
            <a:endParaRPr sz="4700">
              <a:solidFill>
                <a:schemeClr val="dk2"/>
              </a:solidFill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4">
            <a:alphaModFix/>
          </a:blip>
          <a:srcRect b="0" l="23193" r="25843" t="45024"/>
          <a:stretch/>
        </p:blipFill>
        <p:spPr>
          <a:xfrm>
            <a:off x="3376675" y="4718788"/>
            <a:ext cx="4660126" cy="26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26412" y="4176963"/>
            <a:ext cx="4253926" cy="299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/>
        </p:nvSpPr>
        <p:spPr>
          <a:xfrm>
            <a:off x="1242000" y="1713550"/>
            <a:ext cx="16452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avoir 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with a noun to say what people have.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6">
            <a:alphaModFix/>
          </a:blip>
          <a:srcRect b="0" l="0" r="42126" t="0"/>
          <a:stretch/>
        </p:blipFill>
        <p:spPr>
          <a:xfrm>
            <a:off x="738200" y="3989013"/>
            <a:ext cx="2562275" cy="32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54420" y="183300"/>
            <a:ext cx="1625675" cy="16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