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BA16B06-D13B-42CF-97FA-2C8D4EF5A7E3}">
  <a:tblStyle styleId="{ABA16B06-D13B-42CF-97FA-2C8D4EF5A7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d632c9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d632c9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dd632c9d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dd632c9d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dd632c9d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dd632c9d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dd632c9d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dd632c9d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c5c9cb9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c5c9cb9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5c9cb91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c5c9cb91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dd632c9d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dd632c9d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dbef080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dbef080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ba57f25f2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ba57f25f2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c5c9cb91f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c5c9cb91f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38" y="2368850"/>
            <a:ext cx="151929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Describing a town [1 / 3]</a:t>
            </a:r>
            <a:endParaRPr sz="6000">
              <a:solidFill>
                <a:srgbClr val="4B3241"/>
              </a:solidFill>
            </a:endParaRPr>
          </a:p>
          <a:p>
            <a:pPr indent="-609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lang="en-GB" sz="6000">
                <a:solidFill>
                  <a:srgbClr val="4B3241"/>
                </a:solidFill>
              </a:rPr>
              <a:t>Using </a:t>
            </a:r>
            <a:r>
              <a:rPr i="1" lang="en-GB" sz="6000">
                <a:solidFill>
                  <a:srgbClr val="4B3241"/>
                </a:solidFill>
              </a:rPr>
              <a:t>on peut</a:t>
            </a:r>
            <a:r>
              <a:rPr lang="en-GB" sz="6000">
                <a:solidFill>
                  <a:srgbClr val="4B3241"/>
                </a:solidFill>
              </a:rPr>
              <a:t> and </a:t>
            </a:r>
            <a:r>
              <a:rPr i="1" lang="en-GB" sz="6000">
                <a:solidFill>
                  <a:srgbClr val="4B3241"/>
                </a:solidFill>
              </a:rPr>
              <a:t>on ne peut pas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Monsieur Lowe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917950" y="8951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Describing a town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Infinitives end in =</a:t>
            </a:r>
            <a:endParaRPr sz="5600" u="sng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On peut means =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On ne peut pas means =              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Ne … pas goes = 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Visiter les monuments =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To go shopping  =              </a:t>
            </a:r>
            <a:endParaRPr i="1" sz="5800"/>
          </a:p>
        </p:txBody>
      </p:sp>
      <p:pic>
        <p:nvPicPr>
          <p:cNvPr id="176" name="Google Shape;1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5874" y="593600"/>
            <a:ext cx="1680175" cy="1334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3"/>
          <p:cNvCxnSpPr/>
          <p:nvPr/>
        </p:nvCxnSpPr>
        <p:spPr>
          <a:xfrm>
            <a:off x="8820000" y="3589525"/>
            <a:ext cx="4017600" cy="13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3"/>
          <p:cNvCxnSpPr/>
          <p:nvPr/>
        </p:nvCxnSpPr>
        <p:spPr>
          <a:xfrm flipH="1" rot="10800000">
            <a:off x="8423050" y="4536725"/>
            <a:ext cx="2744700" cy="13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3"/>
          <p:cNvCxnSpPr/>
          <p:nvPr/>
        </p:nvCxnSpPr>
        <p:spPr>
          <a:xfrm flipH="1" rot="10800000">
            <a:off x="10687650" y="5484488"/>
            <a:ext cx="2277000" cy="1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3"/>
          <p:cNvCxnSpPr/>
          <p:nvPr/>
        </p:nvCxnSpPr>
        <p:spPr>
          <a:xfrm flipH="1" rot="10800000">
            <a:off x="10800625" y="7473825"/>
            <a:ext cx="2277000" cy="1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3"/>
          <p:cNvCxnSpPr/>
          <p:nvPr/>
        </p:nvCxnSpPr>
        <p:spPr>
          <a:xfrm flipH="1" rot="10800000">
            <a:off x="7786600" y="6517900"/>
            <a:ext cx="2277000" cy="1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3"/>
          <p:cNvCxnSpPr/>
          <p:nvPr/>
        </p:nvCxnSpPr>
        <p:spPr>
          <a:xfrm>
            <a:off x="8624800" y="8504175"/>
            <a:ext cx="4017600" cy="13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23"/>
          <p:cNvSpPr txBox="1"/>
          <p:nvPr/>
        </p:nvSpPr>
        <p:spPr>
          <a:xfrm>
            <a:off x="8836900" y="2748925"/>
            <a:ext cx="4017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-ER, -IR and -RE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8423050" y="3695825"/>
            <a:ext cx="4017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you/we can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10785250" y="4686425"/>
            <a:ext cx="4017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you/we cannot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7799850" y="5677025"/>
            <a:ext cx="4017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around the verb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10785250" y="6671500"/>
            <a:ext cx="5025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visit the monuments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8667600" y="7665975"/>
            <a:ext cx="5025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faire du shopping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/>
        </p:nvSpPr>
        <p:spPr>
          <a:xfrm>
            <a:off x="1263150" y="350100"/>
            <a:ext cx="16409700" cy="9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</a:t>
            </a:r>
            <a:r>
              <a:rPr b="1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Instagram</a:t>
            </a:r>
            <a:r>
              <a:rPr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Facebook</a:t>
            </a:r>
            <a:r>
              <a:rPr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Twitter</a:t>
            </a:r>
            <a:r>
              <a:rPr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tagging </a:t>
            </a:r>
            <a:r>
              <a:rPr b="1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00" y="575134"/>
            <a:ext cx="3031725" cy="304106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646575" y="8001800"/>
            <a:ext cx="11286000" cy="16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1026100" y="58860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Phonétique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94" name="Google Shape;94;p16"/>
          <p:cNvSpPr/>
          <p:nvPr/>
        </p:nvSpPr>
        <p:spPr>
          <a:xfrm>
            <a:off x="4595450" y="2761025"/>
            <a:ext cx="8132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6940650" y="6096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qu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5297549" y="5778600"/>
            <a:ext cx="80601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estion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7491200" y="2720275"/>
            <a:ext cx="1934100" cy="26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0">
                <a:solidFill>
                  <a:srgbClr val="F03C78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25000">
              <a:solidFill>
                <a:srgbClr val="F03C7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atre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 flipH="1">
            <a:off x="12885625" y="2465725"/>
            <a:ext cx="38013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943025" y="3879550"/>
            <a:ext cx="38013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musi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6940650" y="6096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qu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b="45414" l="13522" r="73282" t="23972"/>
          <a:stretch/>
        </p:blipFill>
        <p:spPr>
          <a:xfrm>
            <a:off x="2590849" y="3453702"/>
            <a:ext cx="2412998" cy="31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5">
            <a:alphaModFix/>
          </a:blip>
          <a:srcRect b="47089" l="69353" r="9860" t="25970"/>
          <a:stretch/>
        </p:blipFill>
        <p:spPr>
          <a:xfrm>
            <a:off x="7090950" y="5078950"/>
            <a:ext cx="3801302" cy="27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/>
          <p:nvPr/>
        </p:nvSpPr>
        <p:spPr>
          <a:xfrm>
            <a:off x="12883700" y="3522225"/>
            <a:ext cx="4031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[to miss, be missing]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p18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{ABA16B06-D13B-42CF-97FA-2C8D4EF5A7E3}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banlieue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suburb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quartier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district/area.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espaces verts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green spaces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l’aire de jeux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playground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zone piétonne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pedestrian area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magasin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shop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voir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isiter 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visit (a place)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97500" y="48192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Grammaire</a:t>
            </a:r>
            <a:br>
              <a:rPr lang="en-GB" sz="7200"/>
            </a:br>
            <a:r>
              <a:rPr lang="en-GB"/>
              <a:t>Using </a:t>
            </a:r>
            <a:r>
              <a:rPr i="1" lang="en-GB"/>
              <a:t>on peut</a:t>
            </a:r>
            <a:r>
              <a:rPr lang="en-GB"/>
              <a:t> and </a:t>
            </a:r>
            <a:r>
              <a:rPr i="1" lang="en-GB"/>
              <a:t>on ne peut pas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  <p:sp>
        <p:nvSpPr>
          <p:cNvPr id="122" name="Google Shape;122;p19"/>
          <p:cNvSpPr/>
          <p:nvPr/>
        </p:nvSpPr>
        <p:spPr>
          <a:xfrm>
            <a:off x="719175" y="680550"/>
            <a:ext cx="3052200" cy="303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88" y="837500"/>
            <a:ext cx="2721373" cy="27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613150" y="5090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536950" y="4064350"/>
            <a:ext cx="7631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one</a:t>
            </a:r>
            <a:r>
              <a:rPr b="1" lang="en-GB" sz="3500">
                <a:solidFill>
                  <a:schemeClr val="accent3"/>
                </a:solidFill>
              </a:rPr>
              <a:t> specific</a:t>
            </a:r>
            <a:r>
              <a:rPr lang="en-GB" sz="3500"/>
              <a:t> person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2974150" y="1665413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Tu</a:t>
            </a:r>
            <a:endParaRPr b="1" sz="2800"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3931200" y="1649900"/>
            <a:ext cx="3621000" cy="14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You </a:t>
            </a:r>
            <a:br>
              <a:rPr lang="en-GB" sz="3500"/>
            </a:br>
            <a:endParaRPr b="1" sz="2800"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8424850" y="7709475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people in </a:t>
            </a:r>
            <a:r>
              <a:rPr b="1" lang="en-GB" sz="3500">
                <a:solidFill>
                  <a:schemeClr val="accent3"/>
                </a:solidFill>
              </a:rPr>
              <a:t>general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10973393" y="2681150"/>
            <a:ext cx="989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On</a:t>
            </a:r>
            <a:r>
              <a:rPr lang="en-GB" sz="3500"/>
              <a:t> </a:t>
            </a:r>
            <a:endParaRPr b="1" sz="2800"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11864858" y="2694087"/>
            <a:ext cx="3110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You, we</a:t>
            </a:r>
            <a:endParaRPr b="1" sz="2800"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950" y="2268025"/>
            <a:ext cx="3110399" cy="166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375" y="4459022"/>
            <a:ext cx="1271163" cy="2076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20"/>
          <p:cNvCxnSpPr/>
          <p:nvPr/>
        </p:nvCxnSpPr>
        <p:spPr>
          <a:xfrm>
            <a:off x="8532475" y="1600900"/>
            <a:ext cx="15000" cy="702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0751" y="4033375"/>
            <a:ext cx="1271163" cy="2076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16537" y="4118504"/>
            <a:ext cx="1271163" cy="207665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>
            <p:ph type="title"/>
          </p:nvPr>
        </p:nvSpPr>
        <p:spPr>
          <a:xfrm>
            <a:off x="1908550" y="5090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-  You, we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536950" y="7569550"/>
            <a:ext cx="7631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a group of </a:t>
            </a:r>
            <a:r>
              <a:rPr b="1" lang="en-GB" sz="3500">
                <a:solidFill>
                  <a:schemeClr val="accent3"/>
                </a:solidFill>
              </a:rPr>
              <a:t>specific </a:t>
            </a:r>
            <a:r>
              <a:rPr lang="en-GB" sz="3500"/>
              <a:t>people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2974150" y="5170613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Vous</a:t>
            </a:r>
            <a:endParaRPr b="1" sz="2800"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4312200" y="5155100"/>
            <a:ext cx="3621000" cy="14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You </a:t>
            </a:r>
            <a:br>
              <a:rPr lang="en-GB" sz="3500"/>
            </a:br>
            <a:endParaRPr b="1" sz="2800"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2550" y="5840062"/>
            <a:ext cx="1985988" cy="140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917950" y="890050"/>
            <a:ext cx="2763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On peut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856475" y="7269800"/>
            <a:ext cx="7613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On peut</a:t>
            </a:r>
            <a:r>
              <a:rPr lang="en-GB" sz="3500"/>
              <a:t> visiter les espaces verts = You can visit green spaces</a:t>
            </a:r>
            <a:endParaRPr sz="2800"/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1025050" y="2243100"/>
            <a:ext cx="15865500" cy="13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On peut</a:t>
            </a:r>
            <a:r>
              <a:rPr lang="en-GB" sz="3500"/>
              <a:t> is followed by an infinitive phrase. Infinitives are the form of the verb ending in -ER, -IR or -RE.</a:t>
            </a:r>
            <a:endParaRPr sz="2800"/>
          </a:p>
        </p:txBody>
      </p:sp>
      <p:cxnSp>
        <p:nvCxnSpPr>
          <p:cNvPr id="152" name="Google Shape;152;p21"/>
          <p:cNvCxnSpPr/>
          <p:nvPr/>
        </p:nvCxnSpPr>
        <p:spPr>
          <a:xfrm flipH="1">
            <a:off x="9023550" y="3615850"/>
            <a:ext cx="29400" cy="432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53" name="Google Shape;153;p21"/>
          <p:cNvSpPr txBox="1"/>
          <p:nvPr>
            <p:ph type="title"/>
          </p:nvPr>
        </p:nvSpPr>
        <p:spPr>
          <a:xfrm>
            <a:off x="3965950" y="890050"/>
            <a:ext cx="136773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lang="en-GB">
                <a:solidFill>
                  <a:schemeClr val="dk2"/>
                </a:solidFill>
              </a:rPr>
              <a:t>You can</a:t>
            </a:r>
            <a:endParaRPr i="1" sz="3800">
              <a:solidFill>
                <a:schemeClr val="accent1"/>
              </a:solidFill>
            </a:endParaRPr>
          </a:p>
        </p:txBody>
      </p:sp>
      <p:pic>
        <p:nvPicPr>
          <p:cNvPr descr="Landscape, Spring, Summer, Fields, Clouds, Grass, Hill"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875" y="3964025"/>
            <a:ext cx="4816834" cy="2789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n, Trees, Beach, Landscape, Nature, Sunlight, Sky"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67400" y="3964025"/>
            <a:ext cx="3887033" cy="278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9848075" y="7269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On peut</a:t>
            </a:r>
            <a:r>
              <a:rPr lang="en-GB" sz="3500"/>
              <a:t> aller à la plage = 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You can go to the beach</a:t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917950" y="890050"/>
            <a:ext cx="5164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On </a:t>
            </a:r>
            <a:r>
              <a:rPr lang="en-GB">
                <a:solidFill>
                  <a:schemeClr val="accent3"/>
                </a:solidFill>
              </a:rPr>
              <a:t>ne</a:t>
            </a:r>
            <a:r>
              <a:rPr lang="en-GB">
                <a:solidFill>
                  <a:schemeClr val="dk2"/>
                </a:solidFill>
              </a:rPr>
              <a:t> peut </a:t>
            </a:r>
            <a:r>
              <a:rPr lang="en-GB">
                <a:solidFill>
                  <a:schemeClr val="accent3"/>
                </a:solidFill>
              </a:rPr>
              <a:t>pas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856475" y="7269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On </a:t>
            </a:r>
            <a:r>
              <a:rPr b="1" lang="en-GB" sz="3500">
                <a:solidFill>
                  <a:schemeClr val="accent3"/>
                </a:solidFill>
              </a:rPr>
              <a:t>ne</a:t>
            </a:r>
            <a:r>
              <a:rPr b="1" lang="en-GB" sz="3500"/>
              <a:t> peut </a:t>
            </a:r>
            <a:r>
              <a:rPr b="1" lang="en-GB" sz="3500">
                <a:solidFill>
                  <a:schemeClr val="accent3"/>
                </a:solidFill>
              </a:rPr>
              <a:t>pas</a:t>
            </a:r>
            <a:r>
              <a:rPr b="1" lang="en-GB" sz="3500"/>
              <a:t> </a:t>
            </a:r>
            <a:r>
              <a:rPr lang="en-GB" sz="3500"/>
              <a:t>voir le musée</a:t>
            </a:r>
            <a:r>
              <a:rPr lang="en-GB" sz="3500"/>
              <a:t> = You can</a:t>
            </a:r>
            <a:r>
              <a:rPr lang="en-GB" sz="3500">
                <a:solidFill>
                  <a:schemeClr val="accent3"/>
                </a:solidFill>
              </a:rPr>
              <a:t>not</a:t>
            </a:r>
            <a:r>
              <a:rPr lang="en-GB" sz="3500"/>
              <a:t> see the museum</a:t>
            </a:r>
            <a:endParaRPr sz="2800"/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1025050" y="2243100"/>
            <a:ext cx="15865500" cy="13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On </a:t>
            </a:r>
            <a:r>
              <a:rPr b="1" lang="en-GB" sz="3500">
                <a:solidFill>
                  <a:schemeClr val="accent3"/>
                </a:solidFill>
              </a:rPr>
              <a:t>ne</a:t>
            </a:r>
            <a:r>
              <a:rPr b="1" lang="en-GB" sz="3500"/>
              <a:t> peut </a:t>
            </a:r>
            <a:r>
              <a:rPr b="1" lang="en-GB" sz="3500">
                <a:solidFill>
                  <a:schemeClr val="accent3"/>
                </a:solidFill>
              </a:rPr>
              <a:t>pas</a:t>
            </a:r>
            <a:r>
              <a:rPr lang="en-GB" sz="3500"/>
              <a:t> - the negative ‘</a:t>
            </a:r>
            <a:r>
              <a:rPr lang="en-GB" sz="3500">
                <a:solidFill>
                  <a:schemeClr val="accent3"/>
                </a:solidFill>
              </a:rPr>
              <a:t>ne … pas</a:t>
            </a:r>
            <a:r>
              <a:rPr lang="en-GB" sz="3500"/>
              <a:t>’ goes around the verb and then the infinitive phrase follows.</a:t>
            </a:r>
            <a:endParaRPr sz="2800"/>
          </a:p>
        </p:txBody>
      </p:sp>
      <p:cxnSp>
        <p:nvCxnSpPr>
          <p:cNvPr id="164" name="Google Shape;164;p22"/>
          <p:cNvCxnSpPr/>
          <p:nvPr/>
        </p:nvCxnSpPr>
        <p:spPr>
          <a:xfrm flipH="1">
            <a:off x="9023550" y="3615850"/>
            <a:ext cx="29400" cy="432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65" name="Google Shape;165;p22"/>
          <p:cNvSpPr txBox="1"/>
          <p:nvPr>
            <p:ph type="title"/>
          </p:nvPr>
        </p:nvSpPr>
        <p:spPr>
          <a:xfrm>
            <a:off x="6099550" y="890050"/>
            <a:ext cx="136773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b="0" lang="en-GB">
                <a:solidFill>
                  <a:schemeClr val="dk2"/>
                </a:solidFill>
              </a:rPr>
              <a:t>Translates as </a:t>
            </a:r>
            <a:r>
              <a:rPr lang="en-GB">
                <a:solidFill>
                  <a:schemeClr val="dk2"/>
                </a:solidFill>
              </a:rPr>
              <a:t>You</a:t>
            </a:r>
            <a:r>
              <a:rPr lang="en-GB">
                <a:solidFill>
                  <a:schemeClr val="dk2"/>
                </a:solidFill>
              </a:rPr>
              <a:t> can</a:t>
            </a:r>
            <a:r>
              <a:rPr lang="en-GB">
                <a:solidFill>
                  <a:schemeClr val="accent3"/>
                </a:solidFill>
              </a:rPr>
              <a:t>not</a:t>
            </a:r>
            <a:endParaRPr i="1" sz="3800">
              <a:solidFill>
                <a:schemeClr val="accent3"/>
              </a:solidFill>
            </a:endParaRPr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9684925" y="7269800"/>
            <a:ext cx="768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On </a:t>
            </a:r>
            <a:r>
              <a:rPr b="1" lang="en-GB" sz="3500">
                <a:solidFill>
                  <a:schemeClr val="accent3"/>
                </a:solidFill>
              </a:rPr>
              <a:t>ne</a:t>
            </a:r>
            <a:r>
              <a:rPr b="1" lang="en-GB" sz="3500"/>
              <a:t> peut </a:t>
            </a:r>
            <a:r>
              <a:rPr b="1" lang="en-GB" sz="3500">
                <a:solidFill>
                  <a:schemeClr val="accent3"/>
                </a:solidFill>
              </a:rPr>
              <a:t>pas</a:t>
            </a:r>
            <a:r>
              <a:rPr lang="en-GB" sz="3500"/>
              <a:t> faire du shopping = You can</a:t>
            </a:r>
            <a:r>
              <a:rPr lang="en-GB" sz="3500">
                <a:solidFill>
                  <a:schemeClr val="accent3"/>
                </a:solidFill>
              </a:rPr>
              <a:t>not</a:t>
            </a:r>
            <a:r>
              <a:rPr lang="en-GB" sz="3500"/>
              <a:t> go shopping</a:t>
            </a:r>
            <a:endParaRPr sz="2800"/>
          </a:p>
        </p:txBody>
      </p:sp>
      <p:pic>
        <p:nvPicPr>
          <p:cNvPr descr="Icon, Museum, Temple"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5863" y="3887825"/>
            <a:ext cx="3223725" cy="3062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g, Green, Mall, Shopping, Carryout Bag, Carrier Bag" id="168" name="Google Shape;1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20250" y="3623600"/>
            <a:ext cx="3298147" cy="334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ss, Delete, Remove, Cancel, Abort, Red, Reject, Tick" id="169" name="Google Shape;16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0550" y="4532150"/>
            <a:ext cx="2912834" cy="197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ss, Delete, Remove, Cancel, Abort, Red, Reject, Tick" id="170" name="Google Shape;17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12912" y="4455950"/>
            <a:ext cx="2912834" cy="19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