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609A887-B4A3-4972-B29E-1863D153D11D}">
  <a:tblStyle styleId="{8609A887-B4A3-4972-B29E-1863D153D11D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6d3a7b33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6d3a7b33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73b87395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73b87395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73b873956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73b873956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71" name="Google Shape;71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39" name="Google Shape;39;p7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sz="2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332675" y="1668338"/>
            <a:ext cx="8685000" cy="552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33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Percentages and statistics</a:t>
            </a:r>
            <a:endParaRPr b="0" sz="33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Construct line graphs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Independent Task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458975" y="445025"/>
            <a:ext cx="8226000" cy="245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Mathematics 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</a:t>
            </a:r>
            <a:r>
              <a:rPr lang="en-GB" sz="1800">
                <a:solidFill>
                  <a:srgbClr val="4B3241"/>
                </a:solidFill>
              </a:rPr>
              <a:t>s</a:t>
            </a:r>
            <a:r>
              <a:rPr lang="en-GB" sz="1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Parsons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229485" y="2396663"/>
            <a:ext cx="360000" cy="9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idx="1" type="subTitle"/>
          </p:nvPr>
        </p:nvSpPr>
        <p:spPr>
          <a:xfrm>
            <a:off x="458975" y="445025"/>
            <a:ext cx="3128400" cy="453300"/>
          </a:xfrm>
          <a:prstGeom prst="rect">
            <a:avLst/>
          </a:prstGeom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Question 1</a:t>
            </a:r>
            <a:endParaRPr/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90" name="Google Shape;90;p15"/>
          <p:cNvGraphicFramePr/>
          <p:nvPr/>
        </p:nvGraphicFramePr>
        <p:xfrm>
          <a:off x="4130850" y="1099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{8609A887-B4A3-4972-B29E-1863D153D11D}</a:tableStyleId>
              </a:tblPr>
              <a:tblGrid>
                <a:gridCol w="1123425"/>
                <a:gridCol w="2999875"/>
              </a:tblGrid>
              <a:tr h="520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chemeClr val="accent4"/>
                          </a:solidFill>
                        </a:rPr>
                        <a:t>Time</a:t>
                      </a:r>
                      <a:endParaRPr b="1" sz="2000">
                        <a:solidFill>
                          <a:schemeClr val="accent4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chemeClr val="accent4"/>
                          </a:solidFill>
                        </a:rPr>
                        <a:t>Shadow length (m)</a:t>
                      </a:r>
                      <a:endParaRPr b="1" sz="2000">
                        <a:solidFill>
                          <a:schemeClr val="accent4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0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09:10</a:t>
                      </a:r>
                      <a:endParaRPr sz="2000"/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4.15</a:t>
                      </a:r>
                      <a:endParaRPr sz="2000"/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0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10:10</a:t>
                      </a:r>
                      <a:endParaRPr sz="2000"/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3.11</a:t>
                      </a:r>
                      <a:endParaRPr sz="2000"/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0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11:10</a:t>
                      </a:r>
                      <a:endParaRPr sz="2000"/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2.67</a:t>
                      </a:r>
                      <a:endParaRPr sz="2000"/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0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12:10</a:t>
                      </a:r>
                      <a:endParaRPr sz="2000"/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2.70</a:t>
                      </a:r>
                      <a:endParaRPr sz="2000"/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0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13:10</a:t>
                      </a:r>
                      <a:endParaRPr sz="2000"/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3.16</a:t>
                      </a:r>
                      <a:endParaRPr sz="2000"/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0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14:10</a:t>
                      </a:r>
                      <a:endParaRPr sz="2000"/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4.22</a:t>
                      </a:r>
                      <a:endParaRPr sz="2000"/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1" name="Google Shape;91;p15"/>
          <p:cNvSpPr txBox="1"/>
          <p:nvPr/>
        </p:nvSpPr>
        <p:spPr>
          <a:xfrm>
            <a:off x="458975" y="1098313"/>
            <a:ext cx="3383700" cy="349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Some pupils conducted their own experiment about shadows.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They recorded their results in a table.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Create a line graph to show these results.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Consider an appropriate scales and label your graph. 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>
            <p:ph idx="1" type="subTitle"/>
          </p:nvPr>
        </p:nvSpPr>
        <p:spPr>
          <a:xfrm>
            <a:off x="458975" y="445025"/>
            <a:ext cx="3128400" cy="453300"/>
          </a:xfrm>
          <a:prstGeom prst="rect">
            <a:avLst/>
          </a:prstGeom>
          <a:solidFill>
            <a:schemeClr val="accent2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Question 2</a:t>
            </a:r>
            <a:endParaRPr/>
          </a:p>
        </p:txBody>
      </p:sp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8" name="Google Shape;98;p16"/>
          <p:cNvSpPr txBox="1"/>
          <p:nvPr/>
        </p:nvSpPr>
        <p:spPr>
          <a:xfrm>
            <a:off x="437700" y="1099725"/>
            <a:ext cx="7944600" cy="362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Use the following explanation of a journey to create a graph.</a:t>
            </a:r>
            <a:endParaRPr sz="1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“Today I walked my dog to my friend’s house. I set off from my house at 10:30 a.m. and we walked 1.5 km to the park, arriving at 11:00 a.m. We spent 30 minutes in the park. At 11:30 a.m., we continued our walk and walked 3.2 km to the ice cream shop. We arrived at the ice cream shop at 12:30 p.m. I spent half an hour choosing an ice cream and eating it. After 90 minutes we arrived at my friend’s house which is 4.2 km from the ice cream shop.”</a:t>
            </a:r>
            <a:endParaRPr sz="1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