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3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5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6:notes"/>
          <p:cNvSpPr txBox="1"/>
          <p:nvPr>
            <p:ph idx="1" type="body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</a:pPr>
            <a:r>
              <a:rPr lang="en-GB">
                <a:solidFill>
                  <a:schemeClr val="dk2"/>
                </a:solidFill>
              </a:rPr>
              <a:t>Finding the HCF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 Lund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1" y="244531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Finding the HCF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1" y="727896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443"/>
                </a:solidFill>
              </a:rPr>
              <a:t>1.  Troy is writing 40 as a product of its prime factors.  He draws a factor tree to help him.</a:t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0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Complete the factor tree for 40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Write 40 as a product of its prime factors.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443"/>
                </a:solidFill>
              </a:rPr>
              <a:t> </a:t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443"/>
                </a:solidFill>
              </a:rPr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4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4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443"/>
              </a:solidFill>
            </a:endParaRPr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40241" y="727895"/>
            <a:ext cx="4165544" cy="43472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 a)  Write 100 as a product of its prime factors.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b) Write 60 as a product of its prime factors.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c) Complete the Venn diagram.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d) Work out highest common factor (HCF) of 100 and 60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2" name="Google Shape;42;p7"/>
          <p:cNvGrpSpPr/>
          <p:nvPr/>
        </p:nvGrpSpPr>
        <p:grpSpPr>
          <a:xfrm>
            <a:off x="1685673" y="1539806"/>
            <a:ext cx="1269564" cy="1611887"/>
            <a:chOff x="3025087" y="2186499"/>
            <a:chExt cx="1269564" cy="1611887"/>
          </a:xfrm>
        </p:grpSpPr>
        <p:sp>
          <p:nvSpPr>
            <p:cNvPr id="43" name="Google Shape;43;p7"/>
            <p:cNvSpPr txBox="1"/>
            <p:nvPr/>
          </p:nvSpPr>
          <p:spPr>
            <a:xfrm>
              <a:off x="3304151" y="2186499"/>
              <a:ext cx="457176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4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40</a:t>
              </a:r>
              <a:endParaRPr/>
            </a:p>
          </p:txBody>
        </p:sp>
        <p:sp>
          <p:nvSpPr>
            <p:cNvPr id="44" name="Google Shape;44;p7"/>
            <p:cNvSpPr/>
            <p:nvPr/>
          </p:nvSpPr>
          <p:spPr>
            <a:xfrm>
              <a:off x="3025087" y="2815803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4344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45" name="Google Shape;45;p7"/>
            <p:cNvSpPr/>
            <p:nvPr/>
          </p:nvSpPr>
          <p:spPr>
            <a:xfrm>
              <a:off x="3264324" y="3324183"/>
              <a:ext cx="448573" cy="396815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4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cxnSp>
          <p:nvCxnSpPr>
            <p:cNvPr id="46" name="Google Shape;46;p7"/>
            <p:cNvCxnSpPr/>
            <p:nvPr/>
          </p:nvCxnSpPr>
          <p:spPr>
            <a:xfrm flipH="1" rot="10800000">
              <a:off x="3277830" y="2477249"/>
              <a:ext cx="176798" cy="305018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7" name="Google Shape;47;p7"/>
            <p:cNvCxnSpPr/>
            <p:nvPr/>
          </p:nvCxnSpPr>
          <p:spPr>
            <a:xfrm>
              <a:off x="3569842" y="2477624"/>
              <a:ext cx="195362" cy="312904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8" name="Google Shape;48;p7"/>
            <p:cNvSpPr/>
            <p:nvPr/>
          </p:nvSpPr>
          <p:spPr>
            <a:xfrm>
              <a:off x="3846078" y="3401571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rgbClr val="4344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49" name="Google Shape;49;p7"/>
            <p:cNvSpPr txBox="1"/>
            <p:nvPr/>
          </p:nvSpPr>
          <p:spPr>
            <a:xfrm>
              <a:off x="3617346" y="2780523"/>
              <a:ext cx="3209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4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/>
            </a:p>
          </p:txBody>
        </p:sp>
        <p:cxnSp>
          <p:nvCxnSpPr>
            <p:cNvPr id="50" name="Google Shape;50;p7"/>
            <p:cNvCxnSpPr/>
            <p:nvPr/>
          </p:nvCxnSpPr>
          <p:spPr>
            <a:xfrm flipH="1" rot="10800000">
              <a:off x="3547760" y="3053635"/>
              <a:ext cx="176798" cy="305018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51" name="Google Shape;51;p7"/>
            <p:cNvCxnSpPr/>
            <p:nvPr/>
          </p:nvCxnSpPr>
          <p:spPr>
            <a:xfrm>
              <a:off x="3839772" y="3054010"/>
              <a:ext cx="195362" cy="312904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pic>
        <p:nvPicPr>
          <p:cNvPr id="52" name="Google Shape;5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38936" y="2393132"/>
            <a:ext cx="2654956" cy="12301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494124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Finding the HCF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494124" y="791304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Work out the HCF of each of the following pairs of numbers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45 and 60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48 and 72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120 and 150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90 and 72</a:t>
            </a:r>
            <a:endParaRPr/>
          </a:p>
          <a:p>
            <a:pPr indent="-342900" lvl="0" marL="3429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180 and 96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60" name="Google Shape;60;p8"/>
          <p:cNvSpPr txBox="1"/>
          <p:nvPr/>
        </p:nvSpPr>
        <p:spPr>
          <a:xfrm>
            <a:off x="4645303" y="819656"/>
            <a:ext cx="4165544" cy="40994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Tom wants to find the HCF of 121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and 54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 writes each number as the product of its prime factors and draws a Venn diagram.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HCF of 121 and 54?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1" name="Google Shape;6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49111" y="2410636"/>
            <a:ext cx="2557928" cy="1332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8" name="Google Shape;6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type="title"/>
          </p:nvPr>
        </p:nvSpPr>
        <p:spPr>
          <a:xfrm>
            <a:off x="458971" y="170175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Finding the HCF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458971" y="653540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 Troy is writing 40 as a product of its prime factors.  He draws a factor tree to help him.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Complete the factor tree for 40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Write 40 as a product of its prime factors.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</a:t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4640241" y="653539"/>
            <a:ext cx="4165544" cy="43472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 a)  Write 100 as a product of its prime factors.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Write 60 as a product of its prime factors.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Complete the Venn diagram.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d) Work out highest common factor (HCF) of 100 and 60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77" name="Google Shape;77;p10"/>
          <p:cNvGrpSpPr/>
          <p:nvPr/>
        </p:nvGrpSpPr>
        <p:grpSpPr>
          <a:xfrm>
            <a:off x="1831977" y="1275255"/>
            <a:ext cx="1269564" cy="1611887"/>
            <a:chOff x="3025087" y="2186499"/>
            <a:chExt cx="1269564" cy="1611887"/>
          </a:xfrm>
        </p:grpSpPr>
        <p:sp>
          <p:nvSpPr>
            <p:cNvPr id="78" name="Google Shape;78;p10"/>
            <p:cNvSpPr txBox="1"/>
            <p:nvPr/>
          </p:nvSpPr>
          <p:spPr>
            <a:xfrm>
              <a:off x="3304151" y="2186499"/>
              <a:ext cx="457176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40</a:t>
              </a:r>
              <a:endParaRPr/>
            </a:p>
          </p:txBody>
        </p:sp>
        <p:sp>
          <p:nvSpPr>
            <p:cNvPr id="79" name="Google Shape;79;p10"/>
            <p:cNvSpPr/>
            <p:nvPr/>
          </p:nvSpPr>
          <p:spPr>
            <a:xfrm>
              <a:off x="3025087" y="2815803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</a:t>
              </a:r>
              <a:endParaRPr/>
            </a:p>
          </p:txBody>
        </p:sp>
        <p:sp>
          <p:nvSpPr>
            <p:cNvPr id="80" name="Google Shape;80;p10"/>
            <p:cNvSpPr/>
            <p:nvPr/>
          </p:nvSpPr>
          <p:spPr>
            <a:xfrm>
              <a:off x="3264324" y="3324183"/>
              <a:ext cx="448573" cy="396815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</a:t>
              </a:r>
              <a:endParaRPr/>
            </a:p>
          </p:txBody>
        </p:sp>
        <p:cxnSp>
          <p:nvCxnSpPr>
            <p:cNvPr id="81" name="Google Shape;81;p10"/>
            <p:cNvCxnSpPr/>
            <p:nvPr/>
          </p:nvCxnSpPr>
          <p:spPr>
            <a:xfrm flipH="1" rot="10800000">
              <a:off x="3277830" y="2477249"/>
              <a:ext cx="176798" cy="305018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2" name="Google Shape;82;p10"/>
            <p:cNvCxnSpPr/>
            <p:nvPr/>
          </p:nvCxnSpPr>
          <p:spPr>
            <a:xfrm>
              <a:off x="3569842" y="2477624"/>
              <a:ext cx="195362" cy="312904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3" name="Google Shape;83;p10"/>
            <p:cNvSpPr/>
            <p:nvPr/>
          </p:nvSpPr>
          <p:spPr>
            <a:xfrm>
              <a:off x="3846078" y="3401571"/>
              <a:ext cx="448573" cy="396815"/>
            </a:xfrm>
            <a:prstGeom prst="ellipse">
              <a:avLst/>
            </a:prstGeom>
            <a:noFill/>
            <a:ln cap="flat" cmpd="sng" w="127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endParaRPr/>
            </a:p>
          </p:txBody>
        </p:sp>
        <p:sp>
          <p:nvSpPr>
            <p:cNvPr id="84" name="Google Shape;84;p10"/>
            <p:cNvSpPr txBox="1"/>
            <p:nvPr/>
          </p:nvSpPr>
          <p:spPr>
            <a:xfrm>
              <a:off x="3617346" y="2780523"/>
              <a:ext cx="320922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8</a:t>
              </a:r>
              <a:endParaRPr/>
            </a:p>
          </p:txBody>
        </p:sp>
        <p:cxnSp>
          <p:nvCxnSpPr>
            <p:cNvPr id="85" name="Google Shape;85;p10"/>
            <p:cNvCxnSpPr/>
            <p:nvPr/>
          </p:nvCxnSpPr>
          <p:spPr>
            <a:xfrm flipH="1" rot="10800000">
              <a:off x="3547760" y="3053635"/>
              <a:ext cx="176798" cy="305018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6" name="Google Shape;86;p10"/>
            <p:cNvCxnSpPr/>
            <p:nvPr/>
          </p:nvCxnSpPr>
          <p:spPr>
            <a:xfrm>
              <a:off x="3839772" y="3054010"/>
              <a:ext cx="195362" cy="312904"/>
            </a:xfrm>
            <a:prstGeom prst="straightConnector1">
              <a:avLst/>
            </a:prstGeom>
            <a:noFill/>
            <a:ln cap="flat" cmpd="sng" w="12700">
              <a:solidFill>
                <a:srgbClr val="21212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pic>
        <p:nvPicPr>
          <p:cNvPr id="87" name="Google Shape;87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38936" y="2318776"/>
            <a:ext cx="2654956" cy="123011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Google Shape;88;p10"/>
          <p:cNvCxnSpPr/>
          <p:nvPr/>
        </p:nvCxnSpPr>
        <p:spPr>
          <a:xfrm flipH="1" rot="10800000">
            <a:off x="2107785" y="2707192"/>
            <a:ext cx="154699" cy="266882"/>
          </a:xfrm>
          <a:prstGeom prst="straightConnector1">
            <a:avLst/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9" name="Google Shape;89;p10"/>
          <p:cNvCxnSpPr/>
          <p:nvPr/>
        </p:nvCxnSpPr>
        <p:spPr>
          <a:xfrm>
            <a:off x="2363298" y="2707520"/>
            <a:ext cx="170943" cy="273782"/>
          </a:xfrm>
          <a:prstGeom prst="straightConnector1">
            <a:avLst/>
          </a:prstGeom>
          <a:noFill/>
          <a:ln cap="flat" cmpd="sng" w="12700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0" name="Google Shape;90;p10"/>
          <p:cNvSpPr/>
          <p:nvPr/>
        </p:nvSpPr>
        <p:spPr>
          <a:xfrm>
            <a:off x="1895806" y="3007696"/>
            <a:ext cx="392504" cy="347202"/>
          </a:xfrm>
          <a:prstGeom prst="ellipse">
            <a:avLst/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91" name="Google Shape;91;p10"/>
          <p:cNvSpPr/>
          <p:nvPr/>
        </p:nvSpPr>
        <p:spPr>
          <a:xfrm>
            <a:off x="2366134" y="2999673"/>
            <a:ext cx="392504" cy="347202"/>
          </a:xfrm>
          <a:prstGeom prst="ellipse">
            <a:avLst/>
          </a:prstGeom>
          <a:noFill/>
          <a:ln cap="flat" cmpd="sng" w="127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92" name="Google Shape;92;p10"/>
          <p:cNvSpPr txBox="1"/>
          <p:nvPr/>
        </p:nvSpPr>
        <p:spPr>
          <a:xfrm>
            <a:off x="1568619" y="4061220"/>
            <a:ext cx="123303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40 = 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x 5</a:t>
            </a:r>
            <a:endParaRPr/>
          </a:p>
        </p:txBody>
      </p:sp>
      <p:sp>
        <p:nvSpPr>
          <p:cNvPr id="93" name="Google Shape;93;p10"/>
          <p:cNvSpPr txBox="1"/>
          <p:nvPr/>
        </p:nvSpPr>
        <p:spPr>
          <a:xfrm>
            <a:off x="5377249" y="989958"/>
            <a:ext cx="234872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2 x 2 x 5 x 5 = 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x 5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0"/>
          <p:cNvSpPr txBox="1"/>
          <p:nvPr/>
        </p:nvSpPr>
        <p:spPr>
          <a:xfrm>
            <a:off x="5359042" y="1622219"/>
            <a:ext cx="25651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= 2 x 2 x 3 x 5 = 2</a:t>
            </a:r>
            <a:r>
              <a:rPr b="0" baseline="3000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x 3 x 5</a:t>
            </a:r>
            <a:endParaRPr/>
          </a:p>
        </p:txBody>
      </p:sp>
      <p:sp>
        <p:nvSpPr>
          <p:cNvPr id="95" name="Google Shape;95;p10"/>
          <p:cNvSpPr txBox="1"/>
          <p:nvPr/>
        </p:nvSpPr>
        <p:spPr>
          <a:xfrm>
            <a:off x="6427440" y="2642748"/>
            <a:ext cx="30168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96" name="Google Shape;96;p10"/>
          <p:cNvSpPr txBox="1"/>
          <p:nvPr/>
        </p:nvSpPr>
        <p:spPr>
          <a:xfrm>
            <a:off x="6446214" y="2990422"/>
            <a:ext cx="30168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sp>
        <p:nvSpPr>
          <p:cNvPr id="97" name="Google Shape;97;p10"/>
          <p:cNvSpPr txBox="1"/>
          <p:nvPr/>
        </p:nvSpPr>
        <p:spPr>
          <a:xfrm>
            <a:off x="6292911" y="2834720"/>
            <a:ext cx="30168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98" name="Google Shape;98;p10"/>
          <p:cNvSpPr txBox="1"/>
          <p:nvPr/>
        </p:nvSpPr>
        <p:spPr>
          <a:xfrm flipH="1">
            <a:off x="5726359" y="2743943"/>
            <a:ext cx="349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endParaRPr/>
          </a:p>
        </p:txBody>
      </p:sp>
      <p:sp>
        <p:nvSpPr>
          <p:cNvPr id="99" name="Google Shape;99;p10"/>
          <p:cNvSpPr txBox="1"/>
          <p:nvPr/>
        </p:nvSpPr>
        <p:spPr>
          <a:xfrm flipH="1">
            <a:off x="6893583" y="2834720"/>
            <a:ext cx="349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/>
          </a:p>
        </p:txBody>
      </p:sp>
      <p:sp>
        <p:nvSpPr>
          <p:cNvPr id="100" name="Google Shape;100;p10"/>
          <p:cNvSpPr txBox="1"/>
          <p:nvPr/>
        </p:nvSpPr>
        <p:spPr>
          <a:xfrm flipH="1">
            <a:off x="6651377" y="4000622"/>
            <a:ext cx="4844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type="title"/>
          </p:nvPr>
        </p:nvSpPr>
        <p:spPr>
          <a:xfrm>
            <a:off x="494124" y="312898"/>
            <a:ext cx="8057705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Finding the HCF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494124" y="845543"/>
            <a:ext cx="3891600" cy="412778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3. Work out the HCF of each of the following pairs of numbers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45 and 60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48 and 72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120 and 150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90 and 72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180 and 96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aseline="30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        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07" name="Google Shape;107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108" name="Google Shape;108;p11"/>
          <p:cNvSpPr txBox="1"/>
          <p:nvPr/>
        </p:nvSpPr>
        <p:spPr>
          <a:xfrm>
            <a:off x="4645303" y="873895"/>
            <a:ext cx="4165544" cy="409942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Tom wants to find the HCF of 121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and 54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 writes each number as the product of its prime factors and draws a Venn diagram.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HCF of 121 and 54?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413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     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9" name="Google Shape;10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49111" y="2464875"/>
            <a:ext cx="2557928" cy="1332026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1"/>
          <p:cNvSpPr txBox="1"/>
          <p:nvPr/>
        </p:nvSpPr>
        <p:spPr>
          <a:xfrm flipH="1">
            <a:off x="2019003" y="1521215"/>
            <a:ext cx="4844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endParaRPr/>
          </a:p>
        </p:txBody>
      </p:sp>
      <p:sp>
        <p:nvSpPr>
          <p:cNvPr id="111" name="Google Shape;111;p11"/>
          <p:cNvSpPr txBox="1"/>
          <p:nvPr/>
        </p:nvSpPr>
        <p:spPr>
          <a:xfrm flipH="1">
            <a:off x="2019002" y="1914906"/>
            <a:ext cx="4844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24</a:t>
            </a:r>
            <a:endParaRPr/>
          </a:p>
        </p:txBody>
      </p:sp>
      <p:sp>
        <p:nvSpPr>
          <p:cNvPr id="112" name="Google Shape;112;p11"/>
          <p:cNvSpPr txBox="1"/>
          <p:nvPr/>
        </p:nvSpPr>
        <p:spPr>
          <a:xfrm flipH="1">
            <a:off x="2148791" y="2253460"/>
            <a:ext cx="4844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30</a:t>
            </a:r>
            <a:endParaRPr/>
          </a:p>
        </p:txBody>
      </p:sp>
      <p:sp>
        <p:nvSpPr>
          <p:cNvPr id="113" name="Google Shape;113;p11"/>
          <p:cNvSpPr txBox="1"/>
          <p:nvPr/>
        </p:nvSpPr>
        <p:spPr>
          <a:xfrm flipH="1">
            <a:off x="2019001" y="2622581"/>
            <a:ext cx="4844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18</a:t>
            </a:r>
            <a:endParaRPr/>
          </a:p>
        </p:txBody>
      </p:sp>
      <p:sp>
        <p:nvSpPr>
          <p:cNvPr id="114" name="Google Shape;114;p11"/>
          <p:cNvSpPr txBox="1"/>
          <p:nvPr/>
        </p:nvSpPr>
        <p:spPr>
          <a:xfrm flipH="1">
            <a:off x="2109133" y="2987569"/>
            <a:ext cx="4844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/>
          </a:p>
        </p:txBody>
      </p:sp>
      <p:sp>
        <p:nvSpPr>
          <p:cNvPr id="115" name="Google Shape;115;p11"/>
          <p:cNvSpPr txBox="1"/>
          <p:nvPr/>
        </p:nvSpPr>
        <p:spPr>
          <a:xfrm flipH="1">
            <a:off x="7764833" y="4052084"/>
            <a:ext cx="4844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