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y="5143500" cx="9144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5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8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6C6FDD0-D506-4161-A5CB-7821F251CD70}">
  <a:tblStyle styleId="{F6C6FDD0-D506-4161-A5CB-7821F251CD7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50" orient="horz"/>
        <p:guide pos="2880"/>
        <p:guide pos="198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5" Type="http://schemas.openxmlformats.org/officeDocument/2006/relationships/font" Target="fonts/MontserratMedium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ba4e57e3a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ba4e57e3a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dca7fa72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dca7fa72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7a9ecab92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a7a9ecab92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a7a9ecab92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a7a9ecab92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af568597e3_0_3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af568597e3_0_3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af568597e3_0_4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af568597e3_0_4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ctrTitle"/>
          </p:nvPr>
        </p:nvSpPr>
        <p:spPr>
          <a:xfrm>
            <a:off x="459000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terrifying visit in the night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5" name="Google Shape;125;p26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English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21: </a:t>
            </a:r>
            <a:r>
              <a:rPr i="1" lang="en-GB">
                <a:solidFill>
                  <a:schemeClr val="dk2"/>
                </a:solidFill>
              </a:rPr>
              <a:t>Jane Eyre</a:t>
            </a:r>
            <a:endParaRPr i="1"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2" type="subTitle"/>
          </p:nvPr>
        </p:nvSpPr>
        <p:spPr>
          <a:xfrm>
            <a:off x="330150" y="4109500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Johnston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8553025" y="4344700"/>
            <a:ext cx="591000" cy="792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type="title"/>
          </p:nvPr>
        </p:nvSpPr>
        <p:spPr>
          <a:xfrm>
            <a:off x="458975" y="286125"/>
            <a:ext cx="79317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</a:rPr>
              <a:t>Who was the crazy woman who set Rochester’s bed on fire and stabbed Mr Mason?</a:t>
            </a:r>
            <a:endParaRPr i="1" sz="3600">
              <a:solidFill>
                <a:schemeClr val="dk2"/>
              </a:solidFill>
            </a:endParaRPr>
          </a:p>
        </p:txBody>
      </p:sp>
      <p:sp>
        <p:nvSpPr>
          <p:cNvPr id="133" name="Google Shape;133;p27"/>
          <p:cNvSpPr txBox="1"/>
          <p:nvPr>
            <p:ph idx="1" type="body"/>
          </p:nvPr>
        </p:nvSpPr>
        <p:spPr>
          <a:xfrm>
            <a:off x="582900" y="1363775"/>
            <a:ext cx="3383100" cy="4704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1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4" name="Google Shape;134;p27"/>
          <p:cNvSpPr txBox="1"/>
          <p:nvPr>
            <p:ph idx="1" type="body"/>
          </p:nvPr>
        </p:nvSpPr>
        <p:spPr>
          <a:xfrm>
            <a:off x="4868600" y="1363775"/>
            <a:ext cx="3383100" cy="4704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2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5" name="Google Shape;135;p27"/>
          <p:cNvSpPr txBox="1"/>
          <p:nvPr>
            <p:ph idx="1" type="body"/>
          </p:nvPr>
        </p:nvSpPr>
        <p:spPr>
          <a:xfrm>
            <a:off x="4868600" y="2941450"/>
            <a:ext cx="3383100" cy="4704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4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520950" y="2941450"/>
            <a:ext cx="3383100" cy="4704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3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4790650" y="1974675"/>
            <a:ext cx="3383100" cy="73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Rochester claims it was Grace Poole but we do not know for sure.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/>
          </a:p>
        </p:txBody>
      </p:sp>
      <p:sp>
        <p:nvSpPr>
          <p:cNvPr id="138" name="Google Shape;138;p27"/>
          <p:cNvSpPr txBox="1"/>
          <p:nvPr>
            <p:ph idx="1" type="body"/>
          </p:nvPr>
        </p:nvSpPr>
        <p:spPr>
          <a:xfrm>
            <a:off x="4868600" y="3589425"/>
            <a:ext cx="3755100" cy="53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/>
              <a:t>Rochester provides lots of evidence to Jane that it was Grace Poole.</a:t>
            </a:r>
            <a:endParaRPr b="1"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535175" y="3624975"/>
            <a:ext cx="3323400" cy="9033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/>
              <a:t>Jane recognised this lady’s voice as Grace Poole’s.</a:t>
            </a:r>
            <a:endParaRPr b="1"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535175" y="1969275"/>
            <a:ext cx="3323400" cy="3798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/>
              <a:t>Jane saw this lady. It was definitely Grace Poole.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title"/>
          </p:nvPr>
        </p:nvSpPr>
        <p:spPr>
          <a:xfrm>
            <a:off x="458975" y="286125"/>
            <a:ext cx="79317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</a:rPr>
              <a:t>True </a:t>
            </a:r>
            <a:r>
              <a:rPr lang="en-GB" sz="2800">
                <a:solidFill>
                  <a:schemeClr val="dk2"/>
                </a:solidFill>
              </a:rPr>
              <a:t>or </a:t>
            </a:r>
            <a:r>
              <a:rPr lang="en-GB" sz="2800">
                <a:solidFill>
                  <a:schemeClr val="accent5"/>
                </a:solidFill>
              </a:rPr>
              <a:t>false</a:t>
            </a:r>
            <a:endParaRPr i="1" sz="4100">
              <a:solidFill>
                <a:schemeClr val="accent5"/>
              </a:solidFill>
            </a:endParaRPr>
          </a:p>
        </p:txBody>
      </p:sp>
      <p:sp>
        <p:nvSpPr>
          <p:cNvPr id="146" name="Google Shape;146;p28"/>
          <p:cNvSpPr txBox="1"/>
          <p:nvPr/>
        </p:nvSpPr>
        <p:spPr>
          <a:xfrm>
            <a:off x="42925" y="936125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Foreshadowing is always a hint about something bad that will happen later in a story.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Foreshadowing always makes it clear exactly what will happen later in a story.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Foreshadowing is a</a:t>
            </a: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hint about something that will happen later in a story.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Foreshadowing is a reminder about something that happened in a previous part of the story.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/>
        </p:nvSpPr>
        <p:spPr>
          <a:xfrm>
            <a:off x="0" y="84275"/>
            <a:ext cx="83775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just">
              <a:lnSpc>
                <a:spcPct val="2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Montserrat"/>
              <a:buAutoNum type="arabicPeriod"/>
            </a:pP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day before their 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w____</a:t>
            </a: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Jane tells Rochester about a terrible 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that she had.</a:t>
            </a:r>
            <a:endParaRPr sz="13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432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ontserrat"/>
              <a:buAutoNum type="arabicPeriod"/>
            </a:pP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this 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</a:t>
            </a: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Jane saw Thornfield as a crumbling 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</a:t>
            </a: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3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432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ontserrat"/>
              <a:buAutoNum type="arabicPeriod"/>
            </a:pP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then saw a terrifying woman in her room. This woman tore Jane’s 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v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two. Jane fainted when she saw this woman’s face.</a:t>
            </a:r>
            <a:endParaRPr sz="13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432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ontserrat"/>
              <a:buAutoNum type="arabicPeriod"/>
            </a:pP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Rochester insists that it must have been a 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</a:t>
            </a: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Jane disagrees. She woke up the next morning and found that her 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v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</a:t>
            </a: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really was torn in two.</a:t>
            </a:r>
            <a:endParaRPr sz="13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432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ontserrat"/>
              <a:buAutoNum type="arabicPeriod"/>
            </a:pP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insists that she’s never seen this woman before. It definitely wasn’t 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P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</a:t>
            </a: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3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1432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ontserrat"/>
              <a:buAutoNum type="arabicPeriod"/>
            </a:pP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Rochester says that it was 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P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</a:t>
            </a: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He also says that he will explain everything about this woman to Jane a 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 </a:t>
            </a: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and a day after their </a:t>
            </a:r>
            <a:r>
              <a:rPr b="1"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w____</a:t>
            </a:r>
            <a:r>
              <a:rPr lang="en-GB" sz="13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3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/>
        </p:nvSpPr>
        <p:spPr>
          <a:xfrm>
            <a:off x="116100" y="47475"/>
            <a:ext cx="76455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AutoNum type="arabicPeriod"/>
            </a:pPr>
            <a:r>
              <a:rPr b="1" lang="en-GB" sz="1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does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Brontë foreshadow that some terrible disaster is about to occur?</a:t>
            </a:r>
            <a:endParaRPr b="1"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Brontë uses foreshadowing to hint that some terrible disaster is about to occur </a:t>
            </a:r>
            <a:r>
              <a:rPr i="1" lang="en-GB" sz="1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as Jane prepares for her wedding</a:t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57" name="Google Shape;157;p30"/>
          <p:cNvGraphicFramePr/>
          <p:nvPr/>
        </p:nvGraphicFramePr>
        <p:xfrm>
          <a:off x="372300" y="20847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{F6C6FDD0-D506-4161-A5CB-7821F251CD70}</a:tableStyleId>
              </a:tblPr>
              <a:tblGrid>
                <a:gridCol w="1155000"/>
                <a:gridCol w="1203400"/>
                <a:gridCol w="1679300"/>
                <a:gridCol w="1498175"/>
                <a:gridCol w="1695375"/>
                <a:gridCol w="1317250"/>
              </a:tblGrid>
              <a:tr h="10736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Chestnut tree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Lightning strike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Symbol of Jane and Rochester’s relationship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Wedding veil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Symbol of Jane and Rochester’s wedding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Thornfield Hall in ruins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/>
        </p:nvSpPr>
        <p:spPr>
          <a:xfrm>
            <a:off x="116100" y="47475"/>
            <a:ext cx="7803300" cy="9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How does Brontë present the lady who breaks into Jane’s room?</a:t>
            </a:r>
            <a:endParaRPr b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63" name="Google Shape;163;p31"/>
          <p:cNvGraphicFramePr/>
          <p:nvPr/>
        </p:nvGraphicFramePr>
        <p:xfrm>
          <a:off x="133825" y="1837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{F6C6FDD0-D506-4161-A5CB-7821F251CD70}</a:tableStyleId>
              </a:tblPr>
              <a:tblGrid>
                <a:gridCol w="2528150"/>
                <a:gridCol w="2803400"/>
                <a:gridCol w="2235400"/>
                <a:gridCol w="1309400"/>
              </a:tblGrid>
              <a:tr h="781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‘Goblin appearance’</a:t>
                      </a:r>
                      <a:endParaRPr b="1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‘Vampyre’</a:t>
                      </a:r>
                      <a:endParaRPr b="1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‘A savage face’</a:t>
                      </a:r>
                      <a:endParaRPr b="1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‘Red eyes’</a:t>
                      </a:r>
                      <a:endParaRPr b="1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chemeClr val="accent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‘Dishevelled hair’</a:t>
                      </a:r>
                      <a:endParaRPr b="1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Gothic imagery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Monstrous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Wild and violent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164" name="Google Shape;164;p31"/>
          <p:cNvSpPr txBox="1"/>
          <p:nvPr/>
        </p:nvSpPr>
        <p:spPr>
          <a:xfrm>
            <a:off x="133825" y="935000"/>
            <a:ext cx="8965200" cy="7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Brontë presents the lady who breaks into Jane’s room as terrifying.</a:t>
            </a:r>
            <a:endParaRPr i="1"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