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ontserratSemiBold-regular.fntdata"/><Relationship Id="rId14" Type="http://schemas.openxmlformats.org/officeDocument/2006/relationships/slide" Target="slides/slide10.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ec8b491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ec8b491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f82ea10ace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f82ea10ace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82ea10a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82ea10a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Stretch: do you listen to rap?</a:t>
            </a:r>
            <a:endParaRPr/>
          </a:p>
          <a:p>
            <a:pPr indent="0" lvl="0" marL="0" rtl="0" algn="l">
              <a:spcBef>
                <a:spcPts val="0"/>
              </a:spcBef>
              <a:spcAft>
                <a:spcPts val="0"/>
              </a:spcAft>
              <a:buNone/>
            </a:pPr>
            <a:r>
              <a:rPr lang="en-GB">
                <a:highlight>
                  <a:srgbClr val="FFFF00"/>
                </a:highlight>
              </a:rPr>
              <a:t>Naomi to speak</a:t>
            </a:r>
            <a:endParaRPr/>
          </a:p>
          <a:p>
            <a:pPr indent="0" lvl="0" marL="0" rtl="0" algn="l">
              <a:spcBef>
                <a:spcPts val="0"/>
              </a:spcBef>
              <a:spcAft>
                <a:spcPts val="0"/>
              </a:spcAft>
              <a:buNone/>
            </a:pPr>
            <a:r>
              <a:t/>
            </a:r>
            <a:endParaRPr>
              <a:highlight>
                <a:srgbClr val="FFFF00"/>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82ea10ac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f82ea10ac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highlight>
                  <a:srgbClr val="FFFF00"/>
                </a:highlight>
              </a:rPr>
              <a:t>Kenny to speak </a:t>
            </a:r>
            <a:endParaRPr>
              <a:highlight>
                <a:srgbClr val="FFFF00"/>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f82ea10ac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f82ea10ac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highlight>
                  <a:srgbClr val="FFFF00"/>
                </a:highlight>
              </a:rPr>
              <a:t>Kenny to speak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f82ea10ac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f82ea10ac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highlight>
                  <a:srgbClr val="FFFF00"/>
                </a:highlight>
              </a:rPr>
              <a:t>Kenny to speak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f82ea10ac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f82ea10ac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highlight>
                  <a:srgbClr val="FFFF00"/>
                </a:highlight>
              </a:rPr>
              <a:t>Kenny to speak </a:t>
            </a:r>
            <a:endParaRPr>
              <a:highlight>
                <a:srgbClr val="FFFF00"/>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f82ea10ac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f82ea10ac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highlight>
                  <a:srgbClr val="FFFF00"/>
                </a:highlight>
              </a:rPr>
              <a:t>Kenny to speak </a:t>
            </a:r>
            <a:endParaRPr>
              <a:highlight>
                <a:srgbClr val="FF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f82ea10ace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f82ea10ac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highlight>
                  <a:srgbClr val="FFFF00"/>
                </a:highlight>
              </a:rPr>
              <a:t>Naomi to speak</a:t>
            </a:r>
            <a:endParaRPr>
              <a:highlight>
                <a:srgbClr val="FFFF00"/>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f82ea10ace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f82ea10ace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0" name="Google Shape;80;p14"/>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GB">
                <a:solidFill>
                  <a:schemeClr val="dk2"/>
                </a:solidFill>
                <a:latin typeface="Montserrat"/>
                <a:ea typeface="Montserrat"/>
                <a:cs typeface="Montserrat"/>
                <a:sym typeface="Montserrat"/>
              </a:rPr>
              <a:t>How do you compose a rap?</a:t>
            </a:r>
            <a:endParaRPr b="1">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a:solidFill>
                <a:schemeClr val="dk2"/>
              </a:solidFill>
            </a:endParaRPr>
          </a:p>
          <a:p>
            <a:pPr indent="0" lvl="0" marL="0" rtl="0" algn="l">
              <a:spcBef>
                <a:spcPts val="0"/>
              </a:spcBef>
              <a:spcAft>
                <a:spcPts val="0"/>
              </a:spcAft>
              <a:buNone/>
            </a:pPr>
            <a:r>
              <a:rPr b="0" lang="en-GB" sz="3400">
                <a:solidFill>
                  <a:srgbClr val="4B3241"/>
                </a:solidFill>
              </a:rPr>
              <a:t>A number of activities in this download require you to listen to audio clips - these are given in the lesson worksheet</a:t>
            </a:r>
            <a:endParaRPr>
              <a:solidFill>
                <a:schemeClr val="dk2"/>
              </a:solidFill>
            </a:endParaRPr>
          </a:p>
        </p:txBody>
      </p:sp>
      <p:sp>
        <p:nvSpPr>
          <p:cNvPr id="81" name="Google Shape;81;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Music</a:t>
            </a:r>
            <a:endParaRPr>
              <a:solidFill>
                <a:srgbClr val="4B3241"/>
              </a:solidFill>
            </a:endParaRPr>
          </a:p>
        </p:txBody>
      </p:sp>
      <p:sp>
        <p:nvSpPr>
          <p:cNvPr id="82" name="Google Shape;82;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Miss Charatan</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3"/>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81" name="Google Shape;181;p23"/>
          <p:cNvSpPr txBox="1"/>
          <p:nvPr>
            <p:ph type="title"/>
          </p:nvPr>
        </p:nvSpPr>
        <p:spPr>
          <a:xfrm>
            <a:off x="917950" y="300125"/>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References</a:t>
            </a:r>
            <a:endParaRPr>
              <a:solidFill>
                <a:schemeClr val="dk2"/>
              </a:solidFill>
            </a:endParaRPr>
          </a:p>
        </p:txBody>
      </p:sp>
      <p:sp>
        <p:nvSpPr>
          <p:cNvPr id="182" name="Google Shape;182;p23"/>
          <p:cNvSpPr txBox="1"/>
          <p:nvPr>
            <p:ph idx="1" type="body"/>
          </p:nvPr>
        </p:nvSpPr>
        <p:spPr>
          <a:xfrm>
            <a:off x="936800" y="1060675"/>
            <a:ext cx="16452000" cy="8385300"/>
          </a:xfrm>
          <a:prstGeom prst="rect">
            <a:avLst/>
          </a:prstGeom>
          <a:ln>
            <a:noFill/>
          </a:ln>
        </p:spPr>
        <p:txBody>
          <a:bodyPr anchorCtr="0" anchor="t" bIns="0" lIns="0" spcFirstLastPara="1" rIns="0" wrap="square" tIns="0">
            <a:noAutofit/>
          </a:bodyPr>
          <a:lstStyle/>
          <a:p>
            <a:pPr indent="-609600" lvl="0" marL="914400" rtl="0" algn="l">
              <a:lnSpc>
                <a:spcPct val="150000"/>
              </a:lnSpc>
              <a:spcBef>
                <a:spcPts val="1000"/>
              </a:spcBef>
              <a:spcAft>
                <a:spcPts val="0"/>
              </a:spcAft>
              <a:buSzPts val="2400"/>
              <a:buChar char="●"/>
            </a:pPr>
            <a:r>
              <a:rPr lang="en-GB" sz="2400"/>
              <a:t>Slide [2] - [Wikimedia Commons] - [SamuelWren98] - [Santan Dave]</a:t>
            </a:r>
            <a:endParaRPr sz="2400"/>
          </a:p>
          <a:p>
            <a:pPr indent="0" lvl="0" marL="914400" marR="190500" rtl="0" algn="l">
              <a:lnSpc>
                <a:spcPct val="150000"/>
              </a:lnSpc>
              <a:spcBef>
                <a:spcPts val="1000"/>
              </a:spcBef>
              <a:spcAft>
                <a:spcPts val="0"/>
              </a:spcAft>
              <a:buNone/>
            </a:pPr>
            <a:r>
              <a:t/>
            </a:r>
            <a:endParaRPr sz="2400">
              <a:highlight>
                <a:schemeClr val="lt1"/>
              </a:highlight>
            </a:endParaRPr>
          </a:p>
          <a:p>
            <a:pPr indent="0" lvl="0" marL="0" rtl="0" algn="l">
              <a:spcBef>
                <a:spcPts val="1000"/>
              </a:spcBef>
              <a:spcAft>
                <a:spcPts val="0"/>
              </a:spcAft>
              <a:buNone/>
            </a:pPr>
            <a:r>
              <a:t/>
            </a:r>
            <a:endParaRPr sz="2400">
              <a:highlight>
                <a:schemeClr val="lt1"/>
              </a:highlight>
            </a:endParaRPr>
          </a:p>
        </p:txBody>
      </p:sp>
      <p:sp>
        <p:nvSpPr>
          <p:cNvPr id="183" name="Google Shape;183;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917950" y="394600"/>
            <a:ext cx="17370000" cy="990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What is rap? </a:t>
            </a:r>
            <a:endParaRPr>
              <a:solidFill>
                <a:schemeClr val="dk2"/>
              </a:solidFill>
            </a:endParaRPr>
          </a:p>
        </p:txBody>
      </p:sp>
      <p:sp>
        <p:nvSpPr>
          <p:cNvPr id="88" name="Google Shape;88;p15"/>
          <p:cNvSpPr txBox="1"/>
          <p:nvPr>
            <p:ph idx="1" type="body"/>
          </p:nvPr>
        </p:nvSpPr>
        <p:spPr>
          <a:xfrm>
            <a:off x="917950" y="1661100"/>
            <a:ext cx="14356200" cy="4017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100"/>
              <a:t>Listen to ‘Black’ by Dave in the lesson video and answer these questions.</a:t>
            </a:r>
            <a:endParaRPr sz="4100"/>
          </a:p>
          <a:p>
            <a:pPr indent="-488950" lvl="0" marL="457200" rtl="0" algn="l">
              <a:lnSpc>
                <a:spcPct val="90000"/>
              </a:lnSpc>
              <a:spcBef>
                <a:spcPts val="2000"/>
              </a:spcBef>
              <a:spcAft>
                <a:spcPts val="0"/>
              </a:spcAft>
              <a:buSzPts val="4100"/>
              <a:buAutoNum type="arabicPeriod"/>
            </a:pPr>
            <a:r>
              <a:rPr lang="en-GB" sz="4100"/>
              <a:t>What is Dave rapping about? </a:t>
            </a:r>
            <a:endParaRPr sz="4100"/>
          </a:p>
          <a:p>
            <a:pPr indent="0" lvl="0" marL="0" rtl="0" algn="l">
              <a:lnSpc>
                <a:spcPct val="90000"/>
              </a:lnSpc>
              <a:spcBef>
                <a:spcPts val="1000"/>
              </a:spcBef>
              <a:spcAft>
                <a:spcPts val="0"/>
              </a:spcAft>
              <a:buNone/>
            </a:pPr>
            <a:r>
              <a:t/>
            </a:r>
            <a:endParaRPr sz="4100"/>
          </a:p>
          <a:p>
            <a:pPr indent="-488950" lvl="0" marL="457200" rtl="0" algn="l">
              <a:spcBef>
                <a:spcPts val="0"/>
              </a:spcBef>
              <a:spcAft>
                <a:spcPts val="0"/>
              </a:spcAft>
              <a:buSzPts val="4100"/>
              <a:buAutoNum type="arabicPeriod"/>
            </a:pPr>
            <a:r>
              <a:rPr lang="en-GB" sz="4100"/>
              <a:t>What do you think rap is?</a:t>
            </a:r>
            <a:endParaRPr sz="41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28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pic>
        <p:nvPicPr>
          <p:cNvPr id="89" name="Google Shape;89;p15"/>
          <p:cNvPicPr preferRelativeResize="0"/>
          <p:nvPr/>
        </p:nvPicPr>
        <p:blipFill>
          <a:blip r:embed="rId3">
            <a:alphaModFix/>
          </a:blip>
          <a:stretch>
            <a:fillRect/>
          </a:stretch>
        </p:blipFill>
        <p:spPr>
          <a:xfrm>
            <a:off x="10609925" y="2694825"/>
            <a:ext cx="5824650" cy="5863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783000" y="890050"/>
            <a:ext cx="17370000" cy="990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Step 1: Deciding your message/point, choosing your topic</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95" name="Google Shape;95;p16"/>
          <p:cNvSpPr txBox="1"/>
          <p:nvPr>
            <p:ph idx="4294967295" type="subTitle"/>
          </p:nvPr>
        </p:nvSpPr>
        <p:spPr>
          <a:xfrm>
            <a:off x="6761975" y="2876300"/>
            <a:ext cx="2868300" cy="897300"/>
          </a:xfrm>
          <a:prstGeom prst="rect">
            <a:avLst/>
          </a:prstGeom>
          <a:solidFill>
            <a:schemeClr val="accent4"/>
          </a:solidFill>
        </p:spPr>
        <p:txBody>
          <a:bodyPr anchorCtr="0" anchor="t" bIns="0" lIns="0" spcFirstLastPara="1" rIns="0" wrap="square" tIns="0">
            <a:noAutofit/>
          </a:bodyPr>
          <a:lstStyle/>
          <a:p>
            <a:pPr indent="0" lvl="0" marL="0" rtl="0" algn="ctr">
              <a:spcBef>
                <a:spcPts val="1000"/>
              </a:spcBef>
              <a:spcAft>
                <a:spcPts val="0"/>
              </a:spcAft>
              <a:buNone/>
            </a:pPr>
            <a:r>
              <a:rPr b="1" lang="en-GB" sz="4100">
                <a:solidFill>
                  <a:schemeClr val="lt1"/>
                </a:solidFill>
              </a:rPr>
              <a:t>Gaming</a:t>
            </a:r>
            <a:endParaRPr b="1" sz="4100">
              <a:solidFill>
                <a:schemeClr val="lt1"/>
              </a:solidFill>
            </a:endParaRPr>
          </a:p>
          <a:p>
            <a:pPr indent="0" lvl="0" marL="0" rtl="0" algn="l">
              <a:spcBef>
                <a:spcPts val="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96" name="Google Shape;96;p16"/>
          <p:cNvSpPr txBox="1"/>
          <p:nvPr>
            <p:ph idx="4294967295" type="subTitle"/>
          </p:nvPr>
        </p:nvSpPr>
        <p:spPr>
          <a:xfrm>
            <a:off x="10683825" y="2876300"/>
            <a:ext cx="2868300" cy="897300"/>
          </a:xfrm>
          <a:prstGeom prst="rect">
            <a:avLst/>
          </a:prstGeom>
          <a:solidFill>
            <a:schemeClr val="accent6"/>
          </a:solidFill>
        </p:spPr>
        <p:txBody>
          <a:bodyPr anchorCtr="0" anchor="t" bIns="0" lIns="0" spcFirstLastPara="1" rIns="0" wrap="square" tIns="0">
            <a:noAutofit/>
          </a:bodyPr>
          <a:lstStyle/>
          <a:p>
            <a:pPr indent="0" lvl="0" marL="0" rtl="0" algn="ctr">
              <a:spcBef>
                <a:spcPts val="1000"/>
              </a:spcBef>
              <a:spcAft>
                <a:spcPts val="0"/>
              </a:spcAft>
              <a:buNone/>
            </a:pPr>
            <a:r>
              <a:rPr b="1" lang="en-GB" sz="4100">
                <a:solidFill>
                  <a:schemeClr val="lt1"/>
                </a:solidFill>
              </a:rPr>
              <a:t>Music</a:t>
            </a:r>
            <a:endParaRPr b="1" sz="4100">
              <a:solidFill>
                <a:schemeClr val="lt1"/>
              </a:solidFill>
            </a:endParaRPr>
          </a:p>
          <a:p>
            <a:pPr indent="0" lvl="0" marL="0" rtl="0" algn="l">
              <a:spcBef>
                <a:spcPts val="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97" name="Google Shape;97;p16"/>
          <p:cNvSpPr txBox="1"/>
          <p:nvPr>
            <p:ph idx="4294967295" type="subTitle"/>
          </p:nvPr>
        </p:nvSpPr>
        <p:spPr>
          <a:xfrm>
            <a:off x="14026888" y="2876300"/>
            <a:ext cx="2868300" cy="897300"/>
          </a:xfrm>
          <a:prstGeom prst="rect">
            <a:avLst/>
          </a:prstGeom>
          <a:solidFill>
            <a:schemeClr val="accent3"/>
          </a:solidFill>
        </p:spPr>
        <p:txBody>
          <a:bodyPr anchorCtr="0" anchor="t" bIns="0" lIns="0" spcFirstLastPara="1" rIns="0" wrap="square" tIns="0">
            <a:noAutofit/>
          </a:bodyPr>
          <a:lstStyle/>
          <a:p>
            <a:pPr indent="0" lvl="0" marL="0" rtl="0" algn="ctr">
              <a:spcBef>
                <a:spcPts val="1000"/>
              </a:spcBef>
              <a:spcAft>
                <a:spcPts val="0"/>
              </a:spcAft>
              <a:buNone/>
            </a:pPr>
            <a:r>
              <a:rPr b="1" lang="en-GB" sz="4100">
                <a:solidFill>
                  <a:schemeClr val="lt1"/>
                </a:solidFill>
              </a:rPr>
              <a:t>Fashion</a:t>
            </a:r>
            <a:endParaRPr b="1" sz="4100">
              <a:solidFill>
                <a:schemeClr val="lt1"/>
              </a:solidFill>
            </a:endParaRPr>
          </a:p>
          <a:p>
            <a:pPr indent="0" lvl="0" marL="0" rtl="0" algn="l">
              <a:spcBef>
                <a:spcPts val="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98" name="Google Shape;98;p16"/>
          <p:cNvSpPr txBox="1"/>
          <p:nvPr>
            <p:ph idx="4294967295" type="subTitle"/>
          </p:nvPr>
        </p:nvSpPr>
        <p:spPr>
          <a:xfrm>
            <a:off x="3974350" y="4183088"/>
            <a:ext cx="4243800" cy="897300"/>
          </a:xfrm>
          <a:prstGeom prst="rect">
            <a:avLst/>
          </a:prstGeom>
          <a:solidFill>
            <a:schemeClr val="accent6"/>
          </a:solidFill>
        </p:spPr>
        <p:txBody>
          <a:bodyPr anchorCtr="0" anchor="t" bIns="0" lIns="0" spcFirstLastPara="1" rIns="0" wrap="square" tIns="0">
            <a:noAutofit/>
          </a:bodyPr>
          <a:lstStyle/>
          <a:p>
            <a:pPr indent="0" lvl="0" marL="0" rtl="0" algn="ctr">
              <a:spcBef>
                <a:spcPts val="1000"/>
              </a:spcBef>
              <a:spcAft>
                <a:spcPts val="0"/>
              </a:spcAft>
              <a:buNone/>
            </a:pPr>
            <a:r>
              <a:rPr b="1" lang="en-GB" sz="4100">
                <a:solidFill>
                  <a:schemeClr val="lt1"/>
                </a:solidFill>
              </a:rPr>
              <a:t>Your heritage</a:t>
            </a:r>
            <a:endParaRPr b="1" sz="4100">
              <a:solidFill>
                <a:schemeClr val="lt1"/>
              </a:solidFill>
            </a:endParaRPr>
          </a:p>
          <a:p>
            <a:pPr indent="0" lvl="0" marL="0" rtl="0" algn="l">
              <a:spcBef>
                <a:spcPts val="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99" name="Google Shape;99;p16"/>
          <p:cNvSpPr txBox="1"/>
          <p:nvPr>
            <p:ph idx="4294967295" type="subTitle"/>
          </p:nvPr>
        </p:nvSpPr>
        <p:spPr>
          <a:xfrm>
            <a:off x="1796125" y="2876300"/>
            <a:ext cx="3912300" cy="897300"/>
          </a:xfrm>
          <a:prstGeom prst="rect">
            <a:avLst/>
          </a:prstGeom>
          <a:solidFill>
            <a:schemeClr val="accent5"/>
          </a:solidFill>
        </p:spPr>
        <p:txBody>
          <a:bodyPr anchorCtr="0" anchor="t" bIns="0" lIns="0" spcFirstLastPara="1" rIns="0" wrap="square" tIns="0">
            <a:noAutofit/>
          </a:bodyPr>
          <a:lstStyle/>
          <a:p>
            <a:pPr indent="0" lvl="0" marL="0" rtl="0" algn="ctr">
              <a:spcBef>
                <a:spcPts val="1000"/>
              </a:spcBef>
              <a:spcAft>
                <a:spcPts val="0"/>
              </a:spcAft>
              <a:buNone/>
            </a:pPr>
            <a:r>
              <a:rPr b="1" lang="en-GB" sz="4100">
                <a:solidFill>
                  <a:schemeClr val="lt1"/>
                </a:solidFill>
              </a:rPr>
              <a:t>Your family</a:t>
            </a:r>
            <a:endParaRPr b="1" sz="4100">
              <a:solidFill>
                <a:schemeClr val="lt1"/>
              </a:solidFill>
            </a:endParaRPr>
          </a:p>
          <a:p>
            <a:pPr indent="0" lvl="0" marL="0" rtl="0" algn="ctr">
              <a:spcBef>
                <a:spcPts val="2000"/>
              </a:spcBef>
              <a:spcAft>
                <a:spcPts val="0"/>
              </a:spcAft>
              <a:buNone/>
            </a:pPr>
            <a:r>
              <a:t/>
            </a:r>
            <a:endParaRPr b="1" sz="4100">
              <a:solidFill>
                <a:schemeClr val="lt1"/>
              </a:solidFill>
            </a:endParaRPr>
          </a:p>
          <a:p>
            <a:pPr indent="0" lvl="0" marL="0" rtl="0" algn="l">
              <a:spcBef>
                <a:spcPts val="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100" name="Google Shape;100;p16"/>
          <p:cNvSpPr txBox="1"/>
          <p:nvPr>
            <p:ph idx="4294967295" type="subTitle"/>
          </p:nvPr>
        </p:nvSpPr>
        <p:spPr>
          <a:xfrm>
            <a:off x="917950" y="5489900"/>
            <a:ext cx="4243800" cy="897300"/>
          </a:xfrm>
          <a:prstGeom prst="rect">
            <a:avLst/>
          </a:prstGeom>
          <a:solidFill>
            <a:schemeClr val="dk1"/>
          </a:solidFill>
        </p:spPr>
        <p:txBody>
          <a:bodyPr anchorCtr="0" anchor="t" bIns="0" lIns="0" spcFirstLastPara="1" rIns="0" wrap="square" tIns="0">
            <a:noAutofit/>
          </a:bodyPr>
          <a:lstStyle/>
          <a:p>
            <a:pPr indent="0" lvl="0" marL="0" rtl="0" algn="ctr">
              <a:spcBef>
                <a:spcPts val="1000"/>
              </a:spcBef>
              <a:spcAft>
                <a:spcPts val="0"/>
              </a:spcAft>
              <a:buNone/>
            </a:pPr>
            <a:r>
              <a:rPr b="1" lang="en-GB" sz="4100">
                <a:solidFill>
                  <a:schemeClr val="lt1"/>
                </a:solidFill>
              </a:rPr>
              <a:t>Football/sport</a:t>
            </a:r>
            <a:endParaRPr b="1" sz="4100">
              <a:solidFill>
                <a:schemeClr val="lt1"/>
              </a:solidFill>
            </a:endParaRPr>
          </a:p>
          <a:p>
            <a:pPr indent="0" lvl="0" marL="0" rtl="0" algn="l">
              <a:spcBef>
                <a:spcPts val="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101" name="Google Shape;101;p16"/>
          <p:cNvSpPr txBox="1"/>
          <p:nvPr>
            <p:ph idx="4294967295" type="subTitle"/>
          </p:nvPr>
        </p:nvSpPr>
        <p:spPr>
          <a:xfrm>
            <a:off x="6440025" y="5489900"/>
            <a:ext cx="4243800" cy="897300"/>
          </a:xfrm>
          <a:prstGeom prst="rect">
            <a:avLst/>
          </a:prstGeom>
          <a:solidFill>
            <a:schemeClr val="dk2"/>
          </a:solidFill>
        </p:spPr>
        <p:txBody>
          <a:bodyPr anchorCtr="0" anchor="t" bIns="0" lIns="0" spcFirstLastPara="1" rIns="0" wrap="square" tIns="0">
            <a:noAutofit/>
          </a:bodyPr>
          <a:lstStyle/>
          <a:p>
            <a:pPr indent="0" lvl="0" marL="0" rtl="0" algn="ctr">
              <a:spcBef>
                <a:spcPts val="1000"/>
              </a:spcBef>
              <a:spcAft>
                <a:spcPts val="0"/>
              </a:spcAft>
              <a:buNone/>
            </a:pPr>
            <a:r>
              <a:rPr b="1" lang="en-GB" sz="4100">
                <a:solidFill>
                  <a:schemeClr val="lt1"/>
                </a:solidFill>
              </a:rPr>
              <a:t>Your manor</a:t>
            </a:r>
            <a:endParaRPr b="1" sz="4100">
              <a:solidFill>
                <a:schemeClr val="lt1"/>
              </a:solidFill>
            </a:endParaRPr>
          </a:p>
          <a:p>
            <a:pPr indent="0" lvl="0" marL="0" rtl="0" algn="l">
              <a:spcBef>
                <a:spcPts val="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102" name="Google Shape;102;p16"/>
          <p:cNvSpPr txBox="1"/>
          <p:nvPr>
            <p:ph idx="4294967295" type="subTitle"/>
          </p:nvPr>
        </p:nvSpPr>
        <p:spPr>
          <a:xfrm>
            <a:off x="10254150" y="4142175"/>
            <a:ext cx="2868300" cy="897300"/>
          </a:xfrm>
          <a:prstGeom prst="rect">
            <a:avLst/>
          </a:prstGeom>
          <a:solidFill>
            <a:schemeClr val="accent1"/>
          </a:solidFill>
        </p:spPr>
        <p:txBody>
          <a:bodyPr anchorCtr="0" anchor="t" bIns="0" lIns="0" spcFirstLastPara="1" rIns="0" wrap="square" tIns="0">
            <a:noAutofit/>
          </a:bodyPr>
          <a:lstStyle/>
          <a:p>
            <a:pPr indent="0" lvl="0" marL="0" rtl="0" algn="ctr">
              <a:spcBef>
                <a:spcPts val="1000"/>
              </a:spcBef>
              <a:spcAft>
                <a:spcPts val="0"/>
              </a:spcAft>
              <a:buNone/>
            </a:pPr>
            <a:r>
              <a:rPr b="1" lang="en-GB" sz="4100">
                <a:solidFill>
                  <a:schemeClr val="lt1"/>
                </a:solidFill>
              </a:rPr>
              <a:t>Movies</a:t>
            </a:r>
            <a:endParaRPr b="1" sz="4100">
              <a:solidFill>
                <a:schemeClr val="lt1"/>
              </a:solidFill>
            </a:endParaRPr>
          </a:p>
          <a:p>
            <a:pPr indent="0" lvl="0" marL="0" rtl="0" algn="l">
              <a:spcBef>
                <a:spcPts val="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103" name="Google Shape;103;p16"/>
          <p:cNvSpPr txBox="1"/>
          <p:nvPr>
            <p:ph idx="4294967295" type="subTitle"/>
          </p:nvPr>
        </p:nvSpPr>
        <p:spPr>
          <a:xfrm>
            <a:off x="2248350" y="6837613"/>
            <a:ext cx="5137500" cy="897300"/>
          </a:xfrm>
          <a:prstGeom prst="rect">
            <a:avLst/>
          </a:prstGeom>
          <a:solidFill>
            <a:schemeClr val="accent3"/>
          </a:solidFill>
        </p:spPr>
        <p:txBody>
          <a:bodyPr anchorCtr="0" anchor="t" bIns="0" lIns="0" spcFirstLastPara="1" rIns="0" wrap="square" tIns="0">
            <a:noAutofit/>
          </a:bodyPr>
          <a:lstStyle/>
          <a:p>
            <a:pPr indent="0" lvl="0" marL="0" rtl="0" algn="ctr">
              <a:spcBef>
                <a:spcPts val="1000"/>
              </a:spcBef>
              <a:spcAft>
                <a:spcPts val="0"/>
              </a:spcAft>
              <a:buNone/>
            </a:pPr>
            <a:r>
              <a:rPr b="1" lang="en-GB" sz="4100">
                <a:solidFill>
                  <a:schemeClr val="lt1"/>
                </a:solidFill>
              </a:rPr>
              <a:t>The environment</a:t>
            </a:r>
            <a:endParaRPr b="1" sz="4100">
              <a:solidFill>
                <a:schemeClr val="lt1"/>
              </a:solidFill>
            </a:endParaRPr>
          </a:p>
          <a:p>
            <a:pPr indent="0" lvl="0" marL="0" rtl="0" algn="l">
              <a:spcBef>
                <a:spcPts val="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104" name="Google Shape;104;p16"/>
          <p:cNvSpPr txBox="1"/>
          <p:nvPr>
            <p:ph idx="4294967295" type="subTitle"/>
          </p:nvPr>
        </p:nvSpPr>
        <p:spPr>
          <a:xfrm>
            <a:off x="7867025" y="6837625"/>
            <a:ext cx="5137500" cy="897300"/>
          </a:xfrm>
          <a:prstGeom prst="rect">
            <a:avLst/>
          </a:prstGeom>
          <a:solidFill>
            <a:schemeClr val="accent5"/>
          </a:solidFill>
        </p:spPr>
        <p:txBody>
          <a:bodyPr anchorCtr="0" anchor="t" bIns="0" lIns="0" spcFirstLastPara="1" rIns="0" wrap="square" tIns="0">
            <a:noAutofit/>
          </a:bodyPr>
          <a:lstStyle/>
          <a:p>
            <a:pPr indent="0" lvl="0" marL="0" rtl="0" algn="ctr">
              <a:spcBef>
                <a:spcPts val="1000"/>
              </a:spcBef>
              <a:spcAft>
                <a:spcPts val="0"/>
              </a:spcAft>
              <a:buNone/>
            </a:pPr>
            <a:r>
              <a:rPr b="1" lang="en-GB" sz="4100">
                <a:solidFill>
                  <a:schemeClr val="lt1"/>
                </a:solidFill>
              </a:rPr>
              <a:t>Skating/boarding</a:t>
            </a:r>
            <a:endParaRPr b="1" sz="4100">
              <a:solidFill>
                <a:schemeClr val="lt1"/>
              </a:solidFill>
            </a:endParaRPr>
          </a:p>
          <a:p>
            <a:pPr indent="0" lvl="0" marL="0" rtl="0" algn="l">
              <a:spcBef>
                <a:spcPts val="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105" name="Google Shape;105;p16"/>
          <p:cNvSpPr txBox="1"/>
          <p:nvPr>
            <p:ph idx="4294967295" type="subTitle"/>
          </p:nvPr>
        </p:nvSpPr>
        <p:spPr>
          <a:xfrm>
            <a:off x="13485700" y="6837625"/>
            <a:ext cx="3221400" cy="897300"/>
          </a:xfrm>
          <a:prstGeom prst="rect">
            <a:avLst/>
          </a:prstGeom>
          <a:solidFill>
            <a:schemeClr val="accent4"/>
          </a:solidFill>
        </p:spPr>
        <p:txBody>
          <a:bodyPr anchorCtr="0" anchor="t" bIns="0" lIns="0" spcFirstLastPara="1" rIns="0" wrap="square" tIns="0">
            <a:noAutofit/>
          </a:bodyPr>
          <a:lstStyle/>
          <a:p>
            <a:pPr indent="0" lvl="0" marL="0" rtl="0" algn="ctr">
              <a:spcBef>
                <a:spcPts val="1000"/>
              </a:spcBef>
              <a:spcAft>
                <a:spcPts val="0"/>
              </a:spcAft>
              <a:buNone/>
            </a:pPr>
            <a:r>
              <a:rPr b="1" lang="en-GB" sz="4100">
                <a:solidFill>
                  <a:schemeClr val="lt1"/>
                </a:solidFill>
              </a:rPr>
              <a:t>Racism</a:t>
            </a:r>
            <a:endParaRPr sz="3500"/>
          </a:p>
          <a:p>
            <a:pPr indent="0" lvl="0" marL="0" rtl="0" algn="l">
              <a:spcBef>
                <a:spcPts val="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106" name="Google Shape;106;p16"/>
          <p:cNvSpPr txBox="1"/>
          <p:nvPr>
            <p:ph idx="4294967295" type="subTitle"/>
          </p:nvPr>
        </p:nvSpPr>
        <p:spPr>
          <a:xfrm>
            <a:off x="12210988" y="5489900"/>
            <a:ext cx="4243800" cy="897300"/>
          </a:xfrm>
          <a:prstGeom prst="rect">
            <a:avLst/>
          </a:prstGeom>
          <a:solidFill>
            <a:schemeClr val="accent3"/>
          </a:solidFill>
        </p:spPr>
        <p:txBody>
          <a:bodyPr anchorCtr="0" anchor="t" bIns="0" lIns="0" spcFirstLastPara="1" rIns="0" wrap="square" tIns="0">
            <a:noAutofit/>
          </a:bodyPr>
          <a:lstStyle/>
          <a:p>
            <a:pPr indent="0" lvl="0" marL="0" rtl="0" algn="ctr">
              <a:spcBef>
                <a:spcPts val="1000"/>
              </a:spcBef>
              <a:spcAft>
                <a:spcPts val="0"/>
              </a:spcAft>
              <a:buNone/>
            </a:pPr>
            <a:r>
              <a:rPr b="1" lang="en-GB" sz="4100">
                <a:solidFill>
                  <a:schemeClr val="lt1"/>
                </a:solidFill>
              </a:rPr>
              <a:t>Social media</a:t>
            </a:r>
            <a:endParaRPr b="1" sz="4100">
              <a:solidFill>
                <a:schemeClr val="lt1"/>
              </a:solidFill>
            </a:endParaRPr>
          </a:p>
          <a:p>
            <a:pPr indent="0" lvl="0" marL="0" rtl="0" algn="l">
              <a:spcBef>
                <a:spcPts val="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107" name="Google Shape;107;p16"/>
          <p:cNvSpPr txBox="1"/>
          <p:nvPr>
            <p:ph idx="4294967295" type="subTitle"/>
          </p:nvPr>
        </p:nvSpPr>
        <p:spPr>
          <a:xfrm>
            <a:off x="4173375" y="8185350"/>
            <a:ext cx="5137500" cy="897300"/>
          </a:xfrm>
          <a:prstGeom prst="rect">
            <a:avLst/>
          </a:prstGeom>
          <a:solidFill>
            <a:schemeClr val="accent1"/>
          </a:solidFill>
        </p:spPr>
        <p:txBody>
          <a:bodyPr anchorCtr="0" anchor="t" bIns="0" lIns="0" spcFirstLastPara="1" rIns="0" wrap="square" tIns="0">
            <a:noAutofit/>
          </a:bodyPr>
          <a:lstStyle/>
          <a:p>
            <a:pPr indent="0" lvl="0" marL="0" rtl="0" algn="ctr">
              <a:spcBef>
                <a:spcPts val="1000"/>
              </a:spcBef>
              <a:spcAft>
                <a:spcPts val="0"/>
              </a:spcAft>
              <a:buNone/>
            </a:pPr>
            <a:r>
              <a:rPr b="1" lang="en-GB" sz="4100">
                <a:solidFill>
                  <a:schemeClr val="lt1"/>
                </a:solidFill>
              </a:rPr>
              <a:t>Gender inequality</a:t>
            </a:r>
            <a:endParaRPr b="1" sz="4100">
              <a:solidFill>
                <a:schemeClr val="lt1"/>
              </a:solidFill>
            </a:endParaRPr>
          </a:p>
          <a:p>
            <a:pPr indent="0" lvl="0" marL="0" rtl="0" algn="l">
              <a:spcBef>
                <a:spcPts val="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108" name="Google Shape;108;p16"/>
          <p:cNvSpPr txBox="1"/>
          <p:nvPr>
            <p:ph idx="4294967295" type="subTitle"/>
          </p:nvPr>
        </p:nvSpPr>
        <p:spPr>
          <a:xfrm>
            <a:off x="9938125" y="8185350"/>
            <a:ext cx="6245700" cy="897300"/>
          </a:xfrm>
          <a:prstGeom prst="rect">
            <a:avLst/>
          </a:prstGeom>
          <a:solidFill>
            <a:schemeClr val="dk2"/>
          </a:solidFill>
        </p:spPr>
        <p:txBody>
          <a:bodyPr anchorCtr="0" anchor="t" bIns="0" lIns="0" spcFirstLastPara="1" rIns="0" wrap="square" tIns="0">
            <a:noAutofit/>
          </a:bodyPr>
          <a:lstStyle/>
          <a:p>
            <a:pPr indent="0" lvl="0" marL="0" rtl="0" algn="ctr">
              <a:spcBef>
                <a:spcPts val="1000"/>
              </a:spcBef>
              <a:spcAft>
                <a:spcPts val="0"/>
              </a:spcAft>
              <a:buNone/>
            </a:pPr>
            <a:r>
              <a:rPr b="1" lang="en-GB" sz="4100">
                <a:solidFill>
                  <a:schemeClr val="lt1"/>
                </a:solidFill>
              </a:rPr>
              <a:t>Coding/programming</a:t>
            </a:r>
            <a:endParaRPr b="1" sz="4100">
              <a:solidFill>
                <a:schemeClr val="lt1"/>
              </a:solidFill>
            </a:endParaRPr>
          </a:p>
          <a:p>
            <a:pPr indent="0" lvl="0" marL="0" rtl="0" algn="l">
              <a:spcBef>
                <a:spcPts val="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idx="1" type="subTitle"/>
          </p:nvPr>
        </p:nvSpPr>
        <p:spPr>
          <a:xfrm>
            <a:off x="915125" y="890050"/>
            <a:ext cx="5170800" cy="1409400"/>
          </a:xfrm>
          <a:prstGeom prst="rect">
            <a:avLst/>
          </a:prstGeom>
          <a:solidFill>
            <a:srgbClr val="008237"/>
          </a:solidFill>
        </p:spPr>
        <p:txBody>
          <a:bodyPr anchorCtr="0" anchor="t" bIns="182850" lIns="182850" spcFirstLastPara="1" rIns="182850" wrap="square" tIns="180000">
            <a:noAutofit/>
          </a:bodyPr>
          <a:lstStyle/>
          <a:p>
            <a:pPr indent="0" lvl="0" marL="0" rtl="0" algn="ctr">
              <a:lnSpc>
                <a:spcPct val="90000"/>
              </a:lnSpc>
              <a:spcBef>
                <a:spcPts val="1000"/>
              </a:spcBef>
              <a:spcAft>
                <a:spcPts val="0"/>
              </a:spcAft>
              <a:buNone/>
            </a:pPr>
            <a:r>
              <a:rPr lang="en-GB" sz="3000"/>
              <a:t>Example topic A: </a:t>
            </a:r>
            <a:endParaRPr sz="3000"/>
          </a:p>
          <a:p>
            <a:pPr indent="0" lvl="0" marL="0" rtl="0" algn="ctr">
              <a:lnSpc>
                <a:spcPct val="90000"/>
              </a:lnSpc>
              <a:spcBef>
                <a:spcPts val="1000"/>
              </a:spcBef>
              <a:spcAft>
                <a:spcPts val="0"/>
              </a:spcAft>
              <a:buNone/>
            </a:pPr>
            <a:r>
              <a:rPr lang="en-GB" sz="3000"/>
              <a:t>your family</a:t>
            </a:r>
            <a:endParaRPr sz="3000"/>
          </a:p>
          <a:p>
            <a:pPr indent="0" lvl="0" marL="0" rtl="0" algn="l">
              <a:spcBef>
                <a:spcPts val="0"/>
              </a:spcBef>
              <a:spcAft>
                <a:spcPts val="0"/>
              </a:spcAft>
              <a:buNone/>
            </a:pPr>
            <a:r>
              <a:t/>
            </a:r>
            <a:endParaRPr sz="3500"/>
          </a:p>
        </p:txBody>
      </p:sp>
      <p:sp>
        <p:nvSpPr>
          <p:cNvPr id="114" name="Google Shape;114;p17"/>
          <p:cNvSpPr txBox="1"/>
          <p:nvPr>
            <p:ph idx="2" type="body"/>
          </p:nvPr>
        </p:nvSpPr>
        <p:spPr>
          <a:xfrm>
            <a:off x="920775" y="2299450"/>
            <a:ext cx="5170800" cy="6103800"/>
          </a:xfrm>
          <a:prstGeom prst="rect">
            <a:avLst/>
          </a:prstGeom>
        </p:spPr>
        <p:txBody>
          <a:bodyPr anchorCtr="0" anchor="t" bIns="182850" lIns="182850" spcFirstLastPara="1" rIns="182850" wrap="square" tIns="180000">
            <a:noAutofit/>
          </a:bodyPr>
          <a:lstStyle/>
          <a:p>
            <a:pPr indent="0" lvl="0" marL="0" rtl="0" algn="l">
              <a:lnSpc>
                <a:spcPct val="90000"/>
              </a:lnSpc>
              <a:spcBef>
                <a:spcPts val="1000"/>
              </a:spcBef>
              <a:spcAft>
                <a:spcPts val="0"/>
              </a:spcAft>
              <a:buNone/>
            </a:pPr>
            <a:r>
              <a:rPr b="1" lang="en-GB" sz="2900"/>
              <a:t>Possible question:</a:t>
            </a:r>
            <a:r>
              <a:rPr lang="en-GB" sz="2900"/>
              <a:t> What are some things that different members of your family told and taught you?</a:t>
            </a:r>
            <a:endParaRPr sz="2900"/>
          </a:p>
          <a:p>
            <a:pPr indent="0" lvl="0" marL="0" rtl="0" algn="l">
              <a:lnSpc>
                <a:spcPct val="90000"/>
              </a:lnSpc>
              <a:spcBef>
                <a:spcPts val="1000"/>
              </a:spcBef>
              <a:spcAft>
                <a:spcPts val="0"/>
              </a:spcAft>
              <a:buNone/>
            </a:pPr>
            <a:r>
              <a:t/>
            </a:r>
            <a:endParaRPr sz="2900"/>
          </a:p>
          <a:p>
            <a:pPr indent="0" lvl="0" marL="0" rtl="0" algn="l">
              <a:lnSpc>
                <a:spcPct val="90000"/>
              </a:lnSpc>
              <a:spcBef>
                <a:spcPts val="1000"/>
              </a:spcBef>
              <a:spcAft>
                <a:spcPts val="0"/>
              </a:spcAft>
              <a:buNone/>
            </a:pPr>
            <a:r>
              <a:rPr b="1" lang="en-GB" sz="2900"/>
              <a:t>Voice considerations:</a:t>
            </a:r>
            <a:r>
              <a:rPr lang="en-GB" sz="2900"/>
              <a:t> Will you be speaking/writing as the family member? Or as yourself? Or both? </a:t>
            </a:r>
            <a:endParaRPr sz="2900"/>
          </a:p>
          <a:p>
            <a:pPr indent="0" lvl="0" marL="0" rtl="0" algn="l">
              <a:spcBef>
                <a:spcPts val="0"/>
              </a:spcBef>
              <a:spcAft>
                <a:spcPts val="1200"/>
              </a:spcAft>
              <a:buNone/>
            </a:pPr>
            <a:r>
              <a:t/>
            </a:r>
            <a:endParaRPr/>
          </a:p>
        </p:txBody>
      </p:sp>
      <p:sp>
        <p:nvSpPr>
          <p:cNvPr id="115" name="Google Shape;115;p17"/>
          <p:cNvSpPr txBox="1"/>
          <p:nvPr>
            <p:ph idx="3" type="subTitle"/>
          </p:nvPr>
        </p:nvSpPr>
        <p:spPr>
          <a:xfrm>
            <a:off x="6555775" y="890050"/>
            <a:ext cx="5170800" cy="1409400"/>
          </a:xfrm>
          <a:prstGeom prst="rect">
            <a:avLst/>
          </a:prstGeom>
          <a:solidFill>
            <a:schemeClr val="accent3"/>
          </a:solidFill>
        </p:spPr>
        <p:txBody>
          <a:bodyPr anchorCtr="0" anchor="t" bIns="182850" lIns="182850" spcFirstLastPara="1" rIns="182850" wrap="square" tIns="180000">
            <a:noAutofit/>
          </a:bodyPr>
          <a:lstStyle/>
          <a:p>
            <a:pPr indent="0" lvl="0" marL="0" rtl="0" algn="ctr">
              <a:lnSpc>
                <a:spcPct val="90000"/>
              </a:lnSpc>
              <a:spcBef>
                <a:spcPts val="1000"/>
              </a:spcBef>
              <a:spcAft>
                <a:spcPts val="0"/>
              </a:spcAft>
              <a:buNone/>
            </a:pPr>
            <a:r>
              <a:rPr lang="en-GB" sz="3000"/>
              <a:t>Example topic B:</a:t>
            </a:r>
            <a:endParaRPr sz="3000"/>
          </a:p>
          <a:p>
            <a:pPr indent="0" lvl="0" marL="0" rtl="0" algn="ctr">
              <a:lnSpc>
                <a:spcPct val="90000"/>
              </a:lnSpc>
              <a:spcBef>
                <a:spcPts val="1000"/>
              </a:spcBef>
              <a:spcAft>
                <a:spcPts val="0"/>
              </a:spcAft>
              <a:buNone/>
            </a:pPr>
            <a:r>
              <a:rPr lang="en-GB" sz="3000"/>
              <a:t>football</a:t>
            </a:r>
            <a:endParaRPr sz="3000"/>
          </a:p>
          <a:p>
            <a:pPr indent="0" lvl="0" marL="0" rtl="0" algn="l">
              <a:spcBef>
                <a:spcPts val="0"/>
              </a:spcBef>
              <a:spcAft>
                <a:spcPts val="0"/>
              </a:spcAft>
              <a:buNone/>
            </a:pPr>
            <a:r>
              <a:t/>
            </a:r>
            <a:endParaRPr sz="3500"/>
          </a:p>
        </p:txBody>
      </p:sp>
      <p:sp>
        <p:nvSpPr>
          <p:cNvPr id="116" name="Google Shape;116;p17"/>
          <p:cNvSpPr txBox="1"/>
          <p:nvPr>
            <p:ph idx="4" type="body"/>
          </p:nvPr>
        </p:nvSpPr>
        <p:spPr>
          <a:xfrm>
            <a:off x="6561425" y="2299525"/>
            <a:ext cx="5170800" cy="6103800"/>
          </a:xfrm>
          <a:prstGeom prst="rect">
            <a:avLst/>
          </a:prstGeom>
        </p:spPr>
        <p:txBody>
          <a:bodyPr anchorCtr="0" anchor="t" bIns="182850" lIns="182850" spcFirstLastPara="1" rIns="182850" wrap="square" tIns="180000">
            <a:noAutofit/>
          </a:bodyPr>
          <a:lstStyle/>
          <a:p>
            <a:pPr indent="0" lvl="0" marL="0" rtl="0" algn="l">
              <a:lnSpc>
                <a:spcPct val="90000"/>
              </a:lnSpc>
              <a:spcBef>
                <a:spcPts val="1000"/>
              </a:spcBef>
              <a:spcAft>
                <a:spcPts val="0"/>
              </a:spcAft>
              <a:buNone/>
            </a:pPr>
            <a:r>
              <a:rPr b="1" lang="en-GB" sz="2900"/>
              <a:t>Possible question:</a:t>
            </a:r>
            <a:r>
              <a:rPr lang="en-GB" sz="2900"/>
              <a:t> Who would be the 11 players that make up your fantasy league team? And why?</a:t>
            </a:r>
            <a:endParaRPr sz="2900"/>
          </a:p>
          <a:p>
            <a:pPr indent="0" lvl="0" marL="0" rtl="0" algn="l">
              <a:lnSpc>
                <a:spcPct val="90000"/>
              </a:lnSpc>
              <a:spcBef>
                <a:spcPts val="1000"/>
              </a:spcBef>
              <a:spcAft>
                <a:spcPts val="0"/>
              </a:spcAft>
              <a:buNone/>
            </a:pPr>
            <a:r>
              <a:t/>
            </a:r>
            <a:endParaRPr sz="2900"/>
          </a:p>
          <a:p>
            <a:pPr indent="0" lvl="0" marL="0" rtl="0" algn="l">
              <a:lnSpc>
                <a:spcPct val="90000"/>
              </a:lnSpc>
              <a:spcBef>
                <a:spcPts val="1000"/>
              </a:spcBef>
              <a:spcAft>
                <a:spcPts val="0"/>
              </a:spcAft>
              <a:buNone/>
            </a:pPr>
            <a:r>
              <a:rPr b="1" lang="en-GB" sz="2900"/>
              <a:t>Voice considerations: </a:t>
            </a:r>
            <a:r>
              <a:rPr lang="en-GB" sz="2900"/>
              <a:t> Are you speaking/writing as a new owner? The manager? A sports reporter?</a:t>
            </a:r>
            <a:endParaRPr sz="2900"/>
          </a:p>
          <a:p>
            <a:pPr indent="0" lvl="0" marL="0" rtl="0" algn="l">
              <a:lnSpc>
                <a:spcPct val="90000"/>
              </a:lnSpc>
              <a:spcBef>
                <a:spcPts val="1000"/>
              </a:spcBef>
              <a:spcAft>
                <a:spcPts val="0"/>
              </a:spcAft>
              <a:buNone/>
            </a:pPr>
            <a:r>
              <a:t/>
            </a:r>
            <a:endParaRPr b="1" sz="2900"/>
          </a:p>
          <a:p>
            <a:pPr indent="0" lvl="0" marL="0" rtl="0" algn="l">
              <a:spcBef>
                <a:spcPts val="0"/>
              </a:spcBef>
              <a:spcAft>
                <a:spcPts val="1200"/>
              </a:spcAft>
              <a:buNone/>
            </a:pPr>
            <a:r>
              <a:t/>
            </a:r>
            <a:endParaRPr/>
          </a:p>
        </p:txBody>
      </p:sp>
      <p:sp>
        <p:nvSpPr>
          <p:cNvPr id="117" name="Google Shape;117;p17"/>
          <p:cNvSpPr txBox="1"/>
          <p:nvPr>
            <p:ph idx="5" type="subTitle"/>
          </p:nvPr>
        </p:nvSpPr>
        <p:spPr>
          <a:xfrm>
            <a:off x="12196425" y="890050"/>
            <a:ext cx="5170800" cy="1409400"/>
          </a:xfrm>
          <a:prstGeom prst="rect">
            <a:avLst/>
          </a:prstGeom>
          <a:solidFill>
            <a:schemeClr val="accent5"/>
          </a:solidFill>
        </p:spPr>
        <p:txBody>
          <a:bodyPr anchorCtr="0" anchor="t" bIns="182850" lIns="182850" spcFirstLastPara="1" rIns="182850" wrap="square" tIns="180000">
            <a:noAutofit/>
          </a:bodyPr>
          <a:lstStyle/>
          <a:p>
            <a:pPr indent="0" lvl="0" marL="0" rtl="0" algn="ctr">
              <a:lnSpc>
                <a:spcPct val="90000"/>
              </a:lnSpc>
              <a:spcBef>
                <a:spcPts val="1000"/>
              </a:spcBef>
              <a:spcAft>
                <a:spcPts val="0"/>
              </a:spcAft>
              <a:buNone/>
            </a:pPr>
            <a:r>
              <a:rPr lang="en-GB" sz="3000"/>
              <a:t>Example topic C: </a:t>
            </a:r>
            <a:endParaRPr sz="3000"/>
          </a:p>
          <a:p>
            <a:pPr indent="0" lvl="0" marL="0" rtl="0" algn="ctr">
              <a:lnSpc>
                <a:spcPct val="90000"/>
              </a:lnSpc>
              <a:spcBef>
                <a:spcPts val="1000"/>
              </a:spcBef>
              <a:spcAft>
                <a:spcPts val="0"/>
              </a:spcAft>
              <a:buNone/>
            </a:pPr>
            <a:r>
              <a:rPr lang="en-GB" sz="3000"/>
              <a:t>your manor</a:t>
            </a:r>
            <a:endParaRPr sz="3000"/>
          </a:p>
          <a:p>
            <a:pPr indent="0" lvl="0" marL="0" rtl="0" algn="l">
              <a:spcBef>
                <a:spcPts val="0"/>
              </a:spcBef>
              <a:spcAft>
                <a:spcPts val="0"/>
              </a:spcAft>
              <a:buNone/>
            </a:pPr>
            <a:r>
              <a:t/>
            </a:r>
            <a:endParaRPr sz="3500"/>
          </a:p>
        </p:txBody>
      </p:sp>
      <p:sp>
        <p:nvSpPr>
          <p:cNvPr id="118" name="Google Shape;118;p17"/>
          <p:cNvSpPr txBox="1"/>
          <p:nvPr>
            <p:ph idx="6" type="body"/>
          </p:nvPr>
        </p:nvSpPr>
        <p:spPr>
          <a:xfrm>
            <a:off x="12202075" y="2299525"/>
            <a:ext cx="5170800" cy="6103800"/>
          </a:xfrm>
          <a:prstGeom prst="rect">
            <a:avLst/>
          </a:prstGeom>
        </p:spPr>
        <p:txBody>
          <a:bodyPr anchorCtr="0" anchor="t" bIns="182850" lIns="182850" spcFirstLastPara="1" rIns="182850" wrap="square" tIns="180000">
            <a:noAutofit/>
          </a:bodyPr>
          <a:lstStyle/>
          <a:p>
            <a:pPr indent="0" lvl="0" marL="0" rtl="0" algn="l">
              <a:lnSpc>
                <a:spcPct val="90000"/>
              </a:lnSpc>
              <a:spcBef>
                <a:spcPts val="1000"/>
              </a:spcBef>
              <a:spcAft>
                <a:spcPts val="0"/>
              </a:spcAft>
              <a:buNone/>
            </a:pPr>
            <a:r>
              <a:rPr b="1" lang="en-GB" sz="2900"/>
              <a:t>Possible question:</a:t>
            </a:r>
            <a:r>
              <a:rPr lang="en-GB" sz="2900"/>
              <a:t> If you had 10 million to improve your neighbourhood, what changes would you make and why? </a:t>
            </a:r>
            <a:endParaRPr sz="2900"/>
          </a:p>
          <a:p>
            <a:pPr indent="0" lvl="0" marL="0" rtl="0" algn="l">
              <a:lnSpc>
                <a:spcPct val="90000"/>
              </a:lnSpc>
              <a:spcBef>
                <a:spcPts val="1000"/>
              </a:spcBef>
              <a:spcAft>
                <a:spcPts val="0"/>
              </a:spcAft>
              <a:buNone/>
            </a:pPr>
            <a:r>
              <a:rPr b="1" lang="en-GB" sz="2900"/>
              <a:t>Voice considerations:</a:t>
            </a:r>
            <a:r>
              <a:rPr lang="en-GB" sz="2900"/>
              <a:t> Are you speaking/writing as a MP who has received a grant? Or as a someone from the manor who has made it big and is now giving back to the community?</a:t>
            </a:r>
            <a:endParaRPr sz="2900"/>
          </a:p>
          <a:p>
            <a:pPr indent="0" lvl="0" marL="0" rtl="0" algn="l">
              <a:lnSpc>
                <a:spcPct val="90000"/>
              </a:lnSpc>
              <a:spcBef>
                <a:spcPts val="1000"/>
              </a:spcBef>
              <a:spcAft>
                <a:spcPts val="0"/>
              </a:spcAft>
              <a:buNone/>
            </a:pPr>
            <a:r>
              <a:t/>
            </a:r>
            <a:endParaRPr sz="1500">
              <a:latin typeface="Arial"/>
              <a:ea typeface="Arial"/>
              <a:cs typeface="Arial"/>
              <a:sym typeface="Arial"/>
            </a:endParaRPr>
          </a:p>
          <a:p>
            <a:pPr indent="0" lvl="0" marL="0" rtl="0" algn="l">
              <a:spcBef>
                <a:spcPts val="0"/>
              </a:spcBef>
              <a:spcAft>
                <a:spcPts val="1200"/>
              </a:spcAft>
              <a:buNone/>
            </a:pPr>
            <a:r>
              <a:t/>
            </a:r>
            <a:endParaRPr/>
          </a:p>
        </p:txBody>
      </p:sp>
      <p:sp>
        <p:nvSpPr>
          <p:cNvPr id="119" name="Google Shape;119;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idx="1" type="subTitle"/>
          </p:nvPr>
        </p:nvSpPr>
        <p:spPr>
          <a:xfrm>
            <a:off x="917950" y="1796650"/>
            <a:ext cx="16452000" cy="1197900"/>
          </a:xfrm>
          <a:prstGeom prst="rect">
            <a:avLst/>
          </a:prstGeom>
          <a:noFill/>
        </p:spPr>
        <p:txBody>
          <a:bodyPr anchorCtr="0" anchor="t" bIns="182850" lIns="182850" spcFirstLastPara="1" rIns="182850" wrap="square" tIns="180000">
            <a:noAutofit/>
          </a:bodyPr>
          <a:lstStyle/>
          <a:p>
            <a:pPr indent="0" lvl="0" marL="0" rtl="0" algn="l">
              <a:lnSpc>
                <a:spcPct val="90000"/>
              </a:lnSpc>
              <a:spcBef>
                <a:spcPts val="1000"/>
              </a:spcBef>
              <a:spcAft>
                <a:spcPts val="0"/>
              </a:spcAft>
              <a:buNone/>
            </a:pPr>
            <a:r>
              <a:rPr b="1" lang="en-GB" sz="3800">
                <a:solidFill>
                  <a:srgbClr val="4B3241"/>
                </a:solidFill>
                <a:latin typeface="Montserrat"/>
                <a:ea typeface="Montserrat"/>
                <a:cs typeface="Montserrat"/>
                <a:sym typeface="Montserrat"/>
              </a:rPr>
              <a:t>Example question: </a:t>
            </a:r>
            <a:r>
              <a:rPr lang="en-GB" sz="3800">
                <a:solidFill>
                  <a:srgbClr val="4B3241"/>
                </a:solidFill>
                <a:latin typeface="Montserrat"/>
                <a:ea typeface="Montserrat"/>
                <a:cs typeface="Montserrat"/>
                <a:sym typeface="Montserrat"/>
              </a:rPr>
              <a:t>How can we cure racism? </a:t>
            </a:r>
            <a:endParaRPr sz="3800">
              <a:solidFill>
                <a:srgbClr val="4B3241"/>
              </a:solidFill>
              <a:latin typeface="Montserrat"/>
              <a:ea typeface="Montserrat"/>
              <a:cs typeface="Montserrat"/>
              <a:sym typeface="Montserrat"/>
            </a:endParaRPr>
          </a:p>
          <a:p>
            <a:pPr indent="0" lvl="0" marL="0" rtl="0" algn="l">
              <a:spcBef>
                <a:spcPts val="0"/>
              </a:spcBef>
              <a:spcAft>
                <a:spcPts val="0"/>
              </a:spcAft>
              <a:buNone/>
            </a:pPr>
            <a:r>
              <a:t/>
            </a:r>
            <a:endParaRPr sz="3500">
              <a:solidFill>
                <a:srgbClr val="4B3241"/>
              </a:solidFill>
            </a:endParaRPr>
          </a:p>
        </p:txBody>
      </p:sp>
      <p:sp>
        <p:nvSpPr>
          <p:cNvPr id="125" name="Google Shape;125;p18"/>
          <p:cNvSpPr txBox="1"/>
          <p:nvPr>
            <p:ph idx="3" type="subTitle"/>
          </p:nvPr>
        </p:nvSpPr>
        <p:spPr>
          <a:xfrm>
            <a:off x="917950" y="4659800"/>
            <a:ext cx="16452000" cy="4311900"/>
          </a:xfrm>
          <a:prstGeom prst="rect">
            <a:avLst/>
          </a:prstGeom>
          <a:noFill/>
        </p:spPr>
        <p:txBody>
          <a:bodyPr anchorCtr="0" anchor="t" bIns="182850" lIns="182850" spcFirstLastPara="1" rIns="182850" wrap="square" tIns="180000">
            <a:noAutofit/>
          </a:bodyPr>
          <a:lstStyle/>
          <a:p>
            <a:pPr indent="0" lvl="0" marL="0" rtl="0" algn="l">
              <a:lnSpc>
                <a:spcPct val="90000"/>
              </a:lnSpc>
              <a:spcBef>
                <a:spcPts val="1000"/>
              </a:spcBef>
              <a:spcAft>
                <a:spcPts val="0"/>
              </a:spcAft>
              <a:buNone/>
            </a:pPr>
            <a:r>
              <a:rPr b="1" lang="en-GB" sz="3800">
                <a:solidFill>
                  <a:srgbClr val="4B3241"/>
                </a:solidFill>
                <a:latin typeface="Montserrat"/>
                <a:ea typeface="Montserrat"/>
                <a:cs typeface="Montserrat"/>
                <a:sym typeface="Montserrat"/>
              </a:rPr>
              <a:t>Example Mind map:</a:t>
            </a:r>
            <a:r>
              <a:rPr lang="en-GB" sz="3800">
                <a:solidFill>
                  <a:srgbClr val="4B3241"/>
                </a:solidFill>
                <a:latin typeface="Montserrat"/>
                <a:ea typeface="Montserrat"/>
                <a:cs typeface="Montserrat"/>
                <a:sym typeface="Montserrat"/>
              </a:rPr>
              <a:t> race, discrimination, prejudice, ignorance, the media, movies, criminals, colour, black, white, illness, disease, virus, cause, symptoms, cure, vaccine, medicine, immigrants, hate crimes, symptoms, friends, family, Trump, Nazis, skinheads, National Front, Black Lives Matter, All Lives Matter, diagnosis, cause, genetic, police brutality, prison, Africa, Europe, slavery, fear, hate, love…</a:t>
            </a:r>
            <a:endParaRPr sz="3800">
              <a:solidFill>
                <a:srgbClr val="4B3241"/>
              </a:solidFill>
              <a:latin typeface="Montserrat"/>
              <a:ea typeface="Montserrat"/>
              <a:cs typeface="Montserrat"/>
              <a:sym typeface="Montserrat"/>
            </a:endParaRPr>
          </a:p>
          <a:p>
            <a:pPr indent="0" lvl="0" marL="0" rtl="0" algn="l">
              <a:spcBef>
                <a:spcPts val="0"/>
              </a:spcBef>
              <a:spcAft>
                <a:spcPts val="0"/>
              </a:spcAft>
              <a:buNone/>
            </a:pPr>
            <a:r>
              <a:t/>
            </a:r>
            <a:endParaRPr sz="3500">
              <a:solidFill>
                <a:srgbClr val="4B3241"/>
              </a:solidFill>
            </a:endParaRPr>
          </a:p>
        </p:txBody>
      </p:sp>
      <p:sp>
        <p:nvSpPr>
          <p:cNvPr id="126" name="Google Shape;126;p18"/>
          <p:cNvSpPr txBox="1"/>
          <p:nvPr>
            <p:ph idx="5" type="subTitle"/>
          </p:nvPr>
        </p:nvSpPr>
        <p:spPr>
          <a:xfrm>
            <a:off x="918000" y="3228225"/>
            <a:ext cx="16452000" cy="1197900"/>
          </a:xfrm>
          <a:prstGeom prst="rect">
            <a:avLst/>
          </a:prstGeom>
          <a:noFill/>
        </p:spPr>
        <p:txBody>
          <a:bodyPr anchorCtr="0" anchor="t" bIns="182850" lIns="182850" spcFirstLastPara="1" rIns="182850" wrap="square" tIns="180000">
            <a:noAutofit/>
          </a:bodyPr>
          <a:lstStyle/>
          <a:p>
            <a:pPr indent="0" lvl="0" marL="0" rtl="0" algn="l">
              <a:lnSpc>
                <a:spcPct val="90000"/>
              </a:lnSpc>
              <a:spcBef>
                <a:spcPts val="1000"/>
              </a:spcBef>
              <a:spcAft>
                <a:spcPts val="0"/>
              </a:spcAft>
              <a:buNone/>
            </a:pPr>
            <a:r>
              <a:rPr b="1" lang="en-GB" sz="3800">
                <a:solidFill>
                  <a:srgbClr val="4B3241"/>
                </a:solidFill>
                <a:latin typeface="Montserrat"/>
                <a:ea typeface="Montserrat"/>
                <a:cs typeface="Montserrat"/>
                <a:sym typeface="Montserrat"/>
              </a:rPr>
              <a:t>Example to consider: </a:t>
            </a:r>
            <a:r>
              <a:rPr lang="en-GB" sz="3800">
                <a:solidFill>
                  <a:srgbClr val="4B3241"/>
                </a:solidFill>
                <a:latin typeface="Montserrat"/>
                <a:ea typeface="Montserrat"/>
                <a:cs typeface="Montserrat"/>
                <a:sym typeface="Montserrat"/>
              </a:rPr>
              <a:t>written as a doctor in racism treatment.</a:t>
            </a:r>
            <a:endParaRPr sz="3800">
              <a:solidFill>
                <a:srgbClr val="4B3241"/>
              </a:solidFill>
              <a:latin typeface="Montserrat"/>
              <a:ea typeface="Montserrat"/>
              <a:cs typeface="Montserrat"/>
              <a:sym typeface="Montserrat"/>
            </a:endParaRPr>
          </a:p>
          <a:p>
            <a:pPr indent="0" lvl="0" marL="0" rtl="0" algn="l">
              <a:spcBef>
                <a:spcPts val="0"/>
              </a:spcBef>
              <a:spcAft>
                <a:spcPts val="0"/>
              </a:spcAft>
              <a:buNone/>
            </a:pPr>
            <a:r>
              <a:t/>
            </a:r>
            <a:endParaRPr sz="3500">
              <a:solidFill>
                <a:srgbClr val="4B3241"/>
              </a:solidFill>
            </a:endParaRPr>
          </a:p>
          <a:p>
            <a:pPr indent="0" lvl="0" marL="0" rtl="0" algn="l">
              <a:spcBef>
                <a:spcPts val="0"/>
              </a:spcBef>
              <a:spcAft>
                <a:spcPts val="0"/>
              </a:spcAft>
              <a:buNone/>
            </a:pPr>
            <a:r>
              <a:t/>
            </a:r>
            <a:endParaRPr sz="3500">
              <a:solidFill>
                <a:srgbClr val="4B3241"/>
              </a:solidFill>
            </a:endParaRPr>
          </a:p>
          <a:p>
            <a:pPr indent="0" lvl="0" marL="0" rtl="0" algn="l">
              <a:spcBef>
                <a:spcPts val="0"/>
              </a:spcBef>
              <a:spcAft>
                <a:spcPts val="0"/>
              </a:spcAft>
              <a:buNone/>
            </a:pPr>
            <a:r>
              <a:t/>
            </a:r>
            <a:endParaRPr sz="3500">
              <a:solidFill>
                <a:srgbClr val="4B3241"/>
              </a:solidFill>
            </a:endParaRPr>
          </a:p>
        </p:txBody>
      </p:sp>
      <p:sp>
        <p:nvSpPr>
          <p:cNvPr id="127" name="Google Shape;127;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8" name="Google Shape;128;p18"/>
          <p:cNvSpPr txBox="1"/>
          <p:nvPr>
            <p:ph type="title"/>
          </p:nvPr>
        </p:nvSpPr>
        <p:spPr>
          <a:xfrm>
            <a:off x="902400" y="656375"/>
            <a:ext cx="17131200" cy="906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Example topic: racism </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917950" y="394600"/>
            <a:ext cx="17370000" cy="990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How to write a verse </a:t>
            </a:r>
            <a:endParaRPr>
              <a:solidFill>
                <a:schemeClr val="dk2"/>
              </a:solidFill>
            </a:endParaRPr>
          </a:p>
        </p:txBody>
      </p:sp>
      <p:sp>
        <p:nvSpPr>
          <p:cNvPr id="134" name="Google Shape;134;p19"/>
          <p:cNvSpPr txBox="1"/>
          <p:nvPr>
            <p:ph idx="1" type="body"/>
          </p:nvPr>
        </p:nvSpPr>
        <p:spPr>
          <a:xfrm>
            <a:off x="917950" y="1661100"/>
            <a:ext cx="14356200" cy="6369900"/>
          </a:xfrm>
          <a:prstGeom prst="rect">
            <a:avLst/>
          </a:prstGeom>
        </p:spPr>
        <p:txBody>
          <a:bodyPr anchorCtr="0" anchor="t" bIns="0" lIns="0" spcFirstLastPara="1" rIns="0" wrap="square" tIns="0">
            <a:noAutofit/>
          </a:bodyPr>
          <a:lstStyle/>
          <a:p>
            <a:pPr indent="-482600" lvl="0" marL="457200" rtl="0" algn="l">
              <a:lnSpc>
                <a:spcPct val="90000"/>
              </a:lnSpc>
              <a:spcBef>
                <a:spcPts val="1000"/>
              </a:spcBef>
              <a:spcAft>
                <a:spcPts val="0"/>
              </a:spcAft>
              <a:buSzPts val="4000"/>
              <a:buChar char="●"/>
            </a:pPr>
            <a:r>
              <a:rPr lang="en-GB" sz="4000"/>
              <a:t>Use your </a:t>
            </a:r>
            <a:r>
              <a:rPr b="1" lang="en-GB" sz="4000">
                <a:solidFill>
                  <a:schemeClr val="accent5"/>
                </a:solidFill>
              </a:rPr>
              <a:t>mind map</a:t>
            </a:r>
            <a:r>
              <a:rPr lang="en-GB" sz="4000"/>
              <a:t>,  your word bank or colour palette.</a:t>
            </a:r>
            <a:endParaRPr sz="4000"/>
          </a:p>
          <a:p>
            <a:pPr indent="-482600" lvl="0" marL="457200" rtl="0" algn="l">
              <a:lnSpc>
                <a:spcPct val="90000"/>
              </a:lnSpc>
              <a:spcBef>
                <a:spcPts val="0"/>
              </a:spcBef>
              <a:spcAft>
                <a:spcPts val="0"/>
              </a:spcAft>
              <a:buSzPts val="4000"/>
              <a:buChar char="●"/>
            </a:pPr>
            <a:r>
              <a:rPr lang="en-GB" sz="4000"/>
              <a:t>Ask one of the </a:t>
            </a:r>
            <a:r>
              <a:rPr b="1" i="1" lang="en-GB" sz="4000">
                <a:solidFill>
                  <a:schemeClr val="accent4"/>
                </a:solidFill>
              </a:rPr>
              <a:t>5Ws</a:t>
            </a:r>
            <a:r>
              <a:rPr lang="en-GB" sz="4000">
                <a:solidFill>
                  <a:schemeClr val="accent4"/>
                </a:solidFill>
              </a:rPr>
              <a:t>.</a:t>
            </a:r>
            <a:endParaRPr sz="4000">
              <a:solidFill>
                <a:schemeClr val="accent4"/>
              </a:solidFill>
            </a:endParaRPr>
          </a:p>
          <a:p>
            <a:pPr indent="-482600" lvl="1" marL="914400" rtl="0" algn="l">
              <a:lnSpc>
                <a:spcPct val="90000"/>
              </a:lnSpc>
              <a:spcBef>
                <a:spcPts val="0"/>
              </a:spcBef>
              <a:spcAft>
                <a:spcPts val="0"/>
              </a:spcAft>
              <a:buSzPts val="4000"/>
              <a:buChar char="–"/>
            </a:pPr>
            <a:r>
              <a:rPr i="1" lang="en-GB" sz="4000"/>
              <a:t>Who? What? Where? When? Why?...and how?</a:t>
            </a:r>
            <a:endParaRPr i="1" sz="4000"/>
          </a:p>
          <a:p>
            <a:pPr indent="-482600" lvl="1" marL="914400" rtl="0" algn="l">
              <a:lnSpc>
                <a:spcPct val="90000"/>
              </a:lnSpc>
              <a:spcBef>
                <a:spcPts val="0"/>
              </a:spcBef>
              <a:spcAft>
                <a:spcPts val="0"/>
              </a:spcAft>
              <a:buSzPts val="4000"/>
              <a:buChar char="–"/>
            </a:pPr>
            <a:r>
              <a:rPr lang="en-GB" sz="4000"/>
              <a:t>Answering that one word question will help you to extend, continue, follow each idea to its topical conclusion (the end of the thought).</a:t>
            </a:r>
            <a:endParaRPr sz="4000"/>
          </a:p>
          <a:p>
            <a:pPr indent="-482600" lvl="0" marL="457200" rtl="0" algn="l">
              <a:lnSpc>
                <a:spcPct val="90000"/>
              </a:lnSpc>
              <a:spcBef>
                <a:spcPts val="0"/>
              </a:spcBef>
              <a:spcAft>
                <a:spcPts val="0"/>
              </a:spcAft>
              <a:buSzPts val="4000"/>
              <a:buChar char="●"/>
            </a:pPr>
            <a:r>
              <a:rPr lang="en-GB" sz="4000"/>
              <a:t>Implement </a:t>
            </a:r>
            <a:r>
              <a:rPr b="1" i="1" lang="en-GB" sz="4000">
                <a:solidFill>
                  <a:schemeClr val="accent6"/>
                </a:solidFill>
              </a:rPr>
              <a:t>listing</a:t>
            </a:r>
            <a:r>
              <a:rPr lang="en-GB" sz="4000"/>
              <a:t>, ie- give/list at least 3 examples in explaining or describing.</a:t>
            </a:r>
            <a:endParaRPr sz="4000"/>
          </a:p>
          <a:p>
            <a:pPr indent="-482600" lvl="0" marL="457200" rtl="0" algn="l">
              <a:lnSpc>
                <a:spcPct val="90000"/>
              </a:lnSpc>
              <a:spcBef>
                <a:spcPts val="0"/>
              </a:spcBef>
              <a:spcAft>
                <a:spcPts val="0"/>
              </a:spcAft>
              <a:buSzPts val="4000"/>
              <a:buChar char="●"/>
            </a:pPr>
            <a:r>
              <a:rPr lang="en-GB" sz="4000"/>
              <a:t>Use </a:t>
            </a:r>
            <a:r>
              <a:rPr b="1" lang="en-GB" sz="4000">
                <a:solidFill>
                  <a:schemeClr val="accent3"/>
                </a:solidFill>
              </a:rPr>
              <a:t>opposites</a:t>
            </a:r>
            <a:r>
              <a:rPr b="1" lang="en-GB" sz="4000"/>
              <a:t>:</a:t>
            </a:r>
            <a:r>
              <a:rPr lang="en-GB" sz="4000"/>
              <a:t> </a:t>
            </a:r>
            <a:r>
              <a:rPr i="1" lang="en-GB" sz="4000"/>
              <a:t>up the stairs, then down the hall… chaos outside, find peace within… think global, act local…</a:t>
            </a:r>
            <a:endParaRPr i="1" sz="4000"/>
          </a:p>
          <a:p>
            <a:pPr indent="0" lvl="0" marL="457200" rtl="0" algn="l">
              <a:lnSpc>
                <a:spcPct val="90000"/>
              </a:lnSpc>
              <a:spcBef>
                <a:spcPts val="1000"/>
              </a:spcBef>
              <a:spcAft>
                <a:spcPts val="0"/>
              </a:spcAft>
              <a:buNone/>
            </a:pPr>
            <a:r>
              <a:t/>
            </a:r>
            <a:endParaRPr b="1" sz="4000"/>
          </a:p>
          <a:p>
            <a:pPr indent="0" lvl="0" marL="457200" rtl="0" algn="l">
              <a:spcBef>
                <a:spcPts val="0"/>
              </a:spcBef>
              <a:spcAft>
                <a:spcPts val="0"/>
              </a:spcAft>
              <a:buNone/>
            </a:pPr>
            <a:r>
              <a:t/>
            </a:r>
            <a:endParaRPr sz="4000"/>
          </a:p>
          <a:p>
            <a:pPr indent="0" lvl="0" marL="0" rtl="0" algn="l">
              <a:spcBef>
                <a:spcPts val="2000"/>
              </a:spcBef>
              <a:spcAft>
                <a:spcPts val="0"/>
              </a:spcAft>
              <a:buNone/>
            </a:pPr>
            <a:r>
              <a:t/>
            </a:r>
            <a:endParaRPr sz="37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28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Effect filter="fade" transition="in">
                                      <p:cBhvr>
                                        <p:cTn dur="1000"/>
                                        <p:tgtEl>
                                          <p:spTgt spid="1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Effect filter="fade" transition="in">
                                      <p:cBhvr>
                                        <p:cTn dur="1000"/>
                                        <p:tgtEl>
                                          <p:spTgt spid="1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Effect filter="fade" transition="in">
                                      <p:cBhvr>
                                        <p:cTn dur="1000"/>
                                        <p:tgtEl>
                                          <p:spTgt spid="1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animEffect filter="fade" transition="in">
                                      <p:cBhvr>
                                        <p:cTn dur="1000"/>
                                        <p:tgtEl>
                                          <p:spTgt spid="1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animEffect filter="fade" transition="in">
                                      <p:cBhvr>
                                        <p:cTn dur="1000"/>
                                        <p:tgtEl>
                                          <p:spTgt spid="13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5" st="5"/>
                                            </p:txEl>
                                          </p:spTgt>
                                        </p:tgtEl>
                                        <p:attrNameLst>
                                          <p:attrName>style.visibility</p:attrName>
                                        </p:attrNameLst>
                                      </p:cBhvr>
                                      <p:to>
                                        <p:strVal val="visible"/>
                                      </p:to>
                                    </p:set>
                                    <p:animEffect filter="fade" transition="in">
                                      <p:cBhvr>
                                        <p:cTn dur="1000"/>
                                        <p:tgtEl>
                                          <p:spTgt spid="13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6" st="6"/>
                                            </p:txEl>
                                          </p:spTgt>
                                        </p:tgtEl>
                                        <p:attrNameLst>
                                          <p:attrName>style.visibility</p:attrName>
                                        </p:attrNameLst>
                                      </p:cBhvr>
                                      <p:to>
                                        <p:strVal val="visible"/>
                                      </p:to>
                                    </p:set>
                                    <p:animEffect filter="fade" transition="in">
                                      <p:cBhvr>
                                        <p:cTn dur="1000"/>
                                        <p:tgtEl>
                                          <p:spTgt spid="13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7" st="7"/>
                                            </p:txEl>
                                          </p:spTgt>
                                        </p:tgtEl>
                                        <p:attrNameLst>
                                          <p:attrName>style.visibility</p:attrName>
                                        </p:attrNameLst>
                                      </p:cBhvr>
                                      <p:to>
                                        <p:strVal val="visible"/>
                                      </p:to>
                                    </p:set>
                                    <p:animEffect filter="fade" transition="in">
                                      <p:cBhvr>
                                        <p:cTn dur="1000"/>
                                        <p:tgtEl>
                                          <p:spTgt spid="13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8" st="8"/>
                                            </p:txEl>
                                          </p:spTgt>
                                        </p:tgtEl>
                                        <p:attrNameLst>
                                          <p:attrName>style.visibility</p:attrName>
                                        </p:attrNameLst>
                                      </p:cBhvr>
                                      <p:to>
                                        <p:strVal val="visible"/>
                                      </p:to>
                                    </p:set>
                                    <p:animEffect filter="fade" transition="in">
                                      <p:cBhvr>
                                        <p:cTn dur="1000"/>
                                        <p:tgtEl>
                                          <p:spTgt spid="13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9" st="9"/>
                                            </p:txEl>
                                          </p:spTgt>
                                        </p:tgtEl>
                                        <p:attrNameLst>
                                          <p:attrName>style.visibility</p:attrName>
                                        </p:attrNameLst>
                                      </p:cBhvr>
                                      <p:to>
                                        <p:strVal val="visible"/>
                                      </p:to>
                                    </p:set>
                                    <p:animEffect filter="fade" transition="in">
                                      <p:cBhvr>
                                        <p:cTn dur="1000"/>
                                        <p:tgtEl>
                                          <p:spTgt spid="13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10" st="10"/>
                                            </p:txEl>
                                          </p:spTgt>
                                        </p:tgtEl>
                                        <p:attrNameLst>
                                          <p:attrName>style.visibility</p:attrName>
                                        </p:attrNameLst>
                                      </p:cBhvr>
                                      <p:to>
                                        <p:strVal val="visible"/>
                                      </p:to>
                                    </p:set>
                                    <p:animEffect filter="fade" transition="in">
                                      <p:cBhvr>
                                        <p:cTn dur="1000"/>
                                        <p:tgtEl>
                                          <p:spTgt spid="13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11" st="11"/>
                                            </p:txEl>
                                          </p:spTgt>
                                        </p:tgtEl>
                                        <p:attrNameLst>
                                          <p:attrName>style.visibility</p:attrName>
                                        </p:attrNameLst>
                                      </p:cBhvr>
                                      <p:to>
                                        <p:strVal val="visible"/>
                                      </p:to>
                                    </p:set>
                                    <p:animEffect filter="fade" transition="in">
                                      <p:cBhvr>
                                        <p:cTn dur="1000"/>
                                        <p:tgtEl>
                                          <p:spTgt spid="13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12" st="12"/>
                                            </p:txEl>
                                          </p:spTgt>
                                        </p:tgtEl>
                                        <p:attrNameLst>
                                          <p:attrName>style.visibility</p:attrName>
                                        </p:attrNameLst>
                                      </p:cBhvr>
                                      <p:to>
                                        <p:strVal val="visible"/>
                                      </p:to>
                                    </p:set>
                                    <p:animEffect filter="fade" transition="in">
                                      <p:cBhvr>
                                        <p:cTn dur="1000"/>
                                        <p:tgtEl>
                                          <p:spTgt spid="134">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13396875" y="231450"/>
            <a:ext cx="17370000" cy="990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Example verse</a:t>
            </a:r>
            <a:endParaRPr>
              <a:solidFill>
                <a:schemeClr val="dk2"/>
              </a:solidFill>
            </a:endParaRPr>
          </a:p>
        </p:txBody>
      </p:sp>
      <p:sp>
        <p:nvSpPr>
          <p:cNvPr id="140" name="Google Shape;140;p20"/>
          <p:cNvSpPr txBox="1"/>
          <p:nvPr>
            <p:ph idx="1" type="body"/>
          </p:nvPr>
        </p:nvSpPr>
        <p:spPr>
          <a:xfrm>
            <a:off x="208750" y="231450"/>
            <a:ext cx="7560900" cy="5133600"/>
          </a:xfrm>
          <a:prstGeom prst="rect">
            <a:avLst/>
          </a:prstGeom>
        </p:spPr>
        <p:txBody>
          <a:bodyPr anchorCtr="0" anchor="t" bIns="0" lIns="0" spcFirstLastPara="1" rIns="0" wrap="square" tIns="0">
            <a:noAutofit/>
          </a:bodyPr>
          <a:lstStyle/>
          <a:p>
            <a:pPr indent="0" lvl="0" marL="0" rtl="0" algn="l">
              <a:lnSpc>
                <a:spcPct val="90000"/>
              </a:lnSpc>
              <a:spcBef>
                <a:spcPts val="1000"/>
              </a:spcBef>
              <a:spcAft>
                <a:spcPts val="0"/>
              </a:spcAft>
              <a:buNone/>
            </a:pPr>
            <a:r>
              <a:rPr i="1" lang="en-GB" sz="3300"/>
              <a:t>Racism’s a </a:t>
            </a:r>
            <a:r>
              <a:rPr b="1" i="1" lang="en-GB" sz="3300">
                <a:solidFill>
                  <a:schemeClr val="accent5"/>
                </a:solidFill>
              </a:rPr>
              <a:t>disease </a:t>
            </a:r>
            <a:endParaRPr b="1" sz="3300">
              <a:solidFill>
                <a:schemeClr val="accent5"/>
              </a:solidFill>
            </a:endParaRPr>
          </a:p>
          <a:p>
            <a:pPr indent="0" lvl="0" marL="0" rtl="0" algn="l">
              <a:lnSpc>
                <a:spcPct val="90000"/>
              </a:lnSpc>
              <a:spcBef>
                <a:spcPts val="1000"/>
              </a:spcBef>
              <a:spcAft>
                <a:spcPts val="0"/>
              </a:spcAft>
              <a:buNone/>
            </a:pPr>
            <a:r>
              <a:rPr i="1" lang="en-GB" sz="3300"/>
              <a:t>a virus to be sure</a:t>
            </a:r>
            <a:endParaRPr i="1" sz="3300"/>
          </a:p>
          <a:p>
            <a:pPr indent="0" lvl="0" marL="0" rtl="0" algn="l">
              <a:lnSpc>
                <a:spcPct val="90000"/>
              </a:lnSpc>
              <a:spcBef>
                <a:spcPts val="1000"/>
              </a:spcBef>
              <a:spcAft>
                <a:spcPts val="0"/>
              </a:spcAft>
              <a:buNone/>
            </a:pPr>
            <a:r>
              <a:rPr i="1" lang="en-GB" sz="3300"/>
              <a:t>to first know its </a:t>
            </a:r>
            <a:r>
              <a:rPr b="1" i="1" lang="en-GB" sz="3300">
                <a:solidFill>
                  <a:schemeClr val="accent6"/>
                </a:solidFill>
              </a:rPr>
              <a:t>causes</a:t>
            </a:r>
            <a:endParaRPr b="1" i="1" sz="3300">
              <a:solidFill>
                <a:schemeClr val="accent6"/>
              </a:solidFill>
            </a:endParaRPr>
          </a:p>
          <a:p>
            <a:pPr indent="0" lvl="0" marL="0" rtl="0" algn="l">
              <a:lnSpc>
                <a:spcPct val="90000"/>
              </a:lnSpc>
              <a:spcBef>
                <a:spcPts val="1000"/>
              </a:spcBef>
              <a:spcAft>
                <a:spcPts val="0"/>
              </a:spcAft>
              <a:buNone/>
            </a:pPr>
            <a:r>
              <a:rPr i="1" lang="en-GB" sz="3300"/>
              <a:t>before finding the cure…</a:t>
            </a:r>
            <a:endParaRPr i="1" sz="3300"/>
          </a:p>
          <a:p>
            <a:pPr indent="0" lvl="0" marL="0" rtl="0" algn="l">
              <a:lnSpc>
                <a:spcPct val="90000"/>
              </a:lnSpc>
              <a:spcBef>
                <a:spcPts val="1000"/>
              </a:spcBef>
              <a:spcAft>
                <a:spcPts val="0"/>
              </a:spcAft>
              <a:buNone/>
            </a:pPr>
            <a:r>
              <a:rPr i="1" lang="en-GB" sz="3300"/>
              <a:t>For some, the cause is hate</a:t>
            </a:r>
            <a:endParaRPr i="1" sz="3300"/>
          </a:p>
          <a:p>
            <a:pPr indent="0" lvl="0" marL="0" rtl="0" algn="l">
              <a:lnSpc>
                <a:spcPct val="90000"/>
              </a:lnSpc>
              <a:spcBef>
                <a:spcPts val="1000"/>
              </a:spcBef>
              <a:spcAft>
                <a:spcPts val="0"/>
              </a:spcAft>
              <a:buNone/>
            </a:pPr>
            <a:r>
              <a:rPr i="1" lang="en-GB" sz="3300"/>
              <a:t>For others, it’s just ignorance</a:t>
            </a:r>
            <a:endParaRPr i="1" sz="3300"/>
          </a:p>
          <a:p>
            <a:pPr indent="0" lvl="0" marL="0" rtl="0" algn="l">
              <a:lnSpc>
                <a:spcPct val="90000"/>
              </a:lnSpc>
              <a:spcBef>
                <a:spcPts val="1000"/>
              </a:spcBef>
              <a:spcAft>
                <a:spcPts val="0"/>
              </a:spcAft>
              <a:buNone/>
            </a:pPr>
            <a:r>
              <a:rPr i="1" lang="en-GB" sz="3300"/>
              <a:t>some learn it off of their family</a:t>
            </a:r>
            <a:endParaRPr i="1" sz="3300"/>
          </a:p>
          <a:p>
            <a:pPr indent="0" lvl="0" marL="0" rtl="0" algn="l">
              <a:lnSpc>
                <a:spcPct val="90000"/>
              </a:lnSpc>
              <a:spcBef>
                <a:spcPts val="1000"/>
              </a:spcBef>
              <a:spcAft>
                <a:spcPts val="0"/>
              </a:spcAft>
              <a:buNone/>
            </a:pPr>
            <a:r>
              <a:rPr i="1" lang="en-GB" sz="3300"/>
              <a:t>or an </a:t>
            </a:r>
            <a:r>
              <a:rPr b="1" i="1" lang="en-GB" sz="3300">
                <a:solidFill>
                  <a:schemeClr val="dk1"/>
                </a:solidFill>
              </a:rPr>
              <a:t>isolated incident</a:t>
            </a:r>
            <a:r>
              <a:rPr b="1" i="1" lang="en-GB" sz="3300">
                <a:solidFill>
                  <a:schemeClr val="accent4"/>
                </a:solidFill>
              </a:rPr>
              <a:t> </a:t>
            </a:r>
            <a:endParaRPr b="1" sz="3300">
              <a:solidFill>
                <a:schemeClr val="accent4"/>
              </a:solidFill>
            </a:endParaRPr>
          </a:p>
          <a:p>
            <a:pPr indent="0" lvl="0" marL="0" rtl="0" algn="l">
              <a:spcBef>
                <a:spcPts val="0"/>
              </a:spcBef>
              <a:spcAft>
                <a:spcPts val="2000"/>
              </a:spcAft>
              <a:buNone/>
            </a:pPr>
            <a:r>
              <a:t/>
            </a:r>
            <a:endParaRPr sz="3300"/>
          </a:p>
        </p:txBody>
      </p:sp>
      <p:sp>
        <p:nvSpPr>
          <p:cNvPr id="141" name="Google Shape;141;p20"/>
          <p:cNvSpPr txBox="1"/>
          <p:nvPr/>
        </p:nvSpPr>
        <p:spPr>
          <a:xfrm>
            <a:off x="5398375" y="255250"/>
            <a:ext cx="5245500" cy="9909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GB" sz="3000">
                <a:solidFill>
                  <a:schemeClr val="lt1"/>
                </a:solidFill>
                <a:latin typeface="Montserrat"/>
                <a:ea typeface="Montserrat"/>
                <a:cs typeface="Montserrat"/>
                <a:sym typeface="Montserrat"/>
              </a:rPr>
              <a:t>word from the mind map</a:t>
            </a:r>
            <a:endParaRPr>
              <a:solidFill>
                <a:schemeClr val="lt1"/>
              </a:solidFill>
            </a:endParaRPr>
          </a:p>
        </p:txBody>
      </p:sp>
      <p:sp>
        <p:nvSpPr>
          <p:cNvPr id="142" name="Google Shape;142;p20"/>
          <p:cNvSpPr txBox="1"/>
          <p:nvPr/>
        </p:nvSpPr>
        <p:spPr>
          <a:xfrm>
            <a:off x="6716650" y="1798000"/>
            <a:ext cx="8149800" cy="9909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i="1" lang="en-GB" sz="3000">
                <a:solidFill>
                  <a:schemeClr val="lt1"/>
                </a:solidFill>
                <a:latin typeface="Montserrat"/>
                <a:ea typeface="Montserrat"/>
                <a:cs typeface="Montserrat"/>
                <a:sym typeface="Montserrat"/>
              </a:rPr>
              <a:t>what are some of the causes? (5 Ws) </a:t>
            </a:r>
            <a:endParaRPr b="1" sz="3000">
              <a:solidFill>
                <a:schemeClr val="lt1"/>
              </a:solidFill>
              <a:latin typeface="Montserrat"/>
              <a:ea typeface="Montserrat"/>
              <a:cs typeface="Montserrat"/>
              <a:sym typeface="Montserrat"/>
            </a:endParaRPr>
          </a:p>
        </p:txBody>
      </p:sp>
      <p:sp>
        <p:nvSpPr>
          <p:cNvPr id="143" name="Google Shape;143;p20"/>
          <p:cNvSpPr txBox="1"/>
          <p:nvPr/>
        </p:nvSpPr>
        <p:spPr>
          <a:xfrm>
            <a:off x="7769650" y="3499100"/>
            <a:ext cx="3000000" cy="9909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GB" sz="3000">
                <a:solidFill>
                  <a:schemeClr val="lt1"/>
                </a:solidFill>
                <a:latin typeface="Montserrat"/>
                <a:ea typeface="Montserrat"/>
                <a:cs typeface="Montserrat"/>
                <a:sym typeface="Montserrat"/>
              </a:rPr>
              <a:t>eg. of listing </a:t>
            </a:r>
            <a:endParaRPr>
              <a:solidFill>
                <a:schemeClr val="lt1"/>
              </a:solidFill>
            </a:endParaRPr>
          </a:p>
        </p:txBody>
      </p:sp>
      <p:sp>
        <p:nvSpPr>
          <p:cNvPr id="144" name="Google Shape;144;p20"/>
          <p:cNvSpPr txBox="1"/>
          <p:nvPr/>
        </p:nvSpPr>
        <p:spPr>
          <a:xfrm>
            <a:off x="7892125" y="4833075"/>
            <a:ext cx="3889500" cy="8637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GB" sz="3000">
                <a:solidFill>
                  <a:schemeClr val="lt1"/>
                </a:solidFill>
                <a:latin typeface="Montserrat"/>
                <a:ea typeface="Montserrat"/>
                <a:cs typeface="Montserrat"/>
                <a:sym typeface="Montserrat"/>
              </a:rPr>
              <a:t>eg. of alliteration</a:t>
            </a:r>
            <a:endParaRPr>
              <a:solidFill>
                <a:schemeClr val="lt1"/>
              </a:solidFill>
            </a:endParaRPr>
          </a:p>
        </p:txBody>
      </p:sp>
      <p:sp>
        <p:nvSpPr>
          <p:cNvPr id="145" name="Google Shape;145;p20"/>
          <p:cNvSpPr txBox="1"/>
          <p:nvPr/>
        </p:nvSpPr>
        <p:spPr>
          <a:xfrm>
            <a:off x="56350" y="5200200"/>
            <a:ext cx="9660300" cy="3638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i="1" lang="en-GB" sz="3300">
                <a:solidFill>
                  <a:schemeClr val="dk2"/>
                </a:solidFill>
                <a:latin typeface="Montserrat"/>
                <a:ea typeface="Montserrat"/>
                <a:cs typeface="Montserrat"/>
                <a:sym typeface="Montserrat"/>
              </a:rPr>
              <a:t>Fearing the unknown</a:t>
            </a:r>
            <a:endParaRPr i="1" sz="3300">
              <a:solidFill>
                <a:schemeClr val="dk2"/>
              </a:solidFill>
              <a:latin typeface="Montserrat"/>
              <a:ea typeface="Montserrat"/>
              <a:cs typeface="Montserrat"/>
              <a:sym typeface="Montserrat"/>
            </a:endParaRPr>
          </a:p>
          <a:p>
            <a:pPr indent="0" lvl="0" marL="0" rtl="0" algn="l">
              <a:lnSpc>
                <a:spcPct val="90000"/>
              </a:lnSpc>
              <a:spcBef>
                <a:spcPts val="1000"/>
              </a:spcBef>
              <a:spcAft>
                <a:spcPts val="0"/>
              </a:spcAft>
              <a:buNone/>
            </a:pPr>
            <a:r>
              <a:rPr i="1" lang="en-GB" sz="3300">
                <a:solidFill>
                  <a:schemeClr val="dk2"/>
                </a:solidFill>
                <a:latin typeface="Montserrat"/>
                <a:ea typeface="Montserrat"/>
                <a:cs typeface="Montserrat"/>
                <a:sym typeface="Montserrat"/>
              </a:rPr>
              <a:t>Hating what they don’t understand</a:t>
            </a:r>
            <a:endParaRPr i="1" sz="3300">
              <a:solidFill>
                <a:schemeClr val="dk2"/>
              </a:solidFill>
              <a:latin typeface="Montserrat"/>
              <a:ea typeface="Montserrat"/>
              <a:cs typeface="Montserrat"/>
              <a:sym typeface="Montserrat"/>
            </a:endParaRPr>
          </a:p>
          <a:p>
            <a:pPr indent="0" lvl="0" marL="0" rtl="0" algn="l">
              <a:lnSpc>
                <a:spcPct val="90000"/>
              </a:lnSpc>
              <a:spcBef>
                <a:spcPts val="1000"/>
              </a:spcBef>
              <a:spcAft>
                <a:spcPts val="0"/>
              </a:spcAft>
              <a:buNone/>
            </a:pPr>
            <a:r>
              <a:rPr i="1" lang="en-GB" sz="3300">
                <a:solidFill>
                  <a:schemeClr val="dk2"/>
                </a:solidFill>
                <a:latin typeface="Montserrat"/>
                <a:ea typeface="Montserrat"/>
                <a:cs typeface="Montserrat"/>
                <a:sym typeface="Montserrat"/>
              </a:rPr>
              <a:t>Instead of braving the elements</a:t>
            </a:r>
            <a:endParaRPr i="1" sz="3300">
              <a:solidFill>
                <a:schemeClr val="dk2"/>
              </a:solidFill>
              <a:latin typeface="Montserrat"/>
              <a:ea typeface="Montserrat"/>
              <a:cs typeface="Montserrat"/>
              <a:sym typeface="Montserrat"/>
            </a:endParaRPr>
          </a:p>
          <a:p>
            <a:pPr indent="0" lvl="0" marL="0" rtl="0" algn="l">
              <a:lnSpc>
                <a:spcPct val="90000"/>
              </a:lnSpc>
              <a:spcBef>
                <a:spcPts val="1000"/>
              </a:spcBef>
              <a:spcAft>
                <a:spcPts val="0"/>
              </a:spcAft>
              <a:buNone/>
            </a:pPr>
            <a:r>
              <a:rPr i="1" lang="en-GB" sz="3300">
                <a:solidFill>
                  <a:schemeClr val="dk2"/>
                </a:solidFill>
                <a:latin typeface="Montserrat"/>
                <a:ea typeface="Montserrat"/>
                <a:cs typeface="Montserrat"/>
                <a:sym typeface="Montserrat"/>
              </a:rPr>
              <a:t>And loving their </a:t>
            </a:r>
            <a:r>
              <a:rPr b="1" i="1" lang="en-GB" sz="3300">
                <a:solidFill>
                  <a:schemeClr val="accent3"/>
                </a:solidFill>
                <a:latin typeface="Montserrat"/>
                <a:ea typeface="Montserrat"/>
                <a:cs typeface="Montserrat"/>
                <a:sym typeface="Montserrat"/>
              </a:rPr>
              <a:t>fellow man</a:t>
            </a:r>
            <a:endParaRPr b="1" sz="3300">
              <a:solidFill>
                <a:schemeClr val="accent3"/>
              </a:solidFill>
              <a:latin typeface="Montserrat"/>
              <a:ea typeface="Montserrat"/>
              <a:cs typeface="Montserrat"/>
              <a:sym typeface="Montserrat"/>
            </a:endParaRPr>
          </a:p>
          <a:p>
            <a:pPr indent="0" lvl="0" marL="0" rtl="0" algn="l">
              <a:lnSpc>
                <a:spcPct val="90000"/>
              </a:lnSpc>
              <a:spcBef>
                <a:spcPts val="1000"/>
              </a:spcBef>
              <a:spcAft>
                <a:spcPts val="0"/>
              </a:spcAft>
              <a:buNone/>
            </a:pPr>
            <a:r>
              <a:rPr i="1" lang="en-GB" sz="3300">
                <a:solidFill>
                  <a:schemeClr val="dk2"/>
                </a:solidFill>
                <a:latin typeface="Montserrat"/>
                <a:ea typeface="Montserrat"/>
                <a:cs typeface="Montserrat"/>
                <a:sym typeface="Montserrat"/>
              </a:rPr>
              <a:t>Need to start to look at the </a:t>
            </a:r>
            <a:r>
              <a:rPr b="1" i="1" lang="en-GB" sz="3300">
                <a:solidFill>
                  <a:schemeClr val="accent6"/>
                </a:solidFill>
                <a:latin typeface="Montserrat"/>
                <a:ea typeface="Montserrat"/>
                <a:cs typeface="Montserrat"/>
                <a:sym typeface="Montserrat"/>
              </a:rPr>
              <a:t>symptoms</a:t>
            </a:r>
            <a:endParaRPr b="1" i="1" sz="3300">
              <a:solidFill>
                <a:schemeClr val="accent6"/>
              </a:solidFill>
              <a:latin typeface="Montserrat"/>
              <a:ea typeface="Montserrat"/>
              <a:cs typeface="Montserrat"/>
              <a:sym typeface="Montserrat"/>
            </a:endParaRPr>
          </a:p>
          <a:p>
            <a:pPr indent="0" lvl="0" marL="0" rtl="0" algn="l">
              <a:lnSpc>
                <a:spcPct val="90000"/>
              </a:lnSpc>
              <a:spcBef>
                <a:spcPts val="1000"/>
              </a:spcBef>
              <a:spcAft>
                <a:spcPts val="0"/>
              </a:spcAft>
              <a:buNone/>
            </a:pPr>
            <a:r>
              <a:rPr i="1" lang="en-GB" sz="3300">
                <a:solidFill>
                  <a:schemeClr val="dk2"/>
                </a:solidFill>
                <a:latin typeface="Montserrat"/>
                <a:ea typeface="Montserrat"/>
                <a:cs typeface="Montserrat"/>
                <a:sym typeface="Montserrat"/>
              </a:rPr>
              <a:t>If looking to find the cure… </a:t>
            </a:r>
            <a:endParaRPr sz="3300">
              <a:solidFill>
                <a:schemeClr val="dk2"/>
              </a:solidFill>
              <a:latin typeface="Montserrat"/>
              <a:ea typeface="Montserrat"/>
              <a:cs typeface="Montserrat"/>
              <a:sym typeface="Montserrat"/>
            </a:endParaRPr>
          </a:p>
        </p:txBody>
      </p:sp>
      <p:cxnSp>
        <p:nvCxnSpPr>
          <p:cNvPr id="146" name="Google Shape;146;p20"/>
          <p:cNvCxnSpPr/>
          <p:nvPr/>
        </p:nvCxnSpPr>
        <p:spPr>
          <a:xfrm rot="10800000">
            <a:off x="4387300" y="668675"/>
            <a:ext cx="1026000" cy="102600"/>
          </a:xfrm>
          <a:prstGeom prst="straightConnector1">
            <a:avLst/>
          </a:prstGeom>
          <a:noFill/>
          <a:ln cap="flat" cmpd="sng" w="38100">
            <a:solidFill>
              <a:schemeClr val="accent5"/>
            </a:solidFill>
            <a:prstDash val="solid"/>
            <a:round/>
            <a:headEnd len="med" w="med" type="none"/>
            <a:tailEnd len="med" w="med" type="triangle"/>
          </a:ln>
        </p:spPr>
      </p:cxnSp>
      <p:cxnSp>
        <p:nvCxnSpPr>
          <p:cNvPr id="147" name="Google Shape;147;p20"/>
          <p:cNvCxnSpPr/>
          <p:nvPr/>
        </p:nvCxnSpPr>
        <p:spPr>
          <a:xfrm rot="10800000">
            <a:off x="5284925" y="1976875"/>
            <a:ext cx="1385400" cy="384900"/>
          </a:xfrm>
          <a:prstGeom prst="straightConnector1">
            <a:avLst/>
          </a:prstGeom>
          <a:noFill/>
          <a:ln cap="flat" cmpd="sng" w="38100">
            <a:solidFill>
              <a:schemeClr val="accent6"/>
            </a:solidFill>
            <a:prstDash val="solid"/>
            <a:round/>
            <a:headEnd len="med" w="med" type="none"/>
            <a:tailEnd len="med" w="med" type="triangle"/>
          </a:ln>
        </p:spPr>
      </p:cxnSp>
      <p:cxnSp>
        <p:nvCxnSpPr>
          <p:cNvPr id="148" name="Google Shape;148;p20"/>
          <p:cNvCxnSpPr/>
          <p:nvPr/>
        </p:nvCxnSpPr>
        <p:spPr>
          <a:xfrm rot="10800000">
            <a:off x="6259900" y="3464800"/>
            <a:ext cx="1513500" cy="538800"/>
          </a:xfrm>
          <a:prstGeom prst="straightConnector1">
            <a:avLst/>
          </a:prstGeom>
          <a:noFill/>
          <a:ln cap="flat" cmpd="sng" w="38100">
            <a:solidFill>
              <a:schemeClr val="accent4"/>
            </a:solidFill>
            <a:prstDash val="solid"/>
            <a:round/>
            <a:headEnd len="med" w="med" type="none"/>
            <a:tailEnd len="med" w="med" type="triangle"/>
          </a:ln>
        </p:spPr>
      </p:cxnSp>
      <p:cxnSp>
        <p:nvCxnSpPr>
          <p:cNvPr id="149" name="Google Shape;149;p20"/>
          <p:cNvCxnSpPr/>
          <p:nvPr/>
        </p:nvCxnSpPr>
        <p:spPr>
          <a:xfrm rot="10800000">
            <a:off x="5413175" y="5029775"/>
            <a:ext cx="2488500" cy="307800"/>
          </a:xfrm>
          <a:prstGeom prst="straightConnector1">
            <a:avLst/>
          </a:prstGeom>
          <a:noFill/>
          <a:ln cap="flat" cmpd="sng" w="38100">
            <a:solidFill>
              <a:schemeClr val="dk1"/>
            </a:solidFill>
            <a:prstDash val="solid"/>
            <a:round/>
            <a:headEnd len="med" w="med" type="none"/>
            <a:tailEnd len="med" w="med" type="triangle"/>
          </a:ln>
        </p:spPr>
      </p:cxnSp>
      <p:sp>
        <p:nvSpPr>
          <p:cNvPr id="150" name="Google Shape;150;p20"/>
          <p:cNvSpPr txBox="1"/>
          <p:nvPr/>
        </p:nvSpPr>
        <p:spPr>
          <a:xfrm>
            <a:off x="7901675" y="6538225"/>
            <a:ext cx="3240600" cy="9909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GB" sz="3000">
                <a:solidFill>
                  <a:schemeClr val="lt1"/>
                </a:solidFill>
                <a:latin typeface="Montserrat"/>
                <a:ea typeface="Montserrat"/>
                <a:cs typeface="Montserrat"/>
                <a:sym typeface="Montserrat"/>
              </a:rPr>
              <a:t>eg. of opposites</a:t>
            </a:r>
            <a:endParaRPr>
              <a:solidFill>
                <a:schemeClr val="lt1"/>
              </a:solidFill>
            </a:endParaRPr>
          </a:p>
        </p:txBody>
      </p:sp>
      <p:sp>
        <p:nvSpPr>
          <p:cNvPr id="151" name="Google Shape;151;p20"/>
          <p:cNvSpPr txBox="1"/>
          <p:nvPr/>
        </p:nvSpPr>
        <p:spPr>
          <a:xfrm>
            <a:off x="8820000" y="7813575"/>
            <a:ext cx="8149800" cy="9909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i="1" lang="en-GB" sz="3000">
                <a:solidFill>
                  <a:schemeClr val="lt1"/>
                </a:solidFill>
                <a:latin typeface="Montserrat"/>
                <a:ea typeface="Montserrat"/>
                <a:cs typeface="Montserrat"/>
                <a:sym typeface="Montserrat"/>
              </a:rPr>
              <a:t>what are some of the symptoms? (5 Ws) </a:t>
            </a:r>
            <a:endParaRPr b="1" sz="3000">
              <a:solidFill>
                <a:schemeClr val="lt1"/>
              </a:solidFill>
              <a:latin typeface="Montserrat"/>
              <a:ea typeface="Montserrat"/>
              <a:cs typeface="Montserrat"/>
              <a:sym typeface="Montserrat"/>
            </a:endParaRPr>
          </a:p>
        </p:txBody>
      </p:sp>
      <p:cxnSp>
        <p:nvCxnSpPr>
          <p:cNvPr id="152" name="Google Shape;152;p20"/>
          <p:cNvCxnSpPr/>
          <p:nvPr/>
        </p:nvCxnSpPr>
        <p:spPr>
          <a:xfrm flipH="1">
            <a:off x="6141875" y="7038800"/>
            <a:ext cx="1740000" cy="511800"/>
          </a:xfrm>
          <a:prstGeom prst="straightConnector1">
            <a:avLst/>
          </a:prstGeom>
          <a:noFill/>
          <a:ln cap="flat" cmpd="sng" w="38100">
            <a:solidFill>
              <a:schemeClr val="accent3"/>
            </a:solidFill>
            <a:prstDash val="solid"/>
            <a:round/>
            <a:headEnd len="med" w="med" type="none"/>
            <a:tailEnd len="med" w="med" type="triangle"/>
          </a:ln>
        </p:spPr>
      </p:cxnSp>
      <p:cxnSp>
        <p:nvCxnSpPr>
          <p:cNvPr id="153" name="Google Shape;153;p20"/>
          <p:cNvCxnSpPr/>
          <p:nvPr/>
        </p:nvCxnSpPr>
        <p:spPr>
          <a:xfrm flipH="1">
            <a:off x="8393550" y="8343875"/>
            <a:ext cx="307200" cy="23100"/>
          </a:xfrm>
          <a:prstGeom prst="straightConnector1">
            <a:avLst/>
          </a:prstGeom>
          <a:noFill/>
          <a:ln cap="flat" cmpd="sng" w="38100">
            <a:solidFill>
              <a:schemeClr val="accent6"/>
            </a:solidFill>
            <a:prstDash val="solid"/>
            <a:round/>
            <a:headEnd len="med" w="med" type="none"/>
            <a:tailEnd len="med" w="med" type="triangle"/>
          </a:ln>
        </p:spPr>
      </p:cxnSp>
      <p:sp>
        <p:nvSpPr>
          <p:cNvPr id="154" name="Google Shape;154;p20"/>
          <p:cNvSpPr/>
          <p:nvPr/>
        </p:nvSpPr>
        <p:spPr>
          <a:xfrm>
            <a:off x="88900" y="2745300"/>
            <a:ext cx="6430200" cy="12684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txBox="1"/>
          <p:nvPr>
            <p:ph type="title"/>
          </p:nvPr>
        </p:nvSpPr>
        <p:spPr>
          <a:xfrm>
            <a:off x="459000" y="394600"/>
            <a:ext cx="17370000" cy="990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How long is a verse? How long is a bar? </a:t>
            </a:r>
            <a:endParaRPr>
              <a:solidFill>
                <a:schemeClr val="dk2"/>
              </a:solidFill>
            </a:endParaRPr>
          </a:p>
        </p:txBody>
      </p:sp>
      <p:sp>
        <p:nvSpPr>
          <p:cNvPr id="160" name="Google Shape;160;p21"/>
          <p:cNvSpPr txBox="1"/>
          <p:nvPr>
            <p:ph idx="1" type="body"/>
          </p:nvPr>
        </p:nvSpPr>
        <p:spPr>
          <a:xfrm>
            <a:off x="10293625" y="4133075"/>
            <a:ext cx="13804500" cy="660000"/>
          </a:xfrm>
          <a:prstGeom prst="rect">
            <a:avLst/>
          </a:prstGeom>
        </p:spPr>
        <p:txBody>
          <a:bodyPr anchorCtr="0" anchor="t" bIns="0" lIns="0" spcFirstLastPara="1" rIns="0" wrap="square" tIns="0">
            <a:noAutofit/>
          </a:bodyPr>
          <a:lstStyle/>
          <a:p>
            <a:pPr indent="0" lvl="0" marL="0" rtl="0" algn="l">
              <a:lnSpc>
                <a:spcPct val="200000"/>
              </a:lnSpc>
              <a:spcBef>
                <a:spcPts val="1000"/>
              </a:spcBef>
              <a:spcAft>
                <a:spcPts val="0"/>
              </a:spcAft>
              <a:buNone/>
            </a:pPr>
            <a:r>
              <a:rPr i="1" lang="en-GB" sz="3900"/>
              <a:t>Racism’s a disease </a:t>
            </a:r>
            <a:endParaRPr sz="3900"/>
          </a:p>
          <a:p>
            <a:pPr indent="0" lvl="0" marL="0" rtl="0" algn="l">
              <a:lnSpc>
                <a:spcPct val="200000"/>
              </a:lnSpc>
              <a:spcBef>
                <a:spcPts val="1000"/>
              </a:spcBef>
              <a:spcAft>
                <a:spcPts val="0"/>
              </a:spcAft>
              <a:buNone/>
            </a:pPr>
            <a:r>
              <a:rPr i="1" lang="en-GB" sz="3900"/>
              <a:t>a virus to be sure</a:t>
            </a:r>
            <a:endParaRPr i="1" sz="3900"/>
          </a:p>
          <a:p>
            <a:pPr indent="0" lvl="0" marL="0" rtl="0" algn="l">
              <a:lnSpc>
                <a:spcPct val="200000"/>
              </a:lnSpc>
              <a:spcBef>
                <a:spcPts val="1000"/>
              </a:spcBef>
              <a:spcAft>
                <a:spcPts val="0"/>
              </a:spcAft>
              <a:buNone/>
            </a:pPr>
            <a:r>
              <a:rPr i="1" lang="en-GB" sz="3900"/>
              <a:t>to first know its causes</a:t>
            </a:r>
            <a:endParaRPr i="1" sz="3900"/>
          </a:p>
          <a:p>
            <a:pPr indent="0" lvl="0" marL="0" rtl="0" algn="l">
              <a:lnSpc>
                <a:spcPct val="200000"/>
              </a:lnSpc>
              <a:spcBef>
                <a:spcPts val="1000"/>
              </a:spcBef>
              <a:spcAft>
                <a:spcPts val="0"/>
              </a:spcAft>
              <a:buNone/>
            </a:pPr>
            <a:r>
              <a:rPr i="1" lang="en-GB" sz="3900"/>
              <a:t>before finding the cure…</a:t>
            </a:r>
            <a:endParaRPr sz="3900"/>
          </a:p>
        </p:txBody>
      </p:sp>
      <p:sp>
        <p:nvSpPr>
          <p:cNvPr id="161" name="Google Shape;161;p21"/>
          <p:cNvSpPr txBox="1"/>
          <p:nvPr>
            <p:ph idx="1" type="body"/>
          </p:nvPr>
        </p:nvSpPr>
        <p:spPr>
          <a:xfrm>
            <a:off x="459000" y="1149550"/>
            <a:ext cx="9216300" cy="3483300"/>
          </a:xfrm>
          <a:prstGeom prst="rect">
            <a:avLst/>
          </a:prstGeom>
        </p:spPr>
        <p:txBody>
          <a:bodyPr anchorCtr="0" anchor="t" bIns="0" lIns="0" spcFirstLastPara="1" rIns="0" wrap="square" tIns="0">
            <a:noAutofit/>
          </a:bodyPr>
          <a:lstStyle/>
          <a:p>
            <a:pPr indent="-457200" lvl="0" marL="457200" rtl="0" algn="l">
              <a:lnSpc>
                <a:spcPct val="90000"/>
              </a:lnSpc>
              <a:spcBef>
                <a:spcPts val="1000"/>
              </a:spcBef>
              <a:spcAft>
                <a:spcPts val="0"/>
              </a:spcAft>
              <a:buSzPts val="3600"/>
              <a:buChar char="●"/>
            </a:pPr>
            <a:r>
              <a:rPr lang="en-GB" sz="3600"/>
              <a:t>A bar in a rap is the same as a bar in music. </a:t>
            </a:r>
            <a:endParaRPr sz="3600"/>
          </a:p>
          <a:p>
            <a:pPr indent="-457200" lvl="0" marL="457200" rtl="0" algn="l">
              <a:lnSpc>
                <a:spcPct val="90000"/>
              </a:lnSpc>
              <a:spcBef>
                <a:spcPts val="0"/>
              </a:spcBef>
              <a:spcAft>
                <a:spcPts val="0"/>
              </a:spcAft>
              <a:buSzPts val="3600"/>
              <a:buChar char="●"/>
            </a:pPr>
            <a:r>
              <a:rPr lang="en-GB" sz="3600"/>
              <a:t>Most raps are in     , meaning 4 beats in a bar. Many raps use</a:t>
            </a:r>
            <a:r>
              <a:rPr b="1" lang="en-GB" sz="3600">
                <a:solidFill>
                  <a:schemeClr val="accent5"/>
                </a:solidFill>
              </a:rPr>
              <a:t> 16 bar verses</a:t>
            </a:r>
            <a:r>
              <a:rPr lang="en-GB" sz="3600"/>
              <a:t>. </a:t>
            </a:r>
            <a:endParaRPr sz="3600"/>
          </a:p>
          <a:p>
            <a:pPr indent="-457200" lvl="0" marL="457200" rtl="0" algn="l">
              <a:lnSpc>
                <a:spcPct val="90000"/>
              </a:lnSpc>
              <a:spcBef>
                <a:spcPts val="0"/>
              </a:spcBef>
              <a:spcAft>
                <a:spcPts val="0"/>
              </a:spcAft>
              <a:buSzPts val="3600"/>
              <a:buChar char="●"/>
            </a:pPr>
            <a:r>
              <a:rPr lang="en-GB" sz="3600"/>
              <a:t>In terms of lyrics, a bar could be one line, or more lines - depending on how quickly the words are being said, and how long the lines are!</a:t>
            </a:r>
            <a:endParaRPr sz="3600"/>
          </a:p>
        </p:txBody>
      </p:sp>
      <p:sp>
        <p:nvSpPr>
          <p:cNvPr id="162" name="Google Shape;162;p21"/>
          <p:cNvSpPr txBox="1"/>
          <p:nvPr/>
        </p:nvSpPr>
        <p:spPr>
          <a:xfrm>
            <a:off x="4765350" y="2194600"/>
            <a:ext cx="756000" cy="11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300">
                <a:latin typeface="Montserrat"/>
                <a:ea typeface="Montserrat"/>
                <a:cs typeface="Montserrat"/>
                <a:sym typeface="Montserrat"/>
              </a:rPr>
              <a:t>4</a:t>
            </a:r>
            <a:endParaRPr b="1" sz="2300">
              <a:latin typeface="Montserrat"/>
              <a:ea typeface="Montserrat"/>
              <a:cs typeface="Montserrat"/>
              <a:sym typeface="Montserrat"/>
            </a:endParaRPr>
          </a:p>
          <a:p>
            <a:pPr indent="0" lvl="0" marL="0" rtl="0" algn="l">
              <a:spcBef>
                <a:spcPts val="0"/>
              </a:spcBef>
              <a:spcAft>
                <a:spcPts val="0"/>
              </a:spcAft>
              <a:buNone/>
            </a:pPr>
            <a:r>
              <a:rPr b="1" lang="en-GB" sz="2300">
                <a:latin typeface="Montserrat"/>
                <a:ea typeface="Montserrat"/>
                <a:cs typeface="Montserrat"/>
                <a:sym typeface="Montserrat"/>
              </a:rPr>
              <a:t>4</a:t>
            </a:r>
            <a:endParaRPr b="1" sz="2300">
              <a:latin typeface="Montserrat"/>
              <a:ea typeface="Montserrat"/>
              <a:cs typeface="Montserrat"/>
              <a:sym typeface="Montserrat"/>
            </a:endParaRPr>
          </a:p>
        </p:txBody>
      </p:sp>
      <p:sp>
        <p:nvSpPr>
          <p:cNvPr id="163" name="Google Shape;163;p21"/>
          <p:cNvSpPr txBox="1"/>
          <p:nvPr/>
        </p:nvSpPr>
        <p:spPr>
          <a:xfrm>
            <a:off x="10284475" y="3775800"/>
            <a:ext cx="4314300" cy="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accent5"/>
                </a:solidFill>
                <a:latin typeface="Montserrat"/>
                <a:ea typeface="Montserrat"/>
                <a:cs typeface="Montserrat"/>
                <a:sym typeface="Montserrat"/>
              </a:rPr>
              <a:t>1                          2</a:t>
            </a:r>
            <a:endParaRPr b="1" sz="3600">
              <a:solidFill>
                <a:schemeClr val="accent5"/>
              </a:solidFill>
              <a:latin typeface="Montserrat"/>
              <a:ea typeface="Montserrat"/>
              <a:cs typeface="Montserrat"/>
              <a:sym typeface="Montserrat"/>
            </a:endParaRPr>
          </a:p>
        </p:txBody>
      </p:sp>
      <p:sp>
        <p:nvSpPr>
          <p:cNvPr id="164" name="Google Shape;164;p21"/>
          <p:cNvSpPr txBox="1"/>
          <p:nvPr/>
        </p:nvSpPr>
        <p:spPr>
          <a:xfrm>
            <a:off x="10234900" y="5028550"/>
            <a:ext cx="4314300" cy="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accent5"/>
                </a:solidFill>
                <a:latin typeface="Montserrat"/>
                <a:ea typeface="Montserrat"/>
                <a:cs typeface="Montserrat"/>
                <a:sym typeface="Montserrat"/>
              </a:rPr>
              <a:t>    3                   4</a:t>
            </a:r>
            <a:endParaRPr b="1" sz="3600">
              <a:solidFill>
                <a:schemeClr val="accent5"/>
              </a:solidFill>
              <a:latin typeface="Montserrat"/>
              <a:ea typeface="Montserrat"/>
              <a:cs typeface="Montserrat"/>
              <a:sym typeface="Montserrat"/>
            </a:endParaRPr>
          </a:p>
        </p:txBody>
      </p:sp>
      <p:sp>
        <p:nvSpPr>
          <p:cNvPr id="165" name="Google Shape;165;p21"/>
          <p:cNvSpPr txBox="1"/>
          <p:nvPr>
            <p:ph idx="1" type="body"/>
          </p:nvPr>
        </p:nvSpPr>
        <p:spPr>
          <a:xfrm>
            <a:off x="2397000" y="6208100"/>
            <a:ext cx="6423000" cy="2630400"/>
          </a:xfrm>
          <a:prstGeom prst="rect">
            <a:avLst/>
          </a:prstGeom>
          <a:solidFill>
            <a:schemeClr val="accent4"/>
          </a:solidFill>
        </p:spPr>
        <p:txBody>
          <a:bodyPr anchorCtr="0" anchor="t" bIns="0" lIns="0" spcFirstLastPara="1" rIns="0" wrap="square" tIns="0">
            <a:noAutofit/>
          </a:bodyPr>
          <a:lstStyle/>
          <a:p>
            <a:pPr indent="0" lvl="0" marL="0" rtl="0" algn="l">
              <a:lnSpc>
                <a:spcPct val="90000"/>
              </a:lnSpc>
              <a:spcBef>
                <a:spcPts val="1000"/>
              </a:spcBef>
              <a:spcAft>
                <a:spcPts val="0"/>
              </a:spcAft>
              <a:buNone/>
            </a:pPr>
            <a:r>
              <a:rPr b="1" lang="en-GB" sz="3100">
                <a:solidFill>
                  <a:schemeClr val="lt1"/>
                </a:solidFill>
              </a:rPr>
              <a:t>This example is two groups of 4 beats, so it would be 2 bars. To make 16 bars, you will probably need to write 16 lines (32 short lines like this)</a:t>
            </a:r>
            <a:endParaRPr b="1" sz="3100">
              <a:solidFill>
                <a:schemeClr val="lt1"/>
              </a:solidFill>
            </a:endParaRPr>
          </a:p>
          <a:p>
            <a:pPr indent="0" lvl="0" marL="0" rtl="0" algn="l">
              <a:lnSpc>
                <a:spcPct val="90000"/>
              </a:lnSpc>
              <a:spcBef>
                <a:spcPts val="1000"/>
              </a:spcBef>
              <a:spcAft>
                <a:spcPts val="0"/>
              </a:spcAft>
              <a:buNone/>
            </a:pPr>
            <a:r>
              <a:t/>
            </a:r>
            <a:endParaRPr sz="3700">
              <a:solidFill>
                <a:schemeClr val="lt1"/>
              </a:solidFill>
            </a:endParaRPr>
          </a:p>
        </p:txBody>
      </p:sp>
      <p:sp>
        <p:nvSpPr>
          <p:cNvPr id="166" name="Google Shape;166;p21"/>
          <p:cNvSpPr txBox="1"/>
          <p:nvPr/>
        </p:nvSpPr>
        <p:spPr>
          <a:xfrm>
            <a:off x="10849850" y="6498800"/>
            <a:ext cx="4314300" cy="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accent5"/>
                </a:solidFill>
                <a:latin typeface="Montserrat"/>
                <a:ea typeface="Montserrat"/>
                <a:cs typeface="Montserrat"/>
                <a:sym typeface="Montserrat"/>
              </a:rPr>
              <a:t>1                          2</a:t>
            </a:r>
            <a:endParaRPr b="1" sz="3600">
              <a:solidFill>
                <a:schemeClr val="accent5"/>
              </a:solidFill>
              <a:latin typeface="Montserrat"/>
              <a:ea typeface="Montserrat"/>
              <a:cs typeface="Montserrat"/>
              <a:sym typeface="Montserrat"/>
            </a:endParaRPr>
          </a:p>
        </p:txBody>
      </p:sp>
      <p:sp>
        <p:nvSpPr>
          <p:cNvPr id="167" name="Google Shape;167;p21"/>
          <p:cNvSpPr txBox="1"/>
          <p:nvPr/>
        </p:nvSpPr>
        <p:spPr>
          <a:xfrm>
            <a:off x="11891625" y="7776675"/>
            <a:ext cx="4314300" cy="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accent5"/>
                </a:solidFill>
                <a:latin typeface="Montserrat"/>
                <a:ea typeface="Montserrat"/>
                <a:cs typeface="Montserrat"/>
                <a:sym typeface="Montserrat"/>
              </a:rPr>
              <a:t>    3                   4</a:t>
            </a:r>
            <a:endParaRPr b="1" sz="3600">
              <a:solidFill>
                <a:schemeClr val="accent5"/>
              </a:solidFill>
              <a:latin typeface="Montserrat"/>
              <a:ea typeface="Montserrat"/>
              <a:cs typeface="Montserrat"/>
              <a:sym typeface="Montserrat"/>
            </a:endParaRPr>
          </a:p>
        </p:txBody>
      </p:sp>
      <p:sp>
        <p:nvSpPr>
          <p:cNvPr id="168" name="Google Shape;168;p21"/>
          <p:cNvSpPr/>
          <p:nvPr/>
        </p:nvSpPr>
        <p:spPr>
          <a:xfrm>
            <a:off x="10051975" y="3620500"/>
            <a:ext cx="6784200" cy="53388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txBox="1"/>
          <p:nvPr>
            <p:ph type="title"/>
          </p:nvPr>
        </p:nvSpPr>
        <p:spPr>
          <a:xfrm>
            <a:off x="917950" y="892800"/>
            <a:ext cx="79020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How do we perform a rap?</a:t>
            </a:r>
            <a:endParaRPr>
              <a:solidFill>
                <a:schemeClr val="dk2"/>
              </a:solidFill>
            </a:endParaRPr>
          </a:p>
        </p:txBody>
      </p:sp>
      <p:sp>
        <p:nvSpPr>
          <p:cNvPr id="174" name="Google Shape;174;p22"/>
          <p:cNvSpPr txBox="1"/>
          <p:nvPr>
            <p:ph idx="1" type="body"/>
          </p:nvPr>
        </p:nvSpPr>
        <p:spPr>
          <a:xfrm>
            <a:off x="977350" y="2199450"/>
            <a:ext cx="7783200" cy="637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Watch the video of Kenny’s performance in the lesson video and answer the following questions: </a:t>
            </a:r>
            <a:endParaRPr sz="3500"/>
          </a:p>
          <a:p>
            <a:pPr indent="-450850" lvl="0" marL="457200" rtl="0" algn="l">
              <a:spcBef>
                <a:spcPts val="2000"/>
              </a:spcBef>
              <a:spcAft>
                <a:spcPts val="0"/>
              </a:spcAft>
              <a:buSzPts val="3500"/>
              <a:buChar char="●"/>
            </a:pPr>
            <a:r>
              <a:rPr lang="en-GB" sz="3500"/>
              <a:t>What does he do to add expression to his words?</a:t>
            </a:r>
            <a:endParaRPr sz="3500"/>
          </a:p>
          <a:p>
            <a:pPr indent="-450850" lvl="0" marL="457200" rtl="0" algn="l">
              <a:spcBef>
                <a:spcPts val="0"/>
              </a:spcBef>
              <a:spcAft>
                <a:spcPts val="0"/>
              </a:spcAft>
              <a:buSzPts val="3500"/>
              <a:buChar char="●"/>
            </a:pPr>
            <a:r>
              <a:rPr lang="en-GB" sz="3500"/>
              <a:t>How is his performance engaging? </a:t>
            </a:r>
            <a:endParaRPr sz="3500"/>
          </a:p>
          <a:p>
            <a:pPr indent="-450850" lvl="0" marL="457200" rtl="0" algn="l">
              <a:spcBef>
                <a:spcPts val="0"/>
              </a:spcBef>
              <a:spcAft>
                <a:spcPts val="0"/>
              </a:spcAft>
              <a:buSzPts val="3500"/>
              <a:buChar char="●"/>
            </a:pPr>
            <a:r>
              <a:rPr lang="en-GB" sz="3500"/>
              <a:t>What do you think he did to prepare?</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175" name="Google Shape;175;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