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10287000" cx="18288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EE987A-31C6-4A74-9BC1-674E6212781D}">
  <a:tblStyle styleId="{02EE987A-31C6-4A74-9BC1-674E621278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bfae3252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bfae3252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bfae3252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bfae3252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bfae3252b_0_9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bfae3252b_0_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8bfae3252b_0_1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8bfae3252b_0_1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bec2d3594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bec2d3594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bec2d3594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bec2d3594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bec2d3594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bec2d3594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bec2d3594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bec2d3594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bec2d3594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bec2d3594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bfae3252b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bfae3252b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bfae3252b_0_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bfae3252b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8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0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6" name="Google Shape;116;p2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0" name="Google Shape;120;p2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5" Type="http://schemas.openxmlformats.org/officeDocument/2006/relationships/image" Target="../media/image12.png"/><Relationship Id="rId6" Type="http://schemas.openxmlformats.org/officeDocument/2006/relationships/image" Target="../media/image25.png"/><Relationship Id="rId7" Type="http://schemas.openxmlformats.org/officeDocument/2006/relationships/image" Target="../media/image9.png"/><Relationship Id="rId8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4294967295" type="ctrTitle"/>
          </p:nvPr>
        </p:nvSpPr>
        <p:spPr>
          <a:xfrm>
            <a:off x="917950" y="2887000"/>
            <a:ext cx="121701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Say what people have [1 / 2]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i="1" lang="en-GB">
                <a:solidFill>
                  <a:srgbClr val="4B3241"/>
                </a:solidFill>
              </a:rPr>
              <a:t>Avoir</a:t>
            </a:r>
            <a:r>
              <a:rPr lang="en-GB">
                <a:solidFill>
                  <a:srgbClr val="4B3241"/>
                </a:solidFill>
              </a:rPr>
              <a:t>: singular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Gender of indefinite articles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0" name="Google Shape;150;p2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51" name="Google Shape;151;p27"/>
          <p:cNvSpPr txBox="1"/>
          <p:nvPr>
            <p:ph idx="4294967295" type="subTitle"/>
          </p:nvPr>
        </p:nvSpPr>
        <p:spPr>
          <a:xfrm>
            <a:off x="570925" y="821900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Sooden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192725" y="6336025"/>
            <a:ext cx="18288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0" name="Google Shape;260;p36"/>
          <p:cNvSpPr txBox="1"/>
          <p:nvPr>
            <p:ph type="title"/>
          </p:nvPr>
        </p:nvSpPr>
        <p:spPr>
          <a:xfrm>
            <a:off x="1264975" y="890075"/>
            <a:ext cx="6915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Indefinite articles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2307125" y="5279825"/>
            <a:ext cx="1437900" cy="6678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6"/>
          <p:cNvSpPr/>
          <p:nvPr/>
        </p:nvSpPr>
        <p:spPr>
          <a:xfrm>
            <a:off x="2307125" y="7325825"/>
            <a:ext cx="1437900" cy="6678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63" name="Google Shape;263;p36"/>
          <p:cNvGraphicFramePr/>
          <p:nvPr/>
        </p:nvGraphicFramePr>
        <p:xfrm>
          <a:off x="952500" y="244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{02EE987A-31C6-4A74-9BC1-674E6212781D}</a:tableStyleId>
              </a:tblPr>
              <a:tblGrid>
                <a:gridCol w="4095750"/>
                <a:gridCol w="4095750"/>
                <a:gridCol w="4095750"/>
                <a:gridCol w="4095750"/>
              </a:tblGrid>
              <a:tr h="152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52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Definite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</a:t>
                      </a:r>
                      <a:endParaRPr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C9DAF8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C9DAF8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F4CCC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F4CCC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B6D7A8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B6D7A8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52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Indefinite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C9DAF8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C9DAF8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F4CCC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F4CCC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64" name="Google Shape;264;p36"/>
          <p:cNvSpPr/>
          <p:nvPr/>
        </p:nvSpPr>
        <p:spPr>
          <a:xfrm>
            <a:off x="5205475" y="5173325"/>
            <a:ext cx="8353500" cy="2750700"/>
          </a:xfrm>
          <a:prstGeom prst="donut">
            <a:avLst>
              <a:gd fmla="val 6329" name="adj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0917" y="351338"/>
            <a:ext cx="1854838" cy="185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1" name="Google Shape;271;p37"/>
          <p:cNvSpPr txBox="1"/>
          <p:nvPr>
            <p:ph type="title"/>
          </p:nvPr>
        </p:nvSpPr>
        <p:spPr>
          <a:xfrm>
            <a:off x="579175" y="661475"/>
            <a:ext cx="6915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Indefinite articles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272" name="Google Shape;272;p37"/>
          <p:cNvSpPr/>
          <p:nvPr/>
        </p:nvSpPr>
        <p:spPr>
          <a:xfrm>
            <a:off x="4003525" y="6609575"/>
            <a:ext cx="1437900" cy="6678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73" name="Google Shape;273;p37"/>
          <p:cNvGraphicFramePr/>
          <p:nvPr/>
        </p:nvGraphicFramePr>
        <p:xfrm>
          <a:off x="2705100" y="374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{02EE987A-31C6-4A74-9BC1-674E6212781D}</a:tableStyleId>
              </a:tblPr>
              <a:tblGrid>
                <a:gridCol w="4095750"/>
                <a:gridCol w="4095750"/>
                <a:gridCol w="4095750"/>
              </a:tblGrid>
              <a:tr h="152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52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Indefinite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C9DAF8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C9DAF8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F4CCC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F4CCC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74" name="Google Shape;2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1275" y="6413488"/>
            <a:ext cx="1942124" cy="194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9700" y="6312650"/>
            <a:ext cx="1437900" cy="287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11700" y="6313198"/>
            <a:ext cx="1437900" cy="24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97588" y="6313200"/>
            <a:ext cx="1437900" cy="287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32325" y="5382378"/>
            <a:ext cx="781075" cy="81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35075" y="5382378"/>
            <a:ext cx="781075" cy="81964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7"/>
          <p:cNvSpPr txBox="1"/>
          <p:nvPr/>
        </p:nvSpPr>
        <p:spPr>
          <a:xfrm>
            <a:off x="460750" y="1637500"/>
            <a:ext cx="17896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English we have the indefinite article </a:t>
            </a:r>
            <a:r>
              <a:rPr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a.</a:t>
            </a:r>
            <a:endParaRPr sz="36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French, you choose from </a:t>
            </a:r>
            <a:r>
              <a:rPr b="1" i="1" lang="en-GB" sz="3600">
                <a:solidFill>
                  <a:schemeClr val="dk2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un</a:t>
            </a:r>
            <a:r>
              <a:rPr i="1" lang="en-GB" sz="3600">
                <a:solidFill>
                  <a:schemeClr val="dk2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i="1" lang="en-GB" sz="3600">
                <a:solidFill>
                  <a:schemeClr val="dk2"/>
                </a:solidFill>
                <a:highlight>
                  <a:srgbClr val="EAD1DC"/>
                </a:highlight>
                <a:latin typeface="Montserrat"/>
                <a:ea typeface="Montserrat"/>
                <a:cs typeface="Montserrat"/>
                <a:sym typeface="Montserrat"/>
              </a:rPr>
              <a:t>une</a:t>
            </a:r>
            <a:r>
              <a:rPr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This depends on whether the noun is masculine or feminine.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1" name="Google Shape;281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200917" y="351338"/>
            <a:ext cx="1854838" cy="185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/>
          <p:nvPr/>
        </p:nvSpPr>
        <p:spPr>
          <a:xfrm>
            <a:off x="482825" y="397325"/>
            <a:ext cx="154125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Reading Practice -</a:t>
            </a:r>
            <a:r>
              <a:rPr b="1" i="1" lang="en-GB" sz="44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j’ ou tu</a:t>
            </a:r>
            <a:endParaRPr b="1" i="1" sz="44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87" name="Google Shape;287;p38"/>
          <p:cNvGraphicFramePr/>
          <p:nvPr/>
        </p:nvGraphicFramePr>
        <p:xfrm>
          <a:off x="482825" y="169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{02EE987A-31C6-4A74-9BC1-674E6212781D}</a:tableStyleId>
              </a:tblPr>
              <a:tblGrid>
                <a:gridCol w="592875"/>
                <a:gridCol w="6910600"/>
                <a:gridCol w="1673125"/>
                <a:gridCol w="2030800"/>
                <a:gridCol w="6218025"/>
              </a:tblGrid>
              <a:tr h="61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Blank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Picture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English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1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 </a:t>
                      </a:r>
                      <a:r>
                        <a:rPr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 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</a:t>
                      </a:r>
                      <a:r>
                        <a:rPr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chien.</a:t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1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 </a:t>
                      </a:r>
                      <a:r>
                        <a:rPr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 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</a:t>
                      </a:r>
                      <a:r>
                        <a:rPr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ordinateur.</a:t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1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 </a:t>
                      </a:r>
                      <a:r>
                        <a:rPr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 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</a:t>
                      </a:r>
                      <a:r>
                        <a:rPr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chambre.</a:t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1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 </a:t>
                      </a:r>
                      <a:r>
                        <a:rPr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 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</a:t>
                      </a:r>
                      <a:r>
                        <a:rPr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voiture</a:t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1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 </a:t>
                      </a:r>
                      <a:r>
                        <a:rPr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 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</a:t>
                      </a:r>
                      <a:r>
                        <a:rPr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vélo.</a:t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8" name="Google Shape;28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25" y="6878075"/>
            <a:ext cx="3671700" cy="2158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89" name="Google Shape;28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4772" y="7171738"/>
            <a:ext cx="3440702" cy="18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8"/>
          <p:cNvPicPr preferRelativeResize="0"/>
          <p:nvPr/>
        </p:nvPicPr>
        <p:blipFill rotWithShape="1">
          <a:blip r:embed="rId5">
            <a:alphaModFix/>
          </a:blip>
          <a:srcRect b="0" l="23194" r="49330" t="45024"/>
          <a:stretch/>
        </p:blipFill>
        <p:spPr>
          <a:xfrm>
            <a:off x="7783275" y="6520750"/>
            <a:ext cx="2303575" cy="23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88350" y="6878075"/>
            <a:ext cx="2895301" cy="201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8"/>
          <p:cNvPicPr preferRelativeResize="0"/>
          <p:nvPr/>
        </p:nvPicPr>
        <p:blipFill rotWithShape="1">
          <a:blip r:embed="rId7">
            <a:alphaModFix/>
          </a:blip>
          <a:srcRect b="0" l="0" r="0" t="-26119"/>
          <a:stretch/>
        </p:blipFill>
        <p:spPr>
          <a:xfrm>
            <a:off x="14009650" y="6610025"/>
            <a:ext cx="3360300" cy="215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8"/>
          <p:cNvSpPr txBox="1"/>
          <p:nvPr/>
        </p:nvSpPr>
        <p:spPr>
          <a:xfrm>
            <a:off x="2038100" y="6326425"/>
            <a:ext cx="8919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38"/>
          <p:cNvSpPr txBox="1"/>
          <p:nvPr/>
        </p:nvSpPr>
        <p:spPr>
          <a:xfrm>
            <a:off x="5162300" y="6326425"/>
            <a:ext cx="8919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38"/>
          <p:cNvSpPr txBox="1"/>
          <p:nvPr/>
        </p:nvSpPr>
        <p:spPr>
          <a:xfrm>
            <a:off x="8667500" y="6326425"/>
            <a:ext cx="8919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38"/>
          <p:cNvSpPr txBox="1"/>
          <p:nvPr/>
        </p:nvSpPr>
        <p:spPr>
          <a:xfrm>
            <a:off x="11486900" y="6326425"/>
            <a:ext cx="8919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38"/>
          <p:cNvSpPr txBox="1"/>
          <p:nvPr/>
        </p:nvSpPr>
        <p:spPr>
          <a:xfrm>
            <a:off x="15373100" y="6326425"/>
            <a:ext cx="8919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38"/>
          <p:cNvSpPr/>
          <p:nvPr/>
        </p:nvSpPr>
        <p:spPr>
          <a:xfrm>
            <a:off x="8153400" y="2545825"/>
            <a:ext cx="1238400" cy="5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J’</a:t>
            </a:r>
            <a:endParaRPr b="1" sz="38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10086850" y="2545825"/>
            <a:ext cx="1238400" cy="5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 sz="38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11800900" y="2545825"/>
            <a:ext cx="6107400" cy="5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I have </a:t>
            </a:r>
            <a:r>
              <a:rPr b="1"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dog</a:t>
            </a:r>
            <a:endParaRPr sz="38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8153400" y="3307825"/>
            <a:ext cx="1238400" cy="5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endParaRPr b="1" sz="38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10086850" y="3307825"/>
            <a:ext cx="1238400" cy="5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 sz="38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11800900" y="3307825"/>
            <a:ext cx="6107400" cy="5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have </a:t>
            </a:r>
            <a:r>
              <a:rPr b="1"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computer</a:t>
            </a:r>
            <a:endParaRPr sz="38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8153400" y="4069825"/>
            <a:ext cx="1238400" cy="5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endParaRPr b="1" sz="38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10086850" y="4069825"/>
            <a:ext cx="1238400" cy="5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38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11800900" y="4069825"/>
            <a:ext cx="6107400" cy="5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have </a:t>
            </a:r>
            <a:r>
              <a:rPr b="1"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bedroom</a:t>
            </a:r>
            <a:endParaRPr sz="38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8153400" y="4831825"/>
            <a:ext cx="1238400" cy="5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J’</a:t>
            </a:r>
            <a:endParaRPr b="1" sz="38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38"/>
          <p:cNvSpPr/>
          <p:nvPr/>
        </p:nvSpPr>
        <p:spPr>
          <a:xfrm>
            <a:off x="10086850" y="4831825"/>
            <a:ext cx="1238400" cy="5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38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38"/>
          <p:cNvSpPr/>
          <p:nvPr/>
        </p:nvSpPr>
        <p:spPr>
          <a:xfrm>
            <a:off x="11800900" y="4831825"/>
            <a:ext cx="6107400" cy="5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I have </a:t>
            </a:r>
            <a:r>
              <a:rPr b="1"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car</a:t>
            </a:r>
            <a:endParaRPr sz="38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38"/>
          <p:cNvSpPr/>
          <p:nvPr/>
        </p:nvSpPr>
        <p:spPr>
          <a:xfrm>
            <a:off x="8153400" y="5593825"/>
            <a:ext cx="1238400" cy="5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J’</a:t>
            </a:r>
            <a:endParaRPr b="1" sz="38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38"/>
          <p:cNvSpPr/>
          <p:nvPr/>
        </p:nvSpPr>
        <p:spPr>
          <a:xfrm>
            <a:off x="10086850" y="5593825"/>
            <a:ext cx="1238400" cy="5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38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38"/>
          <p:cNvSpPr/>
          <p:nvPr/>
        </p:nvSpPr>
        <p:spPr>
          <a:xfrm>
            <a:off x="11800900" y="5593825"/>
            <a:ext cx="6107400" cy="5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I have </a:t>
            </a:r>
            <a:r>
              <a:rPr b="1"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8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bike</a:t>
            </a:r>
            <a:endParaRPr sz="38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3" name="Google Shape;313;p38"/>
          <p:cNvPicPr preferRelativeResize="0"/>
          <p:nvPr/>
        </p:nvPicPr>
        <p:blipFill rotWithShape="1">
          <a:blip r:embed="rId8">
            <a:alphaModFix/>
          </a:blip>
          <a:srcRect b="8878" l="10421" r="11398" t="7523"/>
          <a:stretch/>
        </p:blipFill>
        <p:spPr>
          <a:xfrm>
            <a:off x="16594550" y="248225"/>
            <a:ext cx="1313700" cy="111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" name="Google Shape;318;p39"/>
          <p:cNvGraphicFramePr/>
          <p:nvPr/>
        </p:nvGraphicFramePr>
        <p:xfrm>
          <a:off x="535125" y="217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{02EE987A-31C6-4A74-9BC1-674E6212781D}</a:tableStyleId>
              </a:tblPr>
              <a:tblGrid>
                <a:gridCol w="845700"/>
                <a:gridCol w="11139075"/>
                <a:gridCol w="4159950"/>
              </a:tblGrid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verb </a:t>
                      </a:r>
                      <a:r>
                        <a:rPr b="1" i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avoir </a:t>
                      </a: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means?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‘I have’ in French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‘You have’ in French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‘A computer’ in French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 two indefinite articles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Does you voice change for questions?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9" name="Google Shape;319;p39"/>
          <p:cNvSpPr/>
          <p:nvPr/>
        </p:nvSpPr>
        <p:spPr>
          <a:xfrm>
            <a:off x="2711075" y="470975"/>
            <a:ext cx="11600700" cy="11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Say what people have</a:t>
            </a:r>
            <a:endParaRPr b="1" sz="7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39"/>
          <p:cNvSpPr txBox="1"/>
          <p:nvPr/>
        </p:nvSpPr>
        <p:spPr>
          <a:xfrm>
            <a:off x="12633475" y="2326675"/>
            <a:ext cx="39348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o have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p39"/>
          <p:cNvSpPr txBox="1"/>
          <p:nvPr/>
        </p:nvSpPr>
        <p:spPr>
          <a:xfrm>
            <a:off x="12633475" y="3418650"/>
            <a:ext cx="39348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j’ai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p39"/>
          <p:cNvSpPr txBox="1"/>
          <p:nvPr/>
        </p:nvSpPr>
        <p:spPr>
          <a:xfrm>
            <a:off x="12633475" y="4536475"/>
            <a:ext cx="39348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tu as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39"/>
          <p:cNvSpPr txBox="1"/>
          <p:nvPr/>
        </p:nvSpPr>
        <p:spPr>
          <a:xfrm>
            <a:off x="12633600" y="5628450"/>
            <a:ext cx="39348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un ordinateur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39"/>
          <p:cNvSpPr txBox="1"/>
          <p:nvPr/>
        </p:nvSpPr>
        <p:spPr>
          <a:xfrm>
            <a:off x="12633475" y="6720425"/>
            <a:ext cx="39348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n / une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39"/>
          <p:cNvSpPr txBox="1"/>
          <p:nvPr/>
        </p:nvSpPr>
        <p:spPr>
          <a:xfrm>
            <a:off x="12633475" y="7812400"/>
            <a:ext cx="39348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goes up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57" name="Google Shape;157;p28"/>
          <p:cNvSpPr/>
          <p:nvPr/>
        </p:nvSpPr>
        <p:spPr>
          <a:xfrm>
            <a:off x="5207426" y="30658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7169250" y="914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i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6451451" y="5985200"/>
            <a:ext cx="41076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lock showing noon" id="161" name="Google Shape;16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9650" y="3546650"/>
            <a:ext cx="2238350" cy="22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?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6981721" y="47177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/>
          <p:nvPr/>
        </p:nvSpPr>
        <p:spPr>
          <a:xfrm>
            <a:off x="7169250" y="914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i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 rotWithShape="1">
          <a:blip r:embed="rId4">
            <a:alphaModFix/>
          </a:blip>
          <a:srcRect b="38961" l="14060" r="69845" t="36464"/>
          <a:stretch/>
        </p:blipFill>
        <p:spPr>
          <a:xfrm>
            <a:off x="1454850" y="3594975"/>
            <a:ext cx="2943226" cy="252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 rotWithShape="1">
          <a:blip r:embed="rId4">
            <a:alphaModFix/>
          </a:blip>
          <a:srcRect b="38055" l="41952" r="41952" t="43086"/>
          <a:stretch/>
        </p:blipFill>
        <p:spPr>
          <a:xfrm>
            <a:off x="7067713" y="5917150"/>
            <a:ext cx="2943226" cy="194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 rotWithShape="1">
          <a:blip r:embed="rId4">
            <a:alphaModFix/>
          </a:blip>
          <a:srcRect b="38961" l="76655" r="18816" t="36464"/>
          <a:stretch/>
        </p:blipFill>
        <p:spPr>
          <a:xfrm>
            <a:off x="13747376" y="3594975"/>
            <a:ext cx="828048" cy="25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78" name="Google Shape;178;p30"/>
          <p:cNvSpPr/>
          <p:nvPr/>
        </p:nvSpPr>
        <p:spPr>
          <a:xfrm>
            <a:off x="5664626" y="30658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6969125" y="8742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6796452" y="5819625"/>
            <a:ext cx="4375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e number two" id="182" name="Google Shape;18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5999" y="3524796"/>
            <a:ext cx="1934100" cy="193410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p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1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/>
          <p:nvPr/>
        </p:nvSpPr>
        <p:spPr>
          <a:xfrm>
            <a:off x="6969125" y="8742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p31"/>
          <p:cNvPicPr preferRelativeResize="0"/>
          <p:nvPr/>
        </p:nvPicPr>
        <p:blipFill rotWithShape="1">
          <a:blip r:embed="rId4">
            <a:alphaModFix/>
          </a:blip>
          <a:srcRect b="27639" l="71619" r="11346" t="49891"/>
          <a:stretch/>
        </p:blipFill>
        <p:spPr>
          <a:xfrm>
            <a:off x="12472875" y="3608375"/>
            <a:ext cx="31152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/>
          <p:nvPr/>
        </p:nvSpPr>
        <p:spPr>
          <a:xfrm>
            <a:off x="2907075" y="36083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 little]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31"/>
          <p:cNvSpPr/>
          <p:nvPr/>
        </p:nvSpPr>
        <p:spPr>
          <a:xfrm>
            <a:off x="8205000" y="7033700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[place]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p32"/>
          <p:cNvGraphicFramePr/>
          <p:nvPr/>
        </p:nvGraphicFramePr>
        <p:xfrm>
          <a:off x="810550" y="191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{02EE987A-31C6-4A74-9BC1-674E6212781D}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 chambre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room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 voiture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car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animal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pet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chien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dog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ordinateur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computer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portable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mobile phone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vélo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bike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2"/>
          <p:cNvSpPr/>
          <p:nvPr/>
        </p:nvSpPr>
        <p:spPr>
          <a:xfrm>
            <a:off x="4368200" y="3719100"/>
            <a:ext cx="2925000" cy="612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7" name="Google Shape;207;p33"/>
          <p:cNvSpPr txBox="1"/>
          <p:nvPr>
            <p:ph type="title"/>
          </p:nvPr>
        </p:nvSpPr>
        <p:spPr>
          <a:xfrm>
            <a:off x="1264975" y="890075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Avoir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627875" y="7269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To refer to yourself</a:t>
            </a:r>
            <a:endParaRPr sz="40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09" name="Google Shape;209;p33"/>
          <p:cNvSpPr txBox="1"/>
          <p:nvPr>
            <p:ph idx="1" type="body"/>
          </p:nvPr>
        </p:nvSpPr>
        <p:spPr>
          <a:xfrm>
            <a:off x="3075775" y="2694063"/>
            <a:ext cx="2244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/>
              <a:t>J’ai</a:t>
            </a:r>
            <a:endParaRPr b="1" sz="4000"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4106750" y="2694075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= I have</a:t>
            </a:r>
            <a:endParaRPr b="1" sz="4000"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9110650" y="7252275"/>
            <a:ext cx="894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To refer to another specific person</a:t>
            </a:r>
            <a:endParaRPr sz="40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11176500" y="2694075"/>
            <a:ext cx="2049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/>
              <a:t>Tu </a:t>
            </a:r>
            <a:r>
              <a:rPr b="1" lang="en-GB" sz="4000"/>
              <a:t>as</a:t>
            </a:r>
            <a:endParaRPr b="1" sz="4000"/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12640550" y="26940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= You have</a:t>
            </a:r>
            <a:endParaRPr b="1" sz="4000"/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6511" y="3361388"/>
            <a:ext cx="4170414" cy="3564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3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216" name="Google Shape;21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0225" y="4017588"/>
            <a:ext cx="1443938" cy="266281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3"/>
          <p:cNvSpPr txBox="1"/>
          <p:nvPr>
            <p:ph type="title"/>
          </p:nvPr>
        </p:nvSpPr>
        <p:spPr>
          <a:xfrm>
            <a:off x="3141500" y="867875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-  to have</a:t>
            </a:r>
            <a:endParaRPr sz="4700">
              <a:solidFill>
                <a:schemeClr val="dk2"/>
              </a:solidFill>
            </a:endParaRPr>
          </a:p>
        </p:txBody>
      </p:sp>
      <p:pic>
        <p:nvPicPr>
          <p:cNvPr id="218" name="Google Shape;21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00917" y="351338"/>
            <a:ext cx="1854838" cy="185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4" name="Google Shape;224;p34"/>
          <p:cNvSpPr txBox="1"/>
          <p:nvPr>
            <p:ph type="title"/>
          </p:nvPr>
        </p:nvSpPr>
        <p:spPr>
          <a:xfrm>
            <a:off x="1264975" y="890075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Avoir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225" name="Google Shape;225;p34"/>
          <p:cNvSpPr txBox="1"/>
          <p:nvPr>
            <p:ph idx="1" type="body"/>
          </p:nvPr>
        </p:nvSpPr>
        <p:spPr>
          <a:xfrm>
            <a:off x="704075" y="7650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/>
              <a:t>I have</a:t>
            </a:r>
            <a:r>
              <a:rPr lang="en-GB" sz="4000"/>
              <a:t> a dog</a:t>
            </a:r>
            <a:endParaRPr sz="40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26" name="Google Shape;226;p34"/>
          <p:cNvSpPr txBox="1"/>
          <p:nvPr>
            <p:ph idx="1" type="body"/>
          </p:nvPr>
        </p:nvSpPr>
        <p:spPr>
          <a:xfrm>
            <a:off x="2475100" y="3028538"/>
            <a:ext cx="4660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/>
              <a:t>J’ai </a:t>
            </a:r>
            <a:r>
              <a:rPr lang="en-GB" sz="4000"/>
              <a:t>un chien</a:t>
            </a:r>
            <a:endParaRPr sz="4000"/>
          </a:p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9110650" y="7586750"/>
            <a:ext cx="894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/>
              <a:t>You have</a:t>
            </a:r>
            <a:r>
              <a:rPr lang="en-GB" sz="4000"/>
              <a:t> a bedroom</a:t>
            </a:r>
            <a:endParaRPr sz="40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28" name="Google Shape;228;p34"/>
          <p:cNvSpPr txBox="1"/>
          <p:nvPr>
            <p:ph idx="1" type="body"/>
          </p:nvPr>
        </p:nvSpPr>
        <p:spPr>
          <a:xfrm>
            <a:off x="11176500" y="3028550"/>
            <a:ext cx="5604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/>
              <a:t>Tu as </a:t>
            </a:r>
            <a:r>
              <a:rPr lang="en-GB" sz="4000"/>
              <a:t>une chambre</a:t>
            </a:r>
            <a:endParaRPr sz="4000"/>
          </a:p>
        </p:txBody>
      </p:sp>
      <p:pic>
        <p:nvPicPr>
          <p:cNvPr id="229" name="Google Shape;22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0661" y="3695863"/>
            <a:ext cx="4170414" cy="3564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34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231" name="Google Shape;23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025" y="4408488"/>
            <a:ext cx="1443938" cy="266281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 txBox="1"/>
          <p:nvPr>
            <p:ph type="title"/>
          </p:nvPr>
        </p:nvSpPr>
        <p:spPr>
          <a:xfrm>
            <a:off x="3141500" y="867875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-  to have</a:t>
            </a:r>
            <a:endParaRPr sz="4700">
              <a:solidFill>
                <a:schemeClr val="dk2"/>
              </a:solidFill>
            </a:endParaRPr>
          </a:p>
        </p:txBody>
      </p:sp>
      <p:pic>
        <p:nvPicPr>
          <p:cNvPr id="233" name="Google Shape;233;p34"/>
          <p:cNvPicPr preferRelativeResize="0"/>
          <p:nvPr/>
        </p:nvPicPr>
        <p:blipFill rotWithShape="1">
          <a:blip r:embed="rId5">
            <a:alphaModFix/>
          </a:blip>
          <a:srcRect b="0" l="23193" r="25843" t="45024"/>
          <a:stretch/>
        </p:blipFill>
        <p:spPr>
          <a:xfrm>
            <a:off x="3376675" y="4718788"/>
            <a:ext cx="4660126" cy="26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26412" y="4176963"/>
            <a:ext cx="4253926" cy="2995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4"/>
          <p:cNvSpPr txBox="1"/>
          <p:nvPr/>
        </p:nvSpPr>
        <p:spPr>
          <a:xfrm>
            <a:off x="1242000" y="1713550"/>
            <a:ext cx="16452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i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avoir </a:t>
            </a: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with a noun to say what people have.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200917" y="351338"/>
            <a:ext cx="1854838" cy="185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/>
          <p:nvPr/>
        </p:nvSpPr>
        <p:spPr>
          <a:xfrm>
            <a:off x="10237425" y="1983025"/>
            <a:ext cx="2305200" cy="11403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5"/>
          <p:cNvSpPr/>
          <p:nvPr/>
        </p:nvSpPr>
        <p:spPr>
          <a:xfrm>
            <a:off x="13480000" y="2123250"/>
            <a:ext cx="1983000" cy="8196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5"/>
          <p:cNvSpPr/>
          <p:nvPr/>
        </p:nvSpPr>
        <p:spPr>
          <a:xfrm>
            <a:off x="10402625" y="2123250"/>
            <a:ext cx="1983000" cy="819600"/>
          </a:xfrm>
          <a:prstGeom prst="rect">
            <a:avLst/>
          </a:prstGeom>
          <a:solidFill>
            <a:srgbClr val="0020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5"/>
          <p:cNvSpPr txBox="1"/>
          <p:nvPr/>
        </p:nvSpPr>
        <p:spPr>
          <a:xfrm>
            <a:off x="812250" y="892800"/>
            <a:ext cx="12772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avoir ou être?</a:t>
            </a:r>
            <a:endParaRPr b="1"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45" name="Google Shape;245;p35"/>
          <p:cNvGraphicFramePr/>
          <p:nvPr/>
        </p:nvGraphicFramePr>
        <p:xfrm>
          <a:off x="917950" y="203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{02EE987A-31C6-4A74-9BC1-674E6212781D}</a:tableStyleId>
              </a:tblPr>
              <a:tblGrid>
                <a:gridCol w="985150"/>
                <a:gridCol w="7915625"/>
                <a:gridCol w="3125050"/>
                <a:gridCol w="3042750"/>
              </a:tblGrid>
              <a:tr h="114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Avoir</a:t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Être </a:t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14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suis </a:t>
                      </a:r>
                      <a:r>
                        <a:rPr lang="en-GB" sz="4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anglaise.</a:t>
                      </a:r>
                      <a:endParaRPr sz="4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199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J’ai </a:t>
                      </a:r>
                      <a:r>
                        <a:rPr lang="en-GB" sz="4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portable.</a:t>
                      </a:r>
                      <a:endParaRPr sz="4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13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 es</a:t>
                      </a:r>
                      <a:r>
                        <a:rPr lang="en-GB" sz="4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triste.</a:t>
                      </a:r>
                      <a:endParaRPr sz="4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14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 as</a:t>
                      </a:r>
                      <a:r>
                        <a:rPr lang="en-GB" sz="4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un vélo.</a:t>
                      </a:r>
                      <a:endParaRPr sz="4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2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J’ai </a:t>
                      </a:r>
                      <a:r>
                        <a:rPr lang="en-GB" sz="4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voiture.</a:t>
                      </a:r>
                      <a:endParaRPr sz="4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46" name="Google Shape;24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0963" y="3310900"/>
            <a:ext cx="781075" cy="8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54420" y="411900"/>
            <a:ext cx="1625675" cy="16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3588" y="4510513"/>
            <a:ext cx="781075" cy="8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0963" y="5682838"/>
            <a:ext cx="781075" cy="8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3588" y="6781688"/>
            <a:ext cx="781075" cy="8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8788" y="7881813"/>
            <a:ext cx="781075" cy="81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5"/>
          <p:cNvSpPr/>
          <p:nvPr/>
        </p:nvSpPr>
        <p:spPr>
          <a:xfrm>
            <a:off x="3102125" y="4274000"/>
            <a:ext cx="940200" cy="1140300"/>
          </a:xfrm>
          <a:prstGeom prst="donut">
            <a:avLst>
              <a:gd fmla="val 8696" name="adj"/>
            </a:avLst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5"/>
          <p:cNvSpPr/>
          <p:nvPr/>
        </p:nvSpPr>
        <p:spPr>
          <a:xfrm>
            <a:off x="3626350" y="6621375"/>
            <a:ext cx="940200" cy="1140300"/>
          </a:xfrm>
          <a:prstGeom prst="donut">
            <a:avLst>
              <a:gd fmla="val 8696" name="adj"/>
            </a:avLst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5"/>
          <p:cNvSpPr/>
          <p:nvPr/>
        </p:nvSpPr>
        <p:spPr>
          <a:xfrm>
            <a:off x="2985550" y="7721500"/>
            <a:ext cx="1451400" cy="1140300"/>
          </a:xfrm>
          <a:prstGeom prst="donut">
            <a:avLst>
              <a:gd fmla="val 8696" name="adj"/>
            </a:avLst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