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60" r:id="rId4"/>
  </p:sldMasterIdLst>
  <p:notesMasterIdLst>
    <p:notesMasterId r:id="rId5"/>
  </p:notesMasterIdLst>
  <p:sldIdLst>
    <p:sldId id="256" r:id="rId6"/>
    <p:sldId id="257" r:id="rId7"/>
    <p:sldId id="258" r:id="rId8"/>
  </p:sldIdLst>
  <p:sldSz cy="10287000" cx="18288000"/>
  <p:notesSz cx="6858000" cy="9144000"/>
  <p:embeddedFontLst>
    <p:embeddedFont>
      <p:font typeface="Montserrat SemiBold"/>
      <p:regular r:id="rId9"/>
      <p:bold r:id="rId10"/>
      <p:italic r:id="rId11"/>
      <p:boldItalic r:id="rId12"/>
    </p:embeddedFont>
    <p:embeddedFont>
      <p:font typeface="Montserrat"/>
      <p:regular r:id="rId13"/>
      <p:bold r:id="rId14"/>
      <p:italic r:id="rId15"/>
      <p:boldItalic r:id="rId16"/>
    </p:embeddedFont>
    <p:embeddedFont>
      <p:font typeface="Montserrat Medium"/>
      <p:regular r:id="rId17"/>
      <p:bold r:id="rId18"/>
      <p:italic r:id="rId19"/>
      <p:boldItalic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2CBCB2D1-2568-463A-989D-2EEA8BF8DDD4}">
  <a:tblStyle styleId="{2CBCB2D1-2568-463A-989D-2EEA8BF8DDD4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Medium-boldItalic.fntdata"/><Relationship Id="rId11" Type="http://schemas.openxmlformats.org/officeDocument/2006/relationships/font" Target="fonts/MontserratSemiBold-italic.fntdata"/><Relationship Id="rId10" Type="http://schemas.openxmlformats.org/officeDocument/2006/relationships/font" Target="fonts/MontserratSemiBold-bold.fntdata"/><Relationship Id="rId13" Type="http://schemas.openxmlformats.org/officeDocument/2006/relationships/font" Target="fonts/Montserrat-regular.fntdata"/><Relationship Id="rId12" Type="http://schemas.openxmlformats.org/officeDocument/2006/relationships/font" Target="fonts/MontserratSemiBold-boldItalic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font" Target="fonts/MontserratSemiBold-regular.fntdata"/><Relationship Id="rId15" Type="http://schemas.openxmlformats.org/officeDocument/2006/relationships/font" Target="fonts/Montserrat-italic.fntdata"/><Relationship Id="rId14" Type="http://schemas.openxmlformats.org/officeDocument/2006/relationships/font" Target="fonts/Montserrat-bold.fntdata"/><Relationship Id="rId17" Type="http://schemas.openxmlformats.org/officeDocument/2006/relationships/font" Target="fonts/MontserratMedium-regular.fntdata"/><Relationship Id="rId16" Type="http://schemas.openxmlformats.org/officeDocument/2006/relationships/font" Target="fonts/Montserrat-boldItalic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MontserratMedium-italic.fntdata"/><Relationship Id="rId6" Type="http://schemas.openxmlformats.org/officeDocument/2006/relationships/slide" Target="slides/slide1.xml"/><Relationship Id="rId18" Type="http://schemas.openxmlformats.org/officeDocument/2006/relationships/font" Target="fonts/MontserratMedium-bold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7349fb42c9_0_5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7349fb42c9_0_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8fe0544323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8fe0544323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Add chart - freedom of speech, elections (fair and free), media, </a:t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8fe0544323_0_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8fe0544323_0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b="0" sz="6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6" y="7235497"/>
            <a:ext cx="4719201" cy="256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/>
          <p:nvPr>
            <p:ph type="title"/>
          </p:nvPr>
        </p:nvSpPr>
        <p:spPr>
          <a:xfrm>
            <a:off x="980500" y="2199450"/>
            <a:ext cx="16389600" cy="688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b="0" i="1"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69" name="Google Shape;69;p11"/>
          <p:cNvSpPr txBox="1"/>
          <p:nvPr>
            <p:ph idx="1" type="subTitle"/>
          </p:nvPr>
        </p:nvSpPr>
        <p:spPr>
          <a:xfrm>
            <a:off x="949050" y="7939000"/>
            <a:ext cx="7870800" cy="1908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70" name="Google Shape;70;p11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2"/>
          <p:cNvSpPr txBox="1"/>
          <p:nvPr>
            <p:ph idx="1" type="body"/>
          </p:nvPr>
        </p:nvSpPr>
        <p:spPr>
          <a:xfrm>
            <a:off x="936000" y="9252000"/>
            <a:ext cx="7884000" cy="6408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917950" y="2876300"/>
            <a:ext cx="16452000" cy="637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6000"/>
              <a:buFont typeface="Montserrat SemiBold"/>
              <a:buNone/>
              <a:defRPr b="0" sz="6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9" name="Google Shape;19;p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 sz="2800"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91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946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9" name="Google Shape;29;p5"/>
          <p:cNvSpPr txBox="1"/>
          <p:nvPr>
            <p:ph idx="3" type="title"/>
          </p:nvPr>
        </p:nvSpPr>
        <p:spPr>
          <a:xfrm>
            <a:off x="946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6" name="Google Shape;36;p7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2" type="subTitle"/>
          </p:nvPr>
        </p:nvSpPr>
        <p:spPr>
          <a:xfrm>
            <a:off x="11111450" y="5342400"/>
            <a:ext cx="6258600" cy="7890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46" name="Google Shape;46;p8"/>
          <p:cNvSpPr txBox="1"/>
          <p:nvPr>
            <p:ph idx="3" type="body"/>
          </p:nvPr>
        </p:nvSpPr>
        <p:spPr>
          <a:xfrm>
            <a:off x="917950" y="41401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4" type="subTitle"/>
          </p:nvPr>
        </p:nvSpPr>
        <p:spPr>
          <a:xfrm>
            <a:off x="917950" y="53424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5" type="body"/>
          </p:nvPr>
        </p:nvSpPr>
        <p:spPr>
          <a:xfrm>
            <a:off x="917950" y="66062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6" type="subTitle"/>
          </p:nvPr>
        </p:nvSpPr>
        <p:spPr>
          <a:xfrm>
            <a:off x="11111450" y="6355450"/>
            <a:ext cx="6258600" cy="7890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0" name="Google Shape;50;p8"/>
          <p:cNvSpPr txBox="1"/>
          <p:nvPr>
            <p:ph idx="7" type="subTitle"/>
          </p:nvPr>
        </p:nvSpPr>
        <p:spPr>
          <a:xfrm>
            <a:off x="11111450" y="7368500"/>
            <a:ext cx="6258600" cy="7890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1" name="Google Shape;51;p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4" name="Google Shape;54;p9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2" type="body"/>
          </p:nvPr>
        </p:nvSpPr>
        <p:spPr>
          <a:xfrm>
            <a:off x="91795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3" type="subTitle"/>
          </p:nvPr>
        </p:nvSpPr>
        <p:spPr>
          <a:xfrm>
            <a:off x="9468000" y="2876300"/>
            <a:ext cx="6256800" cy="9066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4" type="body"/>
          </p:nvPr>
        </p:nvSpPr>
        <p:spPr>
          <a:xfrm>
            <a:off x="946800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5" type="subTitle"/>
          </p:nvPr>
        </p:nvSpPr>
        <p:spPr>
          <a:xfrm>
            <a:off x="917950" y="590475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6" type="body"/>
          </p:nvPr>
        </p:nvSpPr>
        <p:spPr>
          <a:xfrm>
            <a:off x="91795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7" type="subTitle"/>
          </p:nvPr>
        </p:nvSpPr>
        <p:spPr>
          <a:xfrm>
            <a:off x="9468000" y="5904750"/>
            <a:ext cx="6256800" cy="9066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8" type="body"/>
          </p:nvPr>
        </p:nvSpPr>
        <p:spPr>
          <a:xfrm>
            <a:off x="946800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/>
          <p:nvPr>
            <p:ph type="title"/>
          </p:nvPr>
        </p:nvSpPr>
        <p:spPr>
          <a:xfrm>
            <a:off x="917950" y="892800"/>
            <a:ext cx="7902000" cy="162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65" name="Google Shape;65;p10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2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Font typeface="Montserrat"/>
              <a:buNone/>
              <a:defRPr b="1" sz="4400"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406400" lvl="4" marL="22860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406400" lvl="5" marL="27432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406400" lvl="6" marL="32004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406400" lvl="7" marL="365760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406400" lvl="8" marL="4114800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en.wikipedia.org/wiki/Dictatorship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4"/>
          <p:cNvSpPr txBox="1"/>
          <p:nvPr>
            <p:ph idx="4294967295"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How does the UK political system compare to other systems?</a:t>
            </a:r>
            <a:endParaRPr>
              <a:solidFill>
                <a:srgbClr val="4B324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0">
              <a:solidFill>
                <a:srgbClr val="4B3241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Lesson 4 of 6</a:t>
            </a:r>
            <a:endParaRPr>
              <a:solidFill>
                <a:srgbClr val="4B3241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B3241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0" name="Google Shape;80;p14"/>
          <p:cNvSpPr txBox="1"/>
          <p:nvPr>
            <p:ph idx="4294967295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>
                <a:solidFill>
                  <a:srgbClr val="4B3241"/>
                </a:solidFill>
              </a:rPr>
              <a:t>Citizenship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1" name="Google Shape;81;p14"/>
          <p:cNvSpPr txBox="1"/>
          <p:nvPr>
            <p:ph idx="4294967295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>
                <a:solidFill>
                  <a:srgbClr val="4B3241"/>
                </a:solidFill>
              </a:rPr>
              <a:t>Mr D. Henson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2" name="Google Shape;82;p1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5"/>
          <p:cNvSpPr txBox="1"/>
          <p:nvPr>
            <p:ph idx="1" type="subTitle"/>
          </p:nvPr>
        </p:nvSpPr>
        <p:spPr>
          <a:xfrm>
            <a:off x="465000" y="1969700"/>
            <a:ext cx="6256800" cy="906600"/>
          </a:xfrm>
          <a:prstGeom prst="rect">
            <a:avLst/>
          </a:prstGeom>
          <a:noFill/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>
                <a:solidFill>
                  <a:srgbClr val="434343"/>
                </a:solidFill>
              </a:rPr>
              <a:t>Full democracy</a:t>
            </a:r>
            <a:endParaRPr sz="3500">
              <a:solidFill>
                <a:srgbClr val="434343"/>
              </a:solidFill>
            </a:endParaRPr>
          </a:p>
        </p:txBody>
      </p:sp>
      <p:sp>
        <p:nvSpPr>
          <p:cNvPr id="88" name="Google Shape;88;p15"/>
          <p:cNvSpPr txBox="1"/>
          <p:nvPr>
            <p:ph idx="3" type="subTitle"/>
          </p:nvPr>
        </p:nvSpPr>
        <p:spPr>
          <a:xfrm>
            <a:off x="9235625" y="1969700"/>
            <a:ext cx="6256800" cy="906600"/>
          </a:xfrm>
          <a:prstGeom prst="rect">
            <a:avLst/>
          </a:prstGeom>
          <a:noFill/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>
                <a:solidFill>
                  <a:srgbClr val="434343"/>
                </a:solidFill>
              </a:rPr>
              <a:t>Flawed democracy</a:t>
            </a:r>
            <a:endParaRPr sz="3500">
              <a:solidFill>
                <a:srgbClr val="434343"/>
              </a:solidFill>
            </a:endParaRPr>
          </a:p>
        </p:txBody>
      </p:sp>
      <p:sp>
        <p:nvSpPr>
          <p:cNvPr id="89" name="Google Shape;89;p1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90" name="Google Shape;90;p15"/>
          <p:cNvSpPr txBox="1"/>
          <p:nvPr>
            <p:ph type="title"/>
          </p:nvPr>
        </p:nvSpPr>
        <p:spPr>
          <a:xfrm>
            <a:off x="465000" y="250975"/>
            <a:ext cx="17358000" cy="906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Different levels of democracy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91" name="Google Shape;91;p15"/>
          <p:cNvSpPr txBox="1"/>
          <p:nvPr>
            <p:ph idx="8" type="body"/>
          </p:nvPr>
        </p:nvSpPr>
        <p:spPr>
          <a:xfrm>
            <a:off x="465000" y="6447050"/>
            <a:ext cx="8121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 sz="2500">
                <a:solidFill>
                  <a:srgbClr val="434343"/>
                </a:solidFill>
              </a:rPr>
              <a:t>Nations that have elections, but have issues with them. These nations commonly have governments that apply pressure on political opposition, non-independent judiciaries, widespread corruption, harassment and pressure placed on the media, lack of the ‘rule of law’.</a:t>
            </a:r>
            <a:endParaRPr sz="2500">
              <a:solidFill>
                <a:srgbClr val="434343"/>
              </a:solidFill>
            </a:endParaRPr>
          </a:p>
        </p:txBody>
      </p:sp>
      <p:sp>
        <p:nvSpPr>
          <p:cNvPr id="92" name="Google Shape;92;p15"/>
          <p:cNvSpPr txBox="1"/>
          <p:nvPr>
            <p:ph idx="8" type="body"/>
          </p:nvPr>
        </p:nvSpPr>
        <p:spPr>
          <a:xfrm>
            <a:off x="465000" y="2966025"/>
            <a:ext cx="8121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 sz="2400">
                <a:solidFill>
                  <a:srgbClr val="434343"/>
                </a:solidFill>
                <a:highlight>
                  <a:srgbClr val="FFFFFF"/>
                </a:highlight>
              </a:rPr>
              <a:t>Fundamental political freedoms and rights are not only respected but also reinforced by a political culture. E.g - right to a free speech, regular free and fair elections, free media.</a:t>
            </a:r>
            <a:endParaRPr sz="2400">
              <a:solidFill>
                <a:srgbClr val="434343"/>
              </a:solidFill>
            </a:endParaRPr>
          </a:p>
        </p:txBody>
      </p:sp>
      <p:sp>
        <p:nvSpPr>
          <p:cNvPr id="93" name="Google Shape;93;p15"/>
          <p:cNvSpPr txBox="1"/>
          <p:nvPr>
            <p:ph idx="1" type="subTitle"/>
          </p:nvPr>
        </p:nvSpPr>
        <p:spPr>
          <a:xfrm>
            <a:off x="9235625" y="5313887"/>
            <a:ext cx="6256800" cy="906600"/>
          </a:xfrm>
          <a:prstGeom prst="rect">
            <a:avLst/>
          </a:prstGeom>
          <a:noFill/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>
                <a:solidFill>
                  <a:srgbClr val="434343"/>
                </a:solidFill>
              </a:rPr>
              <a:t>Authoritarian</a:t>
            </a:r>
            <a:endParaRPr sz="3500">
              <a:solidFill>
                <a:srgbClr val="434343"/>
              </a:solidFill>
            </a:endParaRPr>
          </a:p>
        </p:txBody>
      </p:sp>
      <p:sp>
        <p:nvSpPr>
          <p:cNvPr id="94" name="Google Shape;94;p15"/>
          <p:cNvSpPr txBox="1"/>
          <p:nvPr>
            <p:ph idx="8" type="body"/>
          </p:nvPr>
        </p:nvSpPr>
        <p:spPr>
          <a:xfrm>
            <a:off x="9235625" y="6302750"/>
            <a:ext cx="84807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 sz="2500">
                <a:solidFill>
                  <a:srgbClr val="434343"/>
                </a:solidFill>
              </a:rPr>
              <a:t>Lack of an opposition government. These nations are often absolute monarchies or </a:t>
            </a:r>
            <a:r>
              <a:rPr lang="en-GB" sz="2500">
                <a:solidFill>
                  <a:srgbClr val="434343"/>
                </a:solidFill>
                <a:uFill>
                  <a:noFill/>
                </a:uFill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dictatorships</a:t>
            </a:r>
            <a:r>
              <a:rPr lang="en-GB" sz="2500">
                <a:solidFill>
                  <a:srgbClr val="434343"/>
                </a:solidFill>
              </a:rPr>
              <a:t>, abuses of rights are commonplace, elections (if they take place) are not fair and free, the media is often state-owned, the judiciary is not independent.</a:t>
            </a:r>
            <a:endParaRPr sz="2500">
              <a:solidFill>
                <a:srgbClr val="434343"/>
              </a:solidFill>
            </a:endParaRPr>
          </a:p>
        </p:txBody>
      </p:sp>
      <p:sp>
        <p:nvSpPr>
          <p:cNvPr id="95" name="Google Shape;95;p15"/>
          <p:cNvSpPr txBox="1"/>
          <p:nvPr>
            <p:ph idx="8" type="body"/>
          </p:nvPr>
        </p:nvSpPr>
        <p:spPr>
          <a:xfrm>
            <a:off x="9235625" y="2966025"/>
            <a:ext cx="8699700" cy="15384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 sz="2500">
                <a:solidFill>
                  <a:srgbClr val="434343"/>
                </a:solidFill>
              </a:rPr>
              <a:t>Elections are fair and free and basic rights are honoured but may have issues (e.g. media freedom is sometimes restricted and censored).</a:t>
            </a:r>
            <a:endParaRPr sz="2500">
              <a:solidFill>
                <a:srgbClr val="434343"/>
              </a:solidFill>
            </a:endParaRPr>
          </a:p>
        </p:txBody>
      </p:sp>
      <p:sp>
        <p:nvSpPr>
          <p:cNvPr id="96" name="Google Shape;96;p15"/>
          <p:cNvSpPr txBox="1"/>
          <p:nvPr>
            <p:ph idx="1" type="subTitle"/>
          </p:nvPr>
        </p:nvSpPr>
        <p:spPr>
          <a:xfrm>
            <a:off x="465000" y="5313887"/>
            <a:ext cx="6256800" cy="906600"/>
          </a:xfrm>
          <a:prstGeom prst="rect">
            <a:avLst/>
          </a:prstGeom>
          <a:noFill/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>
                <a:solidFill>
                  <a:srgbClr val="434343"/>
                </a:solidFill>
              </a:rPr>
              <a:t>Hybrid regime</a:t>
            </a:r>
            <a:endParaRPr sz="3500">
              <a:solidFill>
                <a:srgbClr val="434343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6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34343"/>
                </a:solidFill>
              </a:rPr>
              <a:t>Table comparison</a:t>
            </a:r>
            <a:endParaRPr>
              <a:solidFill>
                <a:srgbClr val="434343"/>
              </a:solidFill>
            </a:endParaRPr>
          </a:p>
        </p:txBody>
      </p:sp>
      <p:sp>
        <p:nvSpPr>
          <p:cNvPr id="102" name="Google Shape;102;p1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graphicFrame>
        <p:nvGraphicFramePr>
          <p:cNvPr id="103" name="Google Shape;103;p16"/>
          <p:cNvGraphicFramePr/>
          <p:nvPr/>
        </p:nvGraphicFramePr>
        <p:xfrm>
          <a:off x="952500" y="19279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{2CBCB2D1-2568-463A-989D-2EEA8BF8DDD4}</a:tableStyleId>
              </a:tblPr>
              <a:tblGrid>
                <a:gridCol w="3344625"/>
                <a:gridCol w="3344625"/>
                <a:gridCol w="3344625"/>
                <a:gridCol w="3344625"/>
                <a:gridCol w="3344625"/>
              </a:tblGrid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5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Full democracy</a:t>
                      </a:r>
                      <a:endParaRPr b="1" sz="35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5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Flawed democracy</a:t>
                      </a:r>
                      <a:endParaRPr b="1" sz="35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5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Hybrid regime</a:t>
                      </a:r>
                      <a:endParaRPr b="1" sz="35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5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Authoritarian regime</a:t>
                      </a:r>
                      <a:endParaRPr b="1" sz="35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5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Elections</a:t>
                      </a:r>
                      <a:endParaRPr b="1" sz="35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5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✓</a:t>
                      </a:r>
                      <a:endParaRPr sz="3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5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✓</a:t>
                      </a:r>
                      <a:endParaRPr sz="3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5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✓</a:t>
                      </a:r>
                      <a:endParaRPr sz="3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5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X</a:t>
                      </a:r>
                      <a:endParaRPr sz="3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5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Fair elections</a:t>
                      </a:r>
                      <a:endParaRPr b="1" sz="35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5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✓</a:t>
                      </a:r>
                      <a:endParaRPr sz="3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5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✓</a:t>
                      </a:r>
                      <a:endParaRPr sz="3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5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？</a:t>
                      </a:r>
                      <a:endParaRPr sz="3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5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X</a:t>
                      </a:r>
                      <a:endParaRPr sz="3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5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Free media</a:t>
                      </a:r>
                      <a:endParaRPr b="1" sz="35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5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✓</a:t>
                      </a:r>
                      <a:endParaRPr sz="3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5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？</a:t>
                      </a:r>
                      <a:endParaRPr sz="3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5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X</a:t>
                      </a:r>
                      <a:endParaRPr sz="3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5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X</a:t>
                      </a:r>
                      <a:endParaRPr sz="3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5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Freedom of speech</a:t>
                      </a:r>
                      <a:endParaRPr b="1" sz="35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5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✓</a:t>
                      </a:r>
                      <a:endParaRPr sz="3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5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✓</a:t>
                      </a:r>
                      <a:endParaRPr sz="3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5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？</a:t>
                      </a:r>
                      <a:endParaRPr sz="3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5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X</a:t>
                      </a:r>
                      <a:endParaRPr sz="3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</a:tr>
              <a:tr h="13321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5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Independent judiciary</a:t>
                      </a:r>
                      <a:endParaRPr b="1" sz="35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5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✓</a:t>
                      </a:r>
                      <a:endParaRPr sz="3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5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✓</a:t>
                      </a:r>
                      <a:endParaRPr sz="3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5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？</a:t>
                      </a:r>
                      <a:endParaRPr sz="3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5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X</a:t>
                      </a:r>
                      <a:endParaRPr sz="3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