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10287000" cx="18288000"/>
  <p:notesSz cx="6858000" cy="9144000"/>
  <p:embeddedFontLst>
    <p:embeddedFont>
      <p:font typeface="Montserrat SemiBold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Montserrat Medium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47C47F-0998-4678-8235-373AC9E227C6}">
  <a:tblStyle styleId="{CE47C47F-0998-4678-8235-373AC9E227C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98CEC91B-F108-4219-9BDB-BC73D1953CD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regular.fntdata"/><Relationship Id="rId22" Type="http://schemas.openxmlformats.org/officeDocument/2006/relationships/font" Target="fonts/MontserratSemiBold-italic.fntdata"/><Relationship Id="rId21" Type="http://schemas.openxmlformats.org/officeDocument/2006/relationships/font" Target="fonts/MontserratSemiBold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MontserratMedium-regular.fntdata"/><Relationship Id="rId27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boldItalic.fntdata"/><Relationship Id="rId30" Type="http://schemas.openxmlformats.org/officeDocument/2006/relationships/font" Target="fonts/MontserratMedium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3635bf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3635bf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c3635bf01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c3635bf01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c3635bf0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c3635bf0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c3635bf01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c3635bf01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c3635bf01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c3635bf0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c3635bf01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c3635bf01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3635bf0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3635bf0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3635bf0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3635bf0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3635bf0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3635bf0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c3635bf01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c3635bf0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3635bf0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3635bf0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c3635bf0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c3635bf0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c3635bf0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c3635bf0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3635bf0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3635bf0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10 - Group 1 Metals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23"/>
          <p:cNvSpPr txBox="1"/>
          <p:nvPr>
            <p:ph type="title"/>
          </p:nvPr>
        </p:nvSpPr>
        <p:spPr>
          <a:xfrm>
            <a:off x="519050" y="578150"/>
            <a:ext cx="106356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happens when group 1 metals react with water?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1455000" y="3042575"/>
            <a:ext cx="160260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latin typeface="Montserrat"/>
                <a:ea typeface="Montserrat"/>
                <a:cs typeface="Montserrat"/>
                <a:sym typeface="Montserrat"/>
              </a:rPr>
              <a:t>Potassium + water→ </a:t>
            </a:r>
            <a:endParaRPr b="1"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2" name="Google Shape;172;p24"/>
          <p:cNvSpPr txBox="1"/>
          <p:nvPr>
            <p:ph type="title"/>
          </p:nvPr>
        </p:nvSpPr>
        <p:spPr>
          <a:xfrm>
            <a:off x="515450" y="495850"/>
            <a:ext cx="17287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the symbols for the products of the following:</a:t>
            </a:r>
            <a:endParaRPr/>
          </a:p>
        </p:txBody>
      </p:sp>
      <p:sp>
        <p:nvSpPr>
          <p:cNvPr id="173" name="Google Shape;173;p24"/>
          <p:cNvSpPr txBox="1"/>
          <p:nvPr/>
        </p:nvSpPr>
        <p:spPr>
          <a:xfrm>
            <a:off x="2264250" y="28763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Caesium + water →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2357950" y="45750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Sodium + water →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2357950" y="62737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Potassium + water →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14049875" y="7410700"/>
            <a:ext cx="37533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>
                <a:latin typeface="Montserrat"/>
                <a:ea typeface="Montserrat"/>
                <a:cs typeface="Montserrat"/>
                <a:sym typeface="Montserrat"/>
              </a:rPr>
              <a:t>Group 1 = +1</a:t>
            </a:r>
            <a:endParaRPr b="1"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>
                <a:latin typeface="Montserrat"/>
                <a:ea typeface="Montserrat"/>
                <a:cs typeface="Montserrat"/>
                <a:sym typeface="Montserrat"/>
              </a:rPr>
              <a:t>Hydroxide= -1 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idx="1" type="subTitle"/>
          </p:nvPr>
        </p:nvSpPr>
        <p:spPr>
          <a:xfrm>
            <a:off x="546125" y="1331325"/>
            <a:ext cx="10652100" cy="8682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Complete the following word equations: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25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Reactions of group 1 metals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720550" y="2419100"/>
            <a:ext cx="15170100" cy="44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Lithium + oxygen → __________ 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Sodium + oxygen → ________ 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_____________ + ________ → potassium oxide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Lithium + water → __________ _________ + hydrogen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Potassium + water → _________ _________ + 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__________ + _________ → sodium hydroxide + _________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6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6"/>
          <p:cNvSpPr txBox="1"/>
          <p:nvPr>
            <p:ph idx="4294967295" type="subTitle"/>
          </p:nvPr>
        </p:nvSpPr>
        <p:spPr>
          <a:xfrm>
            <a:off x="430550" y="1335750"/>
            <a:ext cx="10120200" cy="72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Consolidate your learning from today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571250" y="2707125"/>
            <a:ext cx="15996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1) Describe the trend in reactivity down group 1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2) What is your evidence for this trend?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7"/>
          <p:cNvSpPr txBox="1"/>
          <p:nvPr>
            <p:ph idx="4294967295" type="subTitle"/>
          </p:nvPr>
        </p:nvSpPr>
        <p:spPr>
          <a:xfrm>
            <a:off x="430550" y="1335750"/>
            <a:ext cx="10120200" cy="72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Consolidate your learning from today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7"/>
          <p:cNvSpPr txBox="1"/>
          <p:nvPr/>
        </p:nvSpPr>
        <p:spPr>
          <a:xfrm>
            <a:off x="571250" y="2707125"/>
            <a:ext cx="15996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3) What causes the fizzing when they react?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4) Hydroxides are alkaline. What colour would the water turn, after the reaction of water + Group 1 metals, if I added universal indicator?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67052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is the charge of a neutron?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How many elements are in a compound with a name ending in ‘-ide’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is another word for property, in science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278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519050" y="578150"/>
            <a:ext cx="72504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Group 1 metal properties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519050" y="1407519"/>
            <a:ext cx="107346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Melting and boiling points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10023075" y="303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{CE47C47F-0998-4678-8235-373AC9E227C6}</a:tableStyleId>
              </a:tblPr>
              <a:tblGrid>
                <a:gridCol w="2601750"/>
                <a:gridCol w="2477875"/>
                <a:gridCol w="2267250"/>
              </a:tblGrid>
              <a:tr h="876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Group 1 element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Melting point (°C)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Boiling point (°C)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Lithium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181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1342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Sodium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98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883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Potassium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760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Rubidium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39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686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Caesium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671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/>
        </p:nvSpPr>
        <p:spPr>
          <a:xfrm>
            <a:off x="519050" y="2360225"/>
            <a:ext cx="7011300" cy="17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Is there a pattern (a trend) and how would we describe it?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19050" y="3750325"/>
            <a:ext cx="73470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rabicPeriod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‘As you move _______ group 1.....’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19050" y="5184388"/>
            <a:ext cx="8351400" cy="38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2. ‘.....the melting points _________ from 181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°C for</a:t>
            </a: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________ to ________ for caesium. The boiling points __________ from _____________________ to _________________.’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0023079" y="7930200"/>
            <a:ext cx="20601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Credit: Miss Willett</a:t>
            </a:r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8926800" y="342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{CE47C47F-0998-4678-8235-373AC9E227C6}</a:tableStyleId>
              </a:tblPr>
              <a:tblGrid>
                <a:gridCol w="4258950"/>
                <a:gridCol w="4184200"/>
              </a:tblGrid>
              <a:tr h="800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Group 1 element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 g/cm</a:t>
                      </a:r>
                      <a:r>
                        <a:rPr b="1" baseline="30000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baseline="30000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Lithium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Sodium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Potassium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Rubidium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Caesium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75375" y="1152550"/>
            <a:ext cx="10196400" cy="78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Identify the trend for density in group 1 metals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213825" y="363550"/>
            <a:ext cx="13201200" cy="78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Group 1 metal properties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4900575" y="7131200"/>
            <a:ext cx="9351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1.87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4976775" y="6424475"/>
            <a:ext cx="9351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1.53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4824375" y="5755850"/>
            <a:ext cx="12441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0.89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4896375" y="4934825"/>
            <a:ext cx="12441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0.97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4824375" y="4228100"/>
            <a:ext cx="9351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0.53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8926804" y="7761725"/>
            <a:ext cx="20601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Credit: Miss Willett</a:t>
            </a:r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 txBox="1"/>
          <p:nvPr>
            <p:ph idx="1" type="subTitle"/>
          </p:nvPr>
        </p:nvSpPr>
        <p:spPr>
          <a:xfrm>
            <a:off x="163725" y="1087675"/>
            <a:ext cx="6493200" cy="8682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Fill in the gaps in your table: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163725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observations did you make?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23" name="Google Shape;123;p18"/>
          <p:cNvGraphicFramePr/>
          <p:nvPr/>
        </p:nvGraphicFramePr>
        <p:xfrm>
          <a:off x="668038" y="2506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{98CEC91B-F108-4219-9BDB-BC73D1953CDE}</a:tableStyleId>
              </a:tblPr>
              <a:tblGrid>
                <a:gridCol w="4684375"/>
                <a:gridCol w="6666275"/>
                <a:gridCol w="4916075"/>
              </a:tblGrid>
              <a:tr h="14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Metal: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happened when it was added to water?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Reactivity?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= most, 3 = least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Lithium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Sodium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Potassium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4" name="Google Shape;124;p18"/>
          <p:cNvSpPr txBox="1"/>
          <p:nvPr/>
        </p:nvSpPr>
        <p:spPr>
          <a:xfrm>
            <a:off x="607904" y="9070400"/>
            <a:ext cx="20601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Credit: Miss Willett</a:t>
            </a:r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Which metal was it?</a:t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703850" y="1739250"/>
            <a:ext cx="14510100" cy="2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>
                <a:latin typeface="Montserrat"/>
                <a:ea typeface="Montserrat"/>
                <a:cs typeface="Montserrat"/>
                <a:sym typeface="Montserrat"/>
              </a:rPr>
              <a:t>Exploded with a lilac flame?</a:t>
            </a:r>
            <a:endParaRPr sz="5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62750" y="4272050"/>
            <a:ext cx="14753700" cy="17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>
                <a:latin typeface="Montserrat"/>
                <a:ea typeface="Montserrat"/>
                <a:cs typeface="Montserrat"/>
                <a:sym typeface="Montserrat"/>
              </a:rPr>
              <a:t>Fizzed and dissolved?</a:t>
            </a:r>
            <a:endParaRPr sz="5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723600" y="6815175"/>
            <a:ext cx="16840800" cy="23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>
                <a:latin typeface="Montserrat"/>
                <a:ea typeface="Montserrat"/>
                <a:cs typeface="Montserrat"/>
                <a:sym typeface="Montserrat"/>
              </a:rPr>
              <a:t>Fizzed and turned into a ball?</a:t>
            </a:r>
            <a:endParaRPr sz="5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9" name="Google Shape;139;p20"/>
          <p:cNvSpPr txBox="1"/>
          <p:nvPr>
            <p:ph type="title"/>
          </p:nvPr>
        </p:nvSpPr>
        <p:spPr>
          <a:xfrm>
            <a:off x="519050" y="578150"/>
            <a:ext cx="166170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happens when group 1 metals react with oxygen?</a:t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1218675" y="2386713"/>
            <a:ext cx="139557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latin typeface="Montserrat"/>
                <a:ea typeface="Montserrat"/>
                <a:cs typeface="Montserrat"/>
                <a:sym typeface="Montserrat"/>
              </a:rPr>
              <a:t>Sodium + oxygen →</a:t>
            </a:r>
            <a:endParaRPr b="1"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917950" y="3832000"/>
            <a:ext cx="121995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latin typeface="Montserrat"/>
                <a:ea typeface="Montserrat"/>
                <a:cs typeface="Montserrat"/>
                <a:sym typeface="Montserrat"/>
              </a:rPr>
              <a:t>Potassium + oxygen → </a:t>
            </a:r>
            <a:endParaRPr b="1"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21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Correct me!</a:t>
            </a:r>
            <a:endParaRPr/>
          </a:p>
        </p:txBody>
      </p:sp>
      <p:sp>
        <p:nvSpPr>
          <p:cNvPr id="148" name="Google Shape;148;p21"/>
          <p:cNvSpPr txBox="1"/>
          <p:nvPr/>
        </p:nvSpPr>
        <p:spPr>
          <a:xfrm>
            <a:off x="519050" y="1284244"/>
            <a:ext cx="107346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Find my three mistakes this equation: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1"/>
          <p:cNvSpPr txBox="1"/>
          <p:nvPr/>
        </p:nvSpPr>
        <p:spPr>
          <a:xfrm>
            <a:off x="994350" y="2307800"/>
            <a:ext cx="162993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800">
                <a:latin typeface="Montserrat"/>
                <a:ea typeface="Montserrat"/>
                <a:cs typeface="Montserrat"/>
                <a:sym typeface="Montserrat"/>
              </a:rPr>
              <a:t>Caesium + air = caesium oxate</a:t>
            </a:r>
            <a:endParaRPr sz="7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>
            <a:off x="515450" y="495850"/>
            <a:ext cx="164310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the symbols for the products of the following: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264250" y="28763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Caesium + oxygen → 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2357950" y="45750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Sodium + oxygen →</a:t>
            </a:r>
            <a:r>
              <a:rPr b="1" lang="en-GB" sz="5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2357950" y="6273700"/>
            <a:ext cx="13759500" cy="11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800">
                <a:latin typeface="Montserrat"/>
                <a:ea typeface="Montserrat"/>
                <a:cs typeface="Montserrat"/>
                <a:sym typeface="Montserrat"/>
              </a:rPr>
              <a:t>Potassium + oxygen → </a:t>
            </a:r>
            <a:endParaRPr b="1" sz="5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14078050" y="6880950"/>
            <a:ext cx="32919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>
                <a:latin typeface="Montserrat"/>
                <a:ea typeface="Montserrat"/>
                <a:cs typeface="Montserrat"/>
                <a:sym typeface="Montserrat"/>
              </a:rPr>
              <a:t>Group 1 = +1</a:t>
            </a:r>
            <a:endParaRPr b="1"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>
                <a:latin typeface="Montserrat"/>
                <a:ea typeface="Montserrat"/>
                <a:cs typeface="Montserrat"/>
                <a:sym typeface="Montserrat"/>
              </a:rPr>
              <a:t>Oxygen = -2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