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10287000" cx="18288000"/>
  <p:notesSz cx="6858000" cy="9144000"/>
  <p:embeddedFontLst>
    <p:embeddedFont>
      <p:font typeface="Montserrat SemiBold"/>
      <p:regular r:id="rId17"/>
      <p:bold r:id="rId18"/>
      <p:italic r:id="rId19"/>
      <p:boldItalic r:id="rId20"/>
    </p:embeddedFont>
    <p:embeddedFont>
      <p:font typeface="Montserrat"/>
      <p:regular r:id="rId21"/>
      <p:bold r:id="rId22"/>
      <p:italic r:id="rId23"/>
      <p:boldItalic r:id="rId24"/>
    </p:embeddedFont>
    <p:embeddedFont>
      <p:font typeface="Montserrat Medium"/>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boldItalic.fntdata"/><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fntdata"/><Relationship Id="rId25" Type="http://schemas.openxmlformats.org/officeDocument/2006/relationships/font" Target="fonts/MontserratMedium-regular.fntdata"/><Relationship Id="rId28" Type="http://schemas.openxmlformats.org/officeDocument/2006/relationships/font" Target="fonts/MontserratMedium-boldItalic.fntdata"/><Relationship Id="rId27"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SemiBold-regular.fntdata"/><Relationship Id="rId16" Type="http://schemas.openxmlformats.org/officeDocument/2006/relationships/slide" Target="slides/slide12.xml"/><Relationship Id="rId19" Type="http://schemas.openxmlformats.org/officeDocument/2006/relationships/font" Target="fonts/MontserratSemiBold-italic.fntdata"/><Relationship Id="rId18" Type="http://schemas.openxmlformats.org/officeDocument/2006/relationships/font" Target="fonts/Montserrat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b0df0ea2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b0df0ea2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b0df0ea2f1_0_8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b0df0ea2f1_0_8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b0df0ea2f1_0_9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b0df0ea2f1_0_9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b0df0ea2f1_0_10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b0df0ea2f1_0_10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b0df0ea2f1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b0df0ea2f1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b0df0ea2f1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b0df0ea2f1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b0df0ea2f1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b0df0ea2f1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b0df0ea2f1_0_3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b0df0ea2f1_0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b0df0ea2f1_0_4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b0df0ea2f1_0_4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b0df0ea2f1_0_5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b0df0ea2f1_0_5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b0df0ea2f1_0_6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b0df0ea2f1_0_6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b0df0ea2f1_0_7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b0df0ea2f1_0_7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The Executions</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Downloadable Resource</a:t>
            </a:r>
            <a:endParaRPr>
              <a:solidFill>
                <a:srgbClr val="4B3241"/>
              </a:solidFill>
            </a:endParaRPr>
          </a:p>
        </p:txBody>
      </p:sp>
      <p:sp>
        <p:nvSpPr>
          <p:cNvPr id="96" name="Google Shape;96;p15"/>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English - Animal Farm</a:t>
            </a:r>
            <a:endParaRPr>
              <a:solidFill>
                <a:srgbClr val="4B3241"/>
              </a:solidFill>
            </a:endParaRPr>
          </a:p>
          <a:p>
            <a:pPr indent="0" lvl="0" marL="0" rtl="0" algn="l">
              <a:spcBef>
                <a:spcPts val="2000"/>
              </a:spcBef>
              <a:spcAft>
                <a:spcPts val="2000"/>
              </a:spcAft>
              <a:buNone/>
            </a:pPr>
            <a:r>
              <a:rPr lang="en-GB">
                <a:solidFill>
                  <a:srgbClr val="4B3241"/>
                </a:solidFill>
              </a:rPr>
              <a:t>Lesson 19: The Executions </a:t>
            </a:r>
            <a:endParaRPr>
              <a:solidFill>
                <a:srgbClr val="4B3241"/>
              </a:solidFill>
            </a:endParaRPr>
          </a:p>
        </p:txBody>
      </p:sp>
      <p:sp>
        <p:nvSpPr>
          <p:cNvPr id="97" name="Google Shape;97;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Eden</a:t>
            </a:r>
            <a:endParaRPr>
              <a:solidFill>
                <a:srgbClr val="4B3241"/>
              </a:solidFill>
            </a:endParaRPr>
          </a:p>
        </p:txBody>
      </p:sp>
      <p:sp>
        <p:nvSpPr>
          <p:cNvPr id="98" name="Google Shape;9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4"/>
          <p:cNvSpPr txBox="1"/>
          <p:nvPr>
            <p:ph idx="5" type="subTitle"/>
          </p:nvPr>
        </p:nvSpPr>
        <p:spPr>
          <a:xfrm>
            <a:off x="2388275" y="499500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solidFill>
                  <a:srgbClr val="FFFFFF"/>
                </a:solidFill>
              </a:rPr>
              <a:t>True</a:t>
            </a:r>
            <a:endParaRPr sz="3500">
              <a:solidFill>
                <a:srgbClr val="FFFFFF"/>
              </a:solidFill>
            </a:endParaRPr>
          </a:p>
        </p:txBody>
      </p:sp>
      <p:sp>
        <p:nvSpPr>
          <p:cNvPr id="176" name="Google Shape;176;p24"/>
          <p:cNvSpPr txBox="1"/>
          <p:nvPr>
            <p:ph idx="7" type="subTitle"/>
          </p:nvPr>
        </p:nvSpPr>
        <p:spPr>
          <a:xfrm>
            <a:off x="9642925" y="499500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t>False</a:t>
            </a:r>
            <a:endParaRPr sz="3500"/>
          </a:p>
        </p:txBody>
      </p:sp>
      <p:sp>
        <p:nvSpPr>
          <p:cNvPr id="177" name="Google Shape;177;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78" name="Google Shape;178;p24"/>
          <p:cNvSpPr txBox="1"/>
          <p:nvPr>
            <p:ph type="title"/>
          </p:nvPr>
        </p:nvSpPr>
        <p:spPr>
          <a:xfrm>
            <a:off x="2357950" y="3262200"/>
            <a:ext cx="13542000" cy="1629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a:solidFill>
                  <a:schemeClr val="dk2"/>
                </a:solidFill>
              </a:rPr>
              <a:t>Orwell portrays Napoleon as a tyrant</a:t>
            </a:r>
            <a:endParaRPr>
              <a:solidFill>
                <a:schemeClr val="dk2"/>
              </a:solidFill>
            </a:endParaRPr>
          </a:p>
        </p:txBody>
      </p:sp>
      <p:sp>
        <p:nvSpPr>
          <p:cNvPr id="179" name="Google Shape;179;p24"/>
          <p:cNvSpPr/>
          <p:nvPr/>
        </p:nvSpPr>
        <p:spPr>
          <a:xfrm>
            <a:off x="9642925" y="4995000"/>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5"/>
          <p:cNvSpPr txBox="1"/>
          <p:nvPr>
            <p:ph idx="5" type="subTitle"/>
          </p:nvPr>
        </p:nvSpPr>
        <p:spPr>
          <a:xfrm>
            <a:off x="2388275" y="499500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solidFill>
                  <a:srgbClr val="FFFFFF"/>
                </a:solidFill>
              </a:rPr>
              <a:t>True</a:t>
            </a:r>
            <a:endParaRPr sz="3500">
              <a:solidFill>
                <a:srgbClr val="FFFFFF"/>
              </a:solidFill>
            </a:endParaRPr>
          </a:p>
        </p:txBody>
      </p:sp>
      <p:sp>
        <p:nvSpPr>
          <p:cNvPr id="185" name="Google Shape;185;p25"/>
          <p:cNvSpPr txBox="1"/>
          <p:nvPr>
            <p:ph idx="7" type="subTitle"/>
          </p:nvPr>
        </p:nvSpPr>
        <p:spPr>
          <a:xfrm>
            <a:off x="9642925" y="499500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t>False</a:t>
            </a:r>
            <a:endParaRPr sz="3500"/>
          </a:p>
        </p:txBody>
      </p:sp>
      <p:sp>
        <p:nvSpPr>
          <p:cNvPr id="186" name="Google Shape;186;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7" name="Google Shape;187;p25"/>
          <p:cNvSpPr txBox="1"/>
          <p:nvPr>
            <p:ph type="title"/>
          </p:nvPr>
        </p:nvSpPr>
        <p:spPr>
          <a:xfrm>
            <a:off x="2357950" y="3262200"/>
            <a:ext cx="13542000" cy="1629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a:solidFill>
                  <a:schemeClr val="dk2"/>
                </a:solidFill>
              </a:rPr>
              <a:t>Napoleon represents Tsar Nicolas II in the allegory of the Russian Revolution. </a:t>
            </a:r>
            <a:endParaRPr>
              <a:solidFill>
                <a:schemeClr val="dk2"/>
              </a:solidFill>
            </a:endParaRPr>
          </a:p>
        </p:txBody>
      </p:sp>
      <p:sp>
        <p:nvSpPr>
          <p:cNvPr id="188" name="Google Shape;188;p25"/>
          <p:cNvSpPr/>
          <p:nvPr/>
        </p:nvSpPr>
        <p:spPr>
          <a:xfrm>
            <a:off x="9642925" y="4995000"/>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6"/>
          <p:cNvSpPr txBox="1"/>
          <p:nvPr>
            <p:ph idx="5" type="subTitle"/>
          </p:nvPr>
        </p:nvSpPr>
        <p:spPr>
          <a:xfrm>
            <a:off x="2388275" y="499500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solidFill>
                  <a:srgbClr val="FFFFFF"/>
                </a:solidFill>
              </a:rPr>
              <a:t>True</a:t>
            </a:r>
            <a:endParaRPr sz="3500">
              <a:solidFill>
                <a:srgbClr val="FFFFFF"/>
              </a:solidFill>
            </a:endParaRPr>
          </a:p>
        </p:txBody>
      </p:sp>
      <p:sp>
        <p:nvSpPr>
          <p:cNvPr id="194" name="Google Shape;194;p26"/>
          <p:cNvSpPr txBox="1"/>
          <p:nvPr>
            <p:ph idx="7" type="subTitle"/>
          </p:nvPr>
        </p:nvSpPr>
        <p:spPr>
          <a:xfrm>
            <a:off x="9642925" y="499500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t>False</a:t>
            </a:r>
            <a:endParaRPr sz="3500"/>
          </a:p>
        </p:txBody>
      </p:sp>
      <p:sp>
        <p:nvSpPr>
          <p:cNvPr id="195" name="Google Shape;195;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6" name="Google Shape;196;p26"/>
          <p:cNvSpPr txBox="1"/>
          <p:nvPr>
            <p:ph type="title"/>
          </p:nvPr>
        </p:nvSpPr>
        <p:spPr>
          <a:xfrm>
            <a:off x="2357950" y="3262200"/>
            <a:ext cx="13542000" cy="1629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a:solidFill>
                  <a:schemeClr val="dk2"/>
                </a:solidFill>
              </a:rPr>
              <a:t>Orwell is showing readers how terrifying Stalin’s Russia was for people who lived there.</a:t>
            </a:r>
            <a:endParaRPr>
              <a:solidFill>
                <a:schemeClr val="dk2"/>
              </a:solidFill>
            </a:endParaRPr>
          </a:p>
        </p:txBody>
      </p:sp>
      <p:sp>
        <p:nvSpPr>
          <p:cNvPr id="197" name="Google Shape;197;p26"/>
          <p:cNvSpPr/>
          <p:nvPr/>
        </p:nvSpPr>
        <p:spPr>
          <a:xfrm>
            <a:off x="9642925" y="4995000"/>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04" name="Google Shape;104;p16"/>
          <p:cNvSpPr txBox="1"/>
          <p:nvPr>
            <p:ph idx="2" type="body"/>
          </p:nvPr>
        </p:nvSpPr>
        <p:spPr>
          <a:xfrm>
            <a:off x="91795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When Trotsky organised the Communist Party.</a:t>
            </a:r>
            <a:endParaRPr sz="3500"/>
          </a:p>
        </p:txBody>
      </p:sp>
      <p:sp>
        <p:nvSpPr>
          <p:cNvPr id="105" name="Google Shape;105;p16"/>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06" name="Google Shape;106;p16"/>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When the Red Army and White Army fought.</a:t>
            </a:r>
            <a:endParaRPr sz="3500"/>
          </a:p>
        </p:txBody>
      </p:sp>
      <p:sp>
        <p:nvSpPr>
          <p:cNvPr id="107" name="Google Shape;107;p16"/>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08" name="Google Shape;108;p16"/>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When Stalin got rid of anyone who disagreed with him. </a:t>
            </a:r>
            <a:endParaRPr sz="3500"/>
          </a:p>
        </p:txBody>
      </p:sp>
      <p:sp>
        <p:nvSpPr>
          <p:cNvPr id="109" name="Google Shape;109;p16"/>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10" name="Google Shape;110;p16"/>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When Stalin got rid of anyone who was a threat to his power. </a:t>
            </a:r>
            <a:endParaRPr sz="3500"/>
          </a:p>
        </p:txBody>
      </p:sp>
      <p:sp>
        <p:nvSpPr>
          <p:cNvPr id="111" name="Google Shape;111;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was the Great Purge in the Russian Revolution?(there is more than one correct answer)</a:t>
            </a:r>
            <a:endParaRPr>
              <a:solidFill>
                <a:schemeClr val="dk2"/>
              </a:solidFill>
            </a:endParaRPr>
          </a:p>
        </p:txBody>
      </p:sp>
      <p:sp>
        <p:nvSpPr>
          <p:cNvPr id="113" name="Google Shape;113;p16"/>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19" name="Google Shape;119;p17"/>
          <p:cNvSpPr txBox="1"/>
          <p:nvPr>
            <p:ph idx="2" type="body"/>
          </p:nvPr>
        </p:nvSpPr>
        <p:spPr>
          <a:xfrm>
            <a:off x="91795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When someone is murdered. </a:t>
            </a:r>
            <a:endParaRPr sz="3500"/>
          </a:p>
        </p:txBody>
      </p:sp>
      <p:sp>
        <p:nvSpPr>
          <p:cNvPr id="120" name="Google Shape;120;p17"/>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21" name="Google Shape;121;p17"/>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When someone is killed for political reasons. </a:t>
            </a:r>
            <a:endParaRPr sz="3500"/>
          </a:p>
        </p:txBody>
      </p:sp>
      <p:sp>
        <p:nvSpPr>
          <p:cNvPr id="122" name="Google Shape;122;p17"/>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23" name="Google Shape;123;p17"/>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When someone is sent away from where they live. </a:t>
            </a:r>
            <a:endParaRPr sz="3500"/>
          </a:p>
        </p:txBody>
      </p:sp>
      <p:sp>
        <p:nvSpPr>
          <p:cNvPr id="124" name="Google Shape;124;p17"/>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25" name="Google Shape;125;p17"/>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When someone is killed by accident. </a:t>
            </a:r>
            <a:endParaRPr sz="3500"/>
          </a:p>
        </p:txBody>
      </p:sp>
      <p:sp>
        <p:nvSpPr>
          <p:cNvPr id="126" name="Google Shape;12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Which of the following is a correct definition of execution?</a:t>
            </a:r>
            <a:endParaRPr>
              <a:solidFill>
                <a:schemeClr val="dk2"/>
              </a:solidFill>
            </a:endParaRPr>
          </a:p>
        </p:txBody>
      </p:sp>
      <p:sp>
        <p:nvSpPr>
          <p:cNvPr id="128" name="Google Shape;128;p17"/>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4" name="Google Shape;134;p18"/>
          <p:cNvSpPr txBox="1"/>
          <p:nvPr>
            <p:ph idx="1" type="body"/>
          </p:nvPr>
        </p:nvSpPr>
        <p:spPr>
          <a:xfrm>
            <a:off x="416125" y="1495500"/>
            <a:ext cx="16452000" cy="67653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2800">
                <a:solidFill>
                  <a:srgbClr val="434343"/>
                </a:solidFill>
              </a:rPr>
              <a:t> Led by three young Black Minorca pullets, the hens made a determined </a:t>
            </a:r>
            <a:br>
              <a:rPr lang="en-GB" sz="2800">
                <a:solidFill>
                  <a:srgbClr val="434343"/>
                </a:solidFill>
              </a:rPr>
            </a:br>
            <a:r>
              <a:rPr lang="en-GB" sz="2800">
                <a:solidFill>
                  <a:srgbClr val="434343"/>
                </a:solidFill>
              </a:rPr>
              <a:t>effort to </a:t>
            </a:r>
            <a:r>
              <a:rPr b="1" lang="en-GB" sz="2800">
                <a:solidFill>
                  <a:srgbClr val="434343"/>
                </a:solidFill>
              </a:rPr>
              <a:t>thwart</a:t>
            </a:r>
            <a:r>
              <a:rPr lang="en-GB" sz="2800">
                <a:solidFill>
                  <a:srgbClr val="434343"/>
                </a:solidFill>
              </a:rPr>
              <a:t> Napoleon's wishes. Their method was to fly up to the rafters </a:t>
            </a:r>
            <a:br>
              <a:rPr lang="en-GB" sz="2800">
                <a:solidFill>
                  <a:srgbClr val="434343"/>
                </a:solidFill>
              </a:rPr>
            </a:br>
            <a:r>
              <a:rPr lang="en-GB" sz="2800">
                <a:solidFill>
                  <a:srgbClr val="434343"/>
                </a:solidFill>
              </a:rPr>
              <a:t>and there lay their eggs, which smashed to pieces on the floor. Napoleon acted swiftly and ruthlessly. He ordered the hens' rations to be stopped, and </a:t>
            </a:r>
            <a:r>
              <a:rPr b="1" lang="en-GB" sz="2800">
                <a:solidFill>
                  <a:srgbClr val="434343"/>
                </a:solidFill>
              </a:rPr>
              <a:t>decreed</a:t>
            </a:r>
            <a:r>
              <a:rPr lang="en-GB" sz="2800">
                <a:solidFill>
                  <a:srgbClr val="434343"/>
                </a:solidFill>
              </a:rPr>
              <a:t> that any animal giving so much as a grain of corn to a hen should be punished by death. The dogs saw to it that these orders were carried out. For five days the hens held out, then they </a:t>
            </a:r>
            <a:r>
              <a:rPr b="1" lang="en-GB" sz="2800">
                <a:solidFill>
                  <a:srgbClr val="434343"/>
                </a:solidFill>
              </a:rPr>
              <a:t>capitulated</a:t>
            </a:r>
            <a:r>
              <a:rPr lang="en-GB" sz="2800">
                <a:solidFill>
                  <a:srgbClr val="434343"/>
                </a:solidFill>
              </a:rPr>
              <a:t> and went back to their nesting boxes. Nine hens had died in the meantime. Their bodies were buried in the orchard, and it was given out that they had died of </a:t>
            </a:r>
            <a:r>
              <a:rPr b="1" lang="en-GB" sz="2800">
                <a:solidFill>
                  <a:srgbClr val="434343"/>
                </a:solidFill>
              </a:rPr>
              <a:t>coccidiosis</a:t>
            </a:r>
            <a:r>
              <a:rPr lang="en-GB" sz="2800">
                <a:solidFill>
                  <a:srgbClr val="434343"/>
                </a:solidFill>
              </a:rPr>
              <a:t>.</a:t>
            </a:r>
            <a:endParaRPr sz="2800">
              <a:solidFill>
                <a:srgbClr val="434343"/>
              </a:solidFill>
            </a:endParaRPr>
          </a:p>
        </p:txBody>
      </p:sp>
      <p:sp>
        <p:nvSpPr>
          <p:cNvPr id="135" name="Google Shape;135;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6" name="Google Shape;136;p18"/>
          <p:cNvSpPr txBox="1"/>
          <p:nvPr/>
        </p:nvSpPr>
        <p:spPr>
          <a:xfrm>
            <a:off x="659150" y="7403675"/>
            <a:ext cx="15117000" cy="143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434343"/>
                </a:solidFill>
                <a:latin typeface="Montserrat"/>
                <a:ea typeface="Montserrat"/>
                <a:cs typeface="Montserrat"/>
                <a:sym typeface="Montserrat"/>
              </a:rPr>
              <a:t>Thwart - stop someone from achieving something</a:t>
            </a:r>
            <a:endParaRPr b="1" sz="2000">
              <a:solidFill>
                <a:srgbClr val="434343"/>
              </a:solidFill>
              <a:latin typeface="Montserrat"/>
              <a:ea typeface="Montserrat"/>
              <a:cs typeface="Montserrat"/>
              <a:sym typeface="Montserrat"/>
            </a:endParaRPr>
          </a:p>
          <a:p>
            <a:pPr indent="0" lvl="0" marL="0" rtl="0" algn="l">
              <a:spcBef>
                <a:spcPts val="0"/>
              </a:spcBef>
              <a:spcAft>
                <a:spcPts val="0"/>
              </a:spcAft>
              <a:buNone/>
            </a:pPr>
            <a:r>
              <a:rPr b="1" lang="en-GB" sz="2000">
                <a:solidFill>
                  <a:srgbClr val="434343"/>
                </a:solidFill>
                <a:latin typeface="Montserrat"/>
                <a:ea typeface="Montserrat"/>
                <a:cs typeface="Montserrat"/>
                <a:sym typeface="Montserrat"/>
              </a:rPr>
              <a:t>Decreed - ordered by law</a:t>
            </a:r>
            <a:endParaRPr b="1" sz="2000">
              <a:solidFill>
                <a:srgbClr val="434343"/>
              </a:solidFill>
              <a:latin typeface="Montserrat"/>
              <a:ea typeface="Montserrat"/>
              <a:cs typeface="Montserrat"/>
              <a:sym typeface="Montserrat"/>
            </a:endParaRPr>
          </a:p>
          <a:p>
            <a:pPr indent="0" lvl="0" marL="0" rtl="0" algn="l">
              <a:spcBef>
                <a:spcPts val="0"/>
              </a:spcBef>
              <a:spcAft>
                <a:spcPts val="0"/>
              </a:spcAft>
              <a:buNone/>
            </a:pPr>
            <a:r>
              <a:rPr b="1" lang="en-GB" sz="2000">
                <a:solidFill>
                  <a:srgbClr val="434343"/>
                </a:solidFill>
                <a:latin typeface="Montserrat"/>
                <a:ea typeface="Montserrat"/>
                <a:cs typeface="Montserrat"/>
                <a:sym typeface="Montserrat"/>
              </a:rPr>
              <a:t>Capitulated - giving in</a:t>
            </a:r>
            <a:endParaRPr b="1" sz="2000">
              <a:solidFill>
                <a:srgbClr val="434343"/>
              </a:solidFill>
              <a:latin typeface="Montserrat"/>
              <a:ea typeface="Montserrat"/>
              <a:cs typeface="Montserrat"/>
              <a:sym typeface="Montserrat"/>
            </a:endParaRPr>
          </a:p>
          <a:p>
            <a:pPr indent="0" lvl="0" marL="0" rtl="0" algn="l">
              <a:spcBef>
                <a:spcPts val="0"/>
              </a:spcBef>
              <a:spcAft>
                <a:spcPts val="0"/>
              </a:spcAft>
              <a:buNone/>
            </a:pPr>
            <a:r>
              <a:rPr b="1" lang="en-GB" sz="2000">
                <a:solidFill>
                  <a:srgbClr val="434343"/>
                </a:solidFill>
                <a:latin typeface="Montserrat"/>
                <a:ea typeface="Montserrat"/>
                <a:cs typeface="Montserrat"/>
                <a:sym typeface="Montserrat"/>
              </a:rPr>
              <a:t>Coccidiosis - a disease birds get</a:t>
            </a:r>
            <a:endParaRPr b="1" sz="2000">
              <a:solidFill>
                <a:srgbClr val="434343"/>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9"/>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82600" lvl="0" marL="457200" rtl="0" algn="l">
              <a:lnSpc>
                <a:spcPct val="150000"/>
              </a:lnSpc>
              <a:spcBef>
                <a:spcPts val="0"/>
              </a:spcBef>
              <a:spcAft>
                <a:spcPts val="0"/>
              </a:spcAft>
              <a:buClr>
                <a:srgbClr val="434343"/>
              </a:buClr>
              <a:buSzPts val="4000"/>
              <a:buAutoNum type="arabicPeriod"/>
            </a:pPr>
            <a:r>
              <a:rPr lang="en-GB" sz="4000">
                <a:solidFill>
                  <a:srgbClr val="434343"/>
                </a:solidFill>
              </a:rPr>
              <a:t>How does Napoleon react to the hens’ rebellion?</a:t>
            </a:r>
            <a:endParaRPr sz="4000">
              <a:solidFill>
                <a:srgbClr val="434343"/>
              </a:solidFill>
            </a:endParaRPr>
          </a:p>
          <a:p>
            <a:pPr indent="-482600" lvl="0" marL="457200" rtl="0" algn="l">
              <a:lnSpc>
                <a:spcPct val="150000"/>
              </a:lnSpc>
              <a:spcBef>
                <a:spcPts val="0"/>
              </a:spcBef>
              <a:spcAft>
                <a:spcPts val="0"/>
              </a:spcAft>
              <a:buClr>
                <a:srgbClr val="434343"/>
              </a:buClr>
              <a:buSzPts val="4000"/>
              <a:buAutoNum type="arabicPeriod"/>
            </a:pPr>
            <a:r>
              <a:rPr lang="en-GB" sz="4000">
                <a:solidFill>
                  <a:srgbClr val="434343"/>
                </a:solidFill>
              </a:rPr>
              <a:t>Who carries out Napoleon’s orders?</a:t>
            </a:r>
            <a:endParaRPr sz="4000">
              <a:solidFill>
                <a:srgbClr val="434343"/>
              </a:solidFill>
            </a:endParaRPr>
          </a:p>
          <a:p>
            <a:pPr indent="-482600" lvl="0" marL="457200" rtl="0" algn="l">
              <a:lnSpc>
                <a:spcPct val="150000"/>
              </a:lnSpc>
              <a:spcBef>
                <a:spcPts val="0"/>
              </a:spcBef>
              <a:spcAft>
                <a:spcPts val="0"/>
              </a:spcAft>
              <a:buClr>
                <a:srgbClr val="434343"/>
              </a:buClr>
              <a:buSzPts val="4000"/>
              <a:buAutoNum type="arabicPeriod"/>
            </a:pPr>
            <a:r>
              <a:rPr lang="en-GB" sz="4000">
                <a:solidFill>
                  <a:srgbClr val="434343"/>
                </a:solidFill>
              </a:rPr>
              <a:t>What reason was given for the death of so many hens?</a:t>
            </a:r>
            <a:endParaRPr sz="4000">
              <a:solidFill>
                <a:srgbClr val="434343"/>
              </a:solidFill>
            </a:endParaRPr>
          </a:p>
        </p:txBody>
      </p:sp>
      <p:sp>
        <p:nvSpPr>
          <p:cNvPr id="142" name="Google Shape;142;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0"/>
          <p:cNvSpPr txBox="1"/>
          <p:nvPr>
            <p:ph idx="1" type="body"/>
          </p:nvPr>
        </p:nvSpPr>
        <p:spPr>
          <a:xfrm>
            <a:off x="918000" y="2199450"/>
            <a:ext cx="16452000" cy="63195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Napoleon stood sternly surveying his audience; then he uttered a </a:t>
            </a:r>
            <a:br>
              <a:rPr lang="en-GB" sz="3000">
                <a:solidFill>
                  <a:srgbClr val="434343"/>
                </a:solidFill>
              </a:rPr>
            </a:br>
            <a:r>
              <a:rPr lang="en-GB" sz="3000">
                <a:solidFill>
                  <a:srgbClr val="434343"/>
                </a:solidFill>
              </a:rPr>
              <a:t>high-pitched whimper. Immediately the dogs bounded forward, seized </a:t>
            </a:r>
            <a:br>
              <a:rPr lang="en-GB" sz="3000">
                <a:solidFill>
                  <a:srgbClr val="434343"/>
                </a:solidFill>
              </a:rPr>
            </a:br>
            <a:r>
              <a:rPr lang="en-GB" sz="3000">
                <a:solidFill>
                  <a:srgbClr val="434343"/>
                </a:solidFill>
              </a:rPr>
              <a:t>four of the pigs by the ear and dragged them, squealing with pain and terror, to Napoleon's feet. </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To the amazement of everybody, three of them flung themselves upon Boxer. Boxer saw them coming and put out his great hoof, caught a dog in mid-air, and pinned him to the ground. Boxer looked at Napoleon to know whether he should crush the dog to death or let it go. Napoleon sharply ordered Boxer to let the dog go.</a:t>
            </a:r>
            <a:endParaRPr sz="3000">
              <a:solidFill>
                <a:srgbClr val="434343"/>
              </a:solidFill>
            </a:endParaRPr>
          </a:p>
          <a:p>
            <a:pPr indent="0" lvl="0" marL="0" rtl="0" algn="l">
              <a:lnSpc>
                <a:spcPct val="150000"/>
              </a:lnSpc>
              <a:spcBef>
                <a:spcPts val="0"/>
              </a:spcBef>
              <a:spcAft>
                <a:spcPts val="0"/>
              </a:spcAft>
              <a:buNone/>
            </a:pPr>
            <a:br>
              <a:rPr lang="en-GB" sz="3000">
                <a:solidFill>
                  <a:srgbClr val="434343"/>
                </a:solidFill>
              </a:rPr>
            </a:br>
            <a:endParaRPr sz="1100">
              <a:solidFill>
                <a:srgbClr val="434343"/>
              </a:solidFill>
              <a:latin typeface="Calibri"/>
              <a:ea typeface="Calibri"/>
              <a:cs typeface="Calibri"/>
              <a:sym typeface="Calibri"/>
            </a:endParaRPr>
          </a:p>
        </p:txBody>
      </p:sp>
      <p:sp>
        <p:nvSpPr>
          <p:cNvPr id="148" name="Google Shape;148;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9" name="Google Shape;149;p20"/>
          <p:cNvSpPr txBox="1"/>
          <p:nvPr/>
        </p:nvSpPr>
        <p:spPr>
          <a:xfrm>
            <a:off x="596425" y="890050"/>
            <a:ext cx="13266600" cy="182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400">
                <a:solidFill>
                  <a:srgbClr val="434343"/>
                </a:solidFill>
                <a:latin typeface="Montserrat"/>
                <a:ea typeface="Montserrat"/>
                <a:cs typeface="Montserrat"/>
                <a:sym typeface="Montserrat"/>
              </a:rPr>
              <a:t>How does Orwell show Napoleon as a cruel dictator?</a:t>
            </a:r>
            <a:endParaRPr b="1" sz="4400">
              <a:solidFill>
                <a:srgbClr val="434343"/>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idx="1" type="body"/>
          </p:nvPr>
        </p:nvSpPr>
        <p:spPr>
          <a:xfrm>
            <a:off x="918000" y="3108975"/>
            <a:ext cx="16452000" cy="22815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3000">
                <a:solidFill>
                  <a:srgbClr val="434343"/>
                </a:solidFill>
              </a:rPr>
              <a:t>When they had finished their confession, the dogs promptly tore their</a:t>
            </a:r>
            <a:br>
              <a:rPr lang="en-GB" sz="3000">
                <a:solidFill>
                  <a:srgbClr val="434343"/>
                </a:solidFill>
              </a:rPr>
            </a:br>
            <a:r>
              <a:rPr lang="en-GB" sz="3000">
                <a:solidFill>
                  <a:srgbClr val="434343"/>
                </a:solidFill>
              </a:rPr>
              <a:t> throats out, and in a terrible voice Napoleon demanded whether any other animal had anything to confess.</a:t>
            </a:r>
            <a:endParaRPr sz="3000">
              <a:solidFill>
                <a:srgbClr val="434343"/>
              </a:solidFill>
            </a:endParaRPr>
          </a:p>
          <a:p>
            <a:pPr indent="0" lvl="0" marL="0" rtl="0" algn="l">
              <a:lnSpc>
                <a:spcPct val="150000"/>
              </a:lnSpc>
              <a:spcBef>
                <a:spcPts val="0"/>
              </a:spcBef>
              <a:spcAft>
                <a:spcPts val="0"/>
              </a:spcAft>
              <a:buNone/>
            </a:pPr>
            <a:r>
              <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They were all slain on the spot. And so the tale of confessions and executions went on, until there was a pile of corpses lying before Napoleon's feet and the air was heavy with the smell of blood, which had been unknown there since the expulsion of Jones.</a:t>
            </a:r>
            <a:endParaRPr sz="3000">
              <a:solidFill>
                <a:srgbClr val="434343"/>
              </a:solidFill>
            </a:endParaRPr>
          </a:p>
          <a:p>
            <a:pPr indent="0" lvl="0" marL="0" rtl="0" algn="l">
              <a:spcBef>
                <a:spcPts val="0"/>
              </a:spcBef>
              <a:spcAft>
                <a:spcPts val="2000"/>
              </a:spcAft>
              <a:buNone/>
            </a:pPr>
            <a:r>
              <a:t/>
            </a:r>
            <a:endParaRPr>
              <a:solidFill>
                <a:srgbClr val="434343"/>
              </a:solidFill>
            </a:endParaRPr>
          </a:p>
        </p:txBody>
      </p:sp>
      <p:sp>
        <p:nvSpPr>
          <p:cNvPr id="155" name="Google Shape;155;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How did the animals feel after the executions?</a:t>
            </a:r>
            <a:endParaRPr>
              <a:solidFill>
                <a:srgbClr val="434343"/>
              </a:solidFill>
            </a:endParaRPr>
          </a:p>
        </p:txBody>
      </p:sp>
      <p:sp>
        <p:nvSpPr>
          <p:cNvPr id="161" name="Google Shape;161;p22"/>
          <p:cNvSpPr txBox="1"/>
          <p:nvPr>
            <p:ph idx="1" type="body"/>
          </p:nvPr>
        </p:nvSpPr>
        <p:spPr>
          <a:xfrm>
            <a:off x="918000" y="2893100"/>
            <a:ext cx="16452000" cy="63195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3000">
                <a:solidFill>
                  <a:srgbClr val="434343"/>
                </a:solidFill>
              </a:rPr>
              <a:t>When it was all over, the remaining animals, except for the pigs and dogs, crept away in a body. They were shaken and miserable. They did not know which was more shocking--the </a:t>
            </a:r>
            <a:r>
              <a:rPr b="1" lang="en-GB" sz="3000">
                <a:solidFill>
                  <a:srgbClr val="434343"/>
                </a:solidFill>
              </a:rPr>
              <a:t>treachery</a:t>
            </a:r>
            <a:r>
              <a:rPr lang="en-GB" sz="3000">
                <a:solidFill>
                  <a:srgbClr val="434343"/>
                </a:solidFill>
              </a:rPr>
              <a:t> of the animals who had leagued themselves with Snowball, or the cruel </a:t>
            </a:r>
            <a:r>
              <a:rPr b="1" lang="en-GB" sz="3000">
                <a:solidFill>
                  <a:srgbClr val="434343"/>
                </a:solidFill>
              </a:rPr>
              <a:t>retribution</a:t>
            </a:r>
            <a:r>
              <a:rPr lang="en-GB" sz="3000">
                <a:solidFill>
                  <a:srgbClr val="434343"/>
                </a:solidFill>
              </a:rPr>
              <a:t> they had just witnessed. In the old days there had often been scenes of bloodshed equally terrible, but it seemed to all of them that it was far worse now that it was happening among themselves. Since Jones had left the farm, until today, no animal had killed another animal. Not even a rat had been killed.</a:t>
            </a:r>
            <a:endParaRPr sz="3000">
              <a:solidFill>
                <a:srgbClr val="434343"/>
              </a:solidFill>
            </a:endParaRPr>
          </a:p>
        </p:txBody>
      </p:sp>
      <p:sp>
        <p:nvSpPr>
          <p:cNvPr id="162" name="Google Shape;162;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3" name="Google Shape;163;p22"/>
          <p:cNvSpPr txBox="1"/>
          <p:nvPr/>
        </p:nvSpPr>
        <p:spPr>
          <a:xfrm>
            <a:off x="878700" y="7874125"/>
            <a:ext cx="14113200" cy="119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rgbClr val="434343"/>
                </a:solidFill>
                <a:latin typeface="Montserrat"/>
                <a:ea typeface="Montserrat"/>
                <a:cs typeface="Montserrat"/>
                <a:sym typeface="Montserrat"/>
              </a:rPr>
              <a:t>Treachery - betrayal of trust</a:t>
            </a:r>
            <a:endParaRPr b="1" sz="2000">
              <a:solidFill>
                <a:srgbClr val="434343"/>
              </a:solidFill>
              <a:latin typeface="Montserrat"/>
              <a:ea typeface="Montserrat"/>
              <a:cs typeface="Montserrat"/>
              <a:sym typeface="Montserrat"/>
            </a:endParaRPr>
          </a:p>
          <a:p>
            <a:pPr indent="0" lvl="0" marL="0" rtl="0" algn="l">
              <a:spcBef>
                <a:spcPts val="0"/>
              </a:spcBef>
              <a:spcAft>
                <a:spcPts val="0"/>
              </a:spcAft>
              <a:buNone/>
            </a:pPr>
            <a:r>
              <a:rPr b="1" lang="en-GB" sz="2000">
                <a:solidFill>
                  <a:srgbClr val="434343"/>
                </a:solidFill>
                <a:latin typeface="Montserrat"/>
                <a:ea typeface="Montserrat"/>
                <a:cs typeface="Montserrat"/>
                <a:sym typeface="Montserrat"/>
              </a:rPr>
              <a:t>Retribution - reward/punishment for something you have done</a:t>
            </a:r>
            <a:endParaRPr b="1" sz="2000">
              <a:solidFill>
                <a:srgbClr val="434343"/>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How did the animals feel after the executions?</a:t>
            </a:r>
            <a:endParaRPr>
              <a:solidFill>
                <a:srgbClr val="434343"/>
              </a:solidFill>
            </a:endParaRPr>
          </a:p>
        </p:txBody>
      </p:sp>
      <p:sp>
        <p:nvSpPr>
          <p:cNvPr id="169" name="Google Shape;169;p23"/>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sz="3800">
              <a:solidFill>
                <a:srgbClr val="434343"/>
              </a:solidFill>
            </a:endParaRPr>
          </a:p>
          <a:p>
            <a:pPr indent="0" lvl="0" marL="0" rtl="0" algn="l">
              <a:spcBef>
                <a:spcPts val="2000"/>
              </a:spcBef>
              <a:spcAft>
                <a:spcPts val="2000"/>
              </a:spcAft>
              <a:buNone/>
            </a:pPr>
            <a:r>
              <a:rPr lang="en-GB" sz="3800">
                <a:solidFill>
                  <a:srgbClr val="434343"/>
                </a:solidFill>
              </a:rPr>
              <a:t>The animals felt ________ and ________ after the executions because...</a:t>
            </a:r>
            <a:endParaRPr sz="3800">
              <a:solidFill>
                <a:srgbClr val="434343"/>
              </a:solidFill>
            </a:endParaRPr>
          </a:p>
        </p:txBody>
      </p:sp>
      <p:sp>
        <p:nvSpPr>
          <p:cNvPr id="170" name="Google Shape;170;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