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10287000" cx="18288000"/>
  <p:notesSz cx="6858000" cy="9144000"/>
  <p:embeddedFontLst>
    <p:embeddedFont>
      <p:font typeface="Montserrat SemiBold"/>
      <p:regular r:id="rId18"/>
      <p:bold r:id="rId19"/>
      <p:italic r:id="rId20"/>
      <p:boldItalic r:id="rId21"/>
    </p:embeddedFont>
    <p:embeddedFont>
      <p:font typeface="Montserrat"/>
      <p:regular r:id="rId22"/>
      <p:bold r:id="rId23"/>
      <p:italic r:id="rId24"/>
      <p:boldItalic r:id="rId25"/>
    </p:embeddedFont>
    <p:embeddedFont>
      <p:font typeface="Montserrat Medium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87AF164-3A93-4CD2-8E76-B2331ACF07C0}">
  <a:tblStyle styleId="{787AF164-3A93-4CD2-8E76-B2331ACF07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italic.fntdata"/><Relationship Id="rId22" Type="http://schemas.openxmlformats.org/officeDocument/2006/relationships/font" Target="fonts/Montserrat-regular.fntdata"/><Relationship Id="rId21" Type="http://schemas.openxmlformats.org/officeDocument/2006/relationships/font" Target="fonts/MontserratSemiBold-boldItalic.fntdata"/><Relationship Id="rId24" Type="http://schemas.openxmlformats.org/officeDocument/2006/relationships/font" Target="fonts/Montserrat-italic.fntdata"/><Relationship Id="rId23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MontserratMedium-regular.fntdata"/><Relationship Id="rId25" Type="http://schemas.openxmlformats.org/officeDocument/2006/relationships/font" Target="fonts/Montserrat-boldItalic.fntdata"/><Relationship Id="rId28" Type="http://schemas.openxmlformats.org/officeDocument/2006/relationships/font" Target="fonts/MontserratMedium-italic.fntdata"/><Relationship Id="rId27" Type="http://schemas.openxmlformats.org/officeDocument/2006/relationships/font" Target="fonts/MontserratMedium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Medium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MontserratSemiBold-bold.fntdata"/><Relationship Id="rId1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bb111c243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bb111c243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b6be98a4cd_0_6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b6be98a4cd_0_6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dbb111c243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dbb111c243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6c0a53d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6c0a53d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f2ca93907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df2ca9390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df2ca93907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df2ca93907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6c0a53e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6c0a53e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dbb111c243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dbb111c243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dbb111c243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dbb111c243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df426966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df426966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df2ca93907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df2ca93907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7" name="Google Shape;137;p2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1" name="Google Shape;141;p2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</a:rPr>
              <a:t>ut </a:t>
            </a:r>
            <a:r>
              <a:rPr lang="en-GB">
                <a:solidFill>
                  <a:srgbClr val="4B3241"/>
                </a:solidFill>
              </a:rPr>
              <a:t>Clauses 2: Indirect Commands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1" name="Google Shape;171;p27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2" name="Google Shape;172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47" name="Google Shape;247;p36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48" name="Google Shape;248;p3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49" name="Google Shape;249;p36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 startAt="4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 mihi persuasit ut hoc facerem.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My mother persuaded me to do this. 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 startAt="4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uxori persuasit ut eum audiret.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 persuaded his wife to listen to him.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 startAt="4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postulavimus ut ille esset imperator novus.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demanded that he be the new emperor.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55" name="Google Shape;255;p3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6" name="Google Shape;256;p37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graphicFrame>
        <p:nvGraphicFramePr>
          <p:cNvPr id="257" name="Google Shape;257;p37"/>
          <p:cNvGraphicFramePr/>
          <p:nvPr/>
        </p:nvGraphicFramePr>
        <p:xfrm>
          <a:off x="917950" y="2574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35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Montserrat"/>
                        <a:buAutoNum type="arabicPeriod"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milites oppugnare iussit ut urbem caperet. </a:t>
                      </a: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leader ordered the soldiers to attack so that he take the city.</a:t>
                      </a: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35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Montserrat"/>
                        <a:buAutoNum type="arabicPeriod"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imperator suis imperavit ut ad insulam adirent ut hostes vincerent. </a:t>
                      </a: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emperor ordered his men to go to the island (in order) to conquer the enemy. 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35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Montserrat"/>
                        <a:buAutoNum type="arabicPeriod"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deus filio imperavit ut in summo monte sederet ut omnes homines spectaret. </a:t>
                      </a: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god ordered his son to sit on the top of the mountain (in order) to watch all the people.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35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Montserrat"/>
                        <a:buAutoNum type="arabicPeriod"/>
                      </a:pPr>
                      <a:r>
                        <a:rPr i="1"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postridie vir nautas rogavit ut navem parerent ut ad insulam rediret. </a:t>
                      </a: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the next day, the man asked the sailors to prepare a ship (in order) to return to the island.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918000" y="3856725"/>
            <a:ext cx="16452000" cy="453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Reports a command.</a:t>
            </a:r>
            <a:endParaRPr sz="4800"/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Negative indirect commands use </a:t>
            </a:r>
            <a:r>
              <a:rPr b="1" i="1" lang="en-GB" sz="4800"/>
              <a:t>ne </a:t>
            </a:r>
            <a:r>
              <a:rPr lang="en-GB" sz="4800"/>
              <a:t>('not...to') + an imperfect subjunctive verb. </a:t>
            </a:r>
            <a:endParaRPr sz="4800"/>
          </a:p>
        </p:txBody>
      </p:sp>
      <p:sp>
        <p:nvSpPr>
          <p:cNvPr id="180" name="Google Shape;180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p28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Indirect Commands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82" name="Google Shape;182;p28"/>
          <p:cNvGraphicFramePr/>
          <p:nvPr/>
        </p:nvGraphicFramePr>
        <p:xfrm>
          <a:off x="1436163" y="195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4479900"/>
                <a:gridCol w="4224575"/>
                <a:gridCol w="6413450"/>
              </a:tblGrid>
              <a:tr h="752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Clause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Recognised by</a:t>
                      </a:r>
                      <a:endParaRPr/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Translated</a:t>
                      </a:r>
                      <a:endParaRPr/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Indirect Command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verb of ordering + 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ut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 subj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'ordered'...to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'ordered'...that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8" name="Google Shape;188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9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Imperfect Subjunctive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90" name="Google Shape;190;p29"/>
          <p:cNvGraphicFramePr/>
          <p:nvPr/>
        </p:nvGraphicFramePr>
        <p:xfrm>
          <a:off x="1007350" y="1799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2958975"/>
                <a:gridCol w="3381825"/>
                <a:gridCol w="4457000"/>
                <a:gridCol w="5788575"/>
              </a:tblGrid>
              <a:tr h="636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Tense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Indicative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Subjunctive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Imperfect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-ba-</a:t>
                      </a:r>
                      <a:endParaRPr i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-re-</a:t>
                      </a:r>
                      <a:endParaRPr i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was/were -ing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e.g.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</a:t>
                      </a:r>
                      <a:r>
                        <a:rPr b="1"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</a:t>
                      </a: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i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</a:t>
                      </a:r>
                      <a:r>
                        <a:rPr b="1"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</a:t>
                      </a: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i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</a:t>
                      </a: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was </a:t>
                      </a: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carry</a:t>
                      </a: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 </a:t>
                      </a: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(or for indirect commands: carry)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1" name="Google Shape;191;p29"/>
          <p:cNvSpPr txBox="1"/>
          <p:nvPr>
            <p:ph idx="1" type="body"/>
          </p:nvPr>
        </p:nvSpPr>
        <p:spPr>
          <a:xfrm>
            <a:off x="918000" y="5340450"/>
            <a:ext cx="16452000" cy="349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For certain subordinate clauses, Latin verbs go into a new mood, called the subjunctive.</a:t>
            </a:r>
            <a:endParaRPr sz="4800"/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For now, translated the same as an indicative (normal) verb.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7" name="Google Shape;197;p30"/>
          <p:cNvSpPr txBox="1"/>
          <p:nvPr>
            <p:ph type="title"/>
          </p:nvPr>
        </p:nvSpPr>
        <p:spPr>
          <a:xfrm>
            <a:off x="917950" y="890050"/>
            <a:ext cx="167916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</a:rPr>
              <a:t>The Imperfect Subjunctive</a:t>
            </a:r>
            <a:endParaRPr sz="5400">
              <a:solidFill>
                <a:schemeClr val="dk2"/>
              </a:solidFill>
            </a:endParaRPr>
          </a:p>
        </p:txBody>
      </p:sp>
      <p:sp>
        <p:nvSpPr>
          <p:cNvPr id="198" name="Google Shape;198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99" name="Google Shape;199;p30"/>
          <p:cNvGraphicFramePr/>
          <p:nvPr/>
        </p:nvGraphicFramePr>
        <p:xfrm>
          <a:off x="1250550" y="187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3510175"/>
                <a:gridCol w="4063225"/>
                <a:gridCol w="4063225"/>
              </a:tblGrid>
              <a:tr h="100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e.g.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-rem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porta-rem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He, she, it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-remus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porta-remus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-retis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porta-retis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-rent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porta-rent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0" name="Google Shape;200;p30"/>
          <p:cNvSpPr txBox="1"/>
          <p:nvPr/>
        </p:nvSpPr>
        <p:spPr>
          <a:xfrm>
            <a:off x="13192025" y="4821650"/>
            <a:ext cx="3835200" cy="1819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esset </a:t>
            </a:r>
            <a:r>
              <a:rPr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→ </a:t>
            </a:r>
            <a:endParaRPr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from </a:t>
            </a:r>
            <a:r>
              <a:rPr i="1"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sum</a:t>
            </a:r>
            <a:endParaRPr i="1"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6" name="Google Shape;206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07" name="Google Shape;207;p31"/>
          <p:cNvGraphicFramePr/>
          <p:nvPr/>
        </p:nvGraphicFramePr>
        <p:xfrm>
          <a:off x="1436163" y="195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6783350"/>
                <a:gridCol w="6396750"/>
              </a:tblGrid>
              <a:tr h="752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sz="4200"/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impero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 dative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order</a:t>
                      </a:r>
                      <a:endParaRPr sz="4200"/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oro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beg</a:t>
                      </a:r>
                      <a:endParaRPr sz="4200"/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persuadeo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 dative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persuade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rogo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ask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postulo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demand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suos, suis </a:t>
                      </a: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(no noun)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his (their, her) men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8" name="Google Shape;208;p31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Indirect Commands - Verbs of Ordering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2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14" name="Google Shape;214;p32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Translate into English.</a:t>
            </a:r>
            <a:endParaRPr sz="4800"/>
          </a:p>
        </p:txBody>
      </p:sp>
      <p:graphicFrame>
        <p:nvGraphicFramePr>
          <p:cNvPr id="215" name="Google Shape;215;p32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comitibus imperavit ut manerent.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dea maritum oravit ut hoc donum daret.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suis imperavit ne clamorem facerent.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 mihi persuasit ut hoc facerem.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uxori persuasit ut eum audiret.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postulavimus ut ille esset imperator novus.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6" name="Google Shape;216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7" name="Google Shape;217;p32"/>
          <p:cNvSpPr txBox="1"/>
          <p:nvPr/>
        </p:nvSpPr>
        <p:spPr>
          <a:xfrm>
            <a:off x="7252150" y="7959150"/>
            <a:ext cx="9033600" cy="821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Don't forget the Challenge!</a:t>
            </a:r>
            <a:endParaRPr b="1"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/>
          <p:nvPr>
            <p:ph type="title"/>
          </p:nvPr>
        </p:nvSpPr>
        <p:spPr>
          <a:xfrm>
            <a:off x="917950" y="427450"/>
            <a:ext cx="12658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300">
                <a:solidFill>
                  <a:schemeClr val="dk2"/>
                </a:solidFill>
              </a:rPr>
              <a:t>Challenge: Purpose Clauses</a:t>
            </a:r>
            <a:endParaRPr sz="6300">
              <a:solidFill>
                <a:schemeClr val="dk2"/>
              </a:solidFill>
            </a:endParaRPr>
          </a:p>
        </p:txBody>
      </p:sp>
      <p:sp>
        <p:nvSpPr>
          <p:cNvPr id="223" name="Google Shape;223;p33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Translate these sentences containing both an indirect command and a purpose clause.</a:t>
            </a:r>
            <a:endParaRPr sz="4100"/>
          </a:p>
        </p:txBody>
      </p:sp>
      <p:graphicFrame>
        <p:nvGraphicFramePr>
          <p:cNvPr id="224" name="Google Shape;224;p33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milites oppugnare iussit ut urbem caperet. 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imperator suis imperavit ut ad insulam adirent ut hostes vincerent.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deus filio imperavit ut in summo monte sederet ut omnes homines spectaret.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postridie vir nautas rogavit ut navem parerent ut ad insulam rediret.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5" name="Google Shape;225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4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31" name="Google Shape;231;p34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</a:t>
            </a:r>
            <a:endParaRPr sz="8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232" name="Google Shape;232;p3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233" name="Google Shape;233;p34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39" name="Google Shape;239;p35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40" name="Google Shape;240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41" name="Google Shape;241;p35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{787AF164-3A93-4CD2-8E76-B2331ACF07C0}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dux comitibus imperavit ut manerent.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leader ordered his companions to stay.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dea maritum oravit ut hoc donum daret.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goddess begged her husband to give (her) this gift. 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12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000"/>
                        <a:buFont typeface="Montserrat"/>
                        <a:buAutoNum type="arabicPeriod"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suis imperavit ne clamorem facerent. </a:t>
                      </a: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king ordered his men not to make a noise. 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