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7714800" cx="137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651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6a88fb647_0_0:notes"/>
          <p:cNvSpPr/>
          <p:nvPr>
            <p:ph idx="2" type="sldImg"/>
          </p:nvPr>
        </p:nvSpPr>
        <p:spPr>
          <a:xfrm>
            <a:off x="3651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6a88fb6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fad573fd6_0_0:notes"/>
          <p:cNvSpPr/>
          <p:nvPr>
            <p:ph idx="2" type="sldImg"/>
          </p:nvPr>
        </p:nvSpPr>
        <p:spPr>
          <a:xfrm>
            <a:off x="3651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fad573f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Have a look around your bedroom or your home to see what you can see that is taller than 1 metre. Pause the video and have a look to see what you can find.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fba1fd28a_0_217:notes"/>
          <p:cNvSpPr/>
          <p:nvPr>
            <p:ph idx="2" type="sldImg"/>
          </p:nvPr>
        </p:nvSpPr>
        <p:spPr>
          <a:xfrm>
            <a:off x="3651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fba1fd28a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Have a look around your bedroom or your home to see what you can see that is shorter than 1 metre. Pause the video and have a look to see what you can find.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692076" y="2157099"/>
            <a:ext cx="12403800" cy="279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Montserrat SemiBold"/>
              <a:buNone/>
              <a:defRPr b="0" sz="45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800"/>
              <a:buNone/>
              <a:defRPr sz="7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92077" y="667499"/>
            <a:ext cx="12403800" cy="118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  <a:defRPr sz="27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692076" y="6157853"/>
            <a:ext cx="5957700" cy="9291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500"/>
              </a:spcBef>
              <a:spcAft>
                <a:spcPts val="0"/>
              </a:spcAft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5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5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5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5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5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5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500"/>
              </a:spcBef>
              <a:spcAft>
                <a:spcPts val="15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9523435" y="5426307"/>
            <a:ext cx="3539195" cy="192296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3117335" y="6688410"/>
            <a:ext cx="670800" cy="102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137625" lIns="137625" spcFirstLastPara="1" rIns="137625" wrap="square" tIns="137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39235" y="1649491"/>
            <a:ext cx="12356700" cy="51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5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715524" y="5953903"/>
            <a:ext cx="5934000" cy="1431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500"/>
              </a:spcBef>
              <a:spcAft>
                <a:spcPts val="0"/>
              </a:spcAft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5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5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5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5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5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5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500"/>
              </a:spcBef>
              <a:spcAft>
                <a:spcPts val="15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3124760" y="6754035"/>
            <a:ext cx="336618" cy="628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705685" y="6938595"/>
            <a:ext cx="5943900" cy="480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692076" y="2157099"/>
            <a:ext cx="12403800" cy="478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Montserrat SemiBold"/>
              <a:buNone/>
              <a:defRPr b="0" sz="45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3124760" y="6754035"/>
            <a:ext cx="336618" cy="628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692076" y="667499"/>
            <a:ext cx="124038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692076" y="2157099"/>
            <a:ext cx="12403800" cy="447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692076" y="667499"/>
            <a:ext cx="59577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692076" y="2157099"/>
            <a:ext cx="5957700" cy="447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>
              <a:spcBef>
                <a:spcPts val="1200"/>
              </a:spcBef>
              <a:spcAft>
                <a:spcPts val="0"/>
              </a:spcAft>
              <a:buSzPts val="1800"/>
              <a:buChar char="–"/>
              <a:defRPr sz="1800"/>
            </a:lvl5pPr>
            <a:lvl6pPr indent="-342900" lvl="5" marL="2743200"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6pPr>
            <a:lvl7pPr indent="-323850" lvl="6" marL="320040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7138238" y="2157099"/>
            <a:ext cx="5957700" cy="447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>
              <a:spcBef>
                <a:spcPts val="1200"/>
              </a:spcBef>
              <a:spcAft>
                <a:spcPts val="0"/>
              </a:spcAft>
              <a:buSzPts val="1800"/>
              <a:buChar char="–"/>
              <a:defRPr sz="1800"/>
            </a:lvl5pPr>
            <a:lvl6pPr indent="-342900" lvl="5" marL="2743200"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6pPr>
            <a:lvl7pPr indent="-323850" lvl="6" marL="320040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7138238" y="667499"/>
            <a:ext cx="59577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692076" y="667499"/>
            <a:ext cx="124038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692076" y="667499"/>
            <a:ext cx="124038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683369" y="2143262"/>
            <a:ext cx="12412500" cy="60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692076" y="2823023"/>
            <a:ext cx="3898500" cy="679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692076" y="3738719"/>
            <a:ext cx="3898500" cy="2889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37625" lIns="137625" spcFirstLastPara="1" rIns="137625" wrap="square" tIns="13547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indent="-342900" lvl="2" marL="13716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3pPr>
            <a:lvl4pPr indent="-342900" lvl="3" marL="18288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7pPr>
            <a:lvl8pPr indent="-342900" lvl="7" marL="365760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8pPr>
            <a:lvl9pPr indent="-342900" lvl="8" marL="411480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800"/>
              <a:buChar char="–"/>
              <a:defRPr sz="18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4944771" y="2823023"/>
            <a:ext cx="3898500" cy="679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4944771" y="3738719"/>
            <a:ext cx="3898500" cy="2889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37625" lIns="137625" spcFirstLastPara="1" rIns="137625" wrap="square" tIns="13547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indent="-342900" lvl="2" marL="13716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3pPr>
            <a:lvl4pPr indent="-342900" lvl="3" marL="18288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7pPr>
            <a:lvl8pPr indent="-342900" lvl="7" marL="36576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8pPr>
            <a:lvl9pPr indent="-342900" lvl="8" marL="4114800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800"/>
              <a:buChar char="–"/>
              <a:defRPr sz="18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9197466" y="2823023"/>
            <a:ext cx="3898500" cy="679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9197466" y="3738719"/>
            <a:ext cx="3898500" cy="2889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37625" lIns="137625" spcFirstLastPara="1" rIns="137625" wrap="square" tIns="13547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2pPr>
            <a:lvl3pPr indent="-342900" lvl="2" marL="13716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3pPr>
            <a:lvl4pPr indent="-342900" lvl="3" marL="18288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7pPr>
            <a:lvl8pPr indent="-342900" lvl="7" marL="3657600" rt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8pPr>
            <a:lvl9pPr indent="-342900" lvl="8" marL="4114800" rtl="0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SzPts val="1800"/>
              <a:buChar char="–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692076" y="667499"/>
            <a:ext cx="124038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692076" y="2157099"/>
            <a:ext cx="4717200" cy="679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8377333" y="4006566"/>
            <a:ext cx="4718700" cy="591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692076" y="3104931"/>
            <a:ext cx="5957700" cy="7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692076" y="4006566"/>
            <a:ext cx="4717200" cy="679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692076" y="4954399"/>
            <a:ext cx="5957700" cy="7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8377333" y="4766309"/>
            <a:ext cx="4718700" cy="591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8377333" y="5526053"/>
            <a:ext cx="4718700" cy="591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92076" y="667499"/>
            <a:ext cx="12403800" cy="1221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692076" y="2157099"/>
            <a:ext cx="4717200" cy="6798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692076" y="3104931"/>
            <a:ext cx="5957700" cy="94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7138276" y="2157099"/>
            <a:ext cx="4717200" cy="6798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7138276" y="3104931"/>
            <a:ext cx="5957700" cy="94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692076" y="4428304"/>
            <a:ext cx="4717200" cy="6798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692076" y="5376136"/>
            <a:ext cx="5957700" cy="94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7138276" y="4428304"/>
            <a:ext cx="4717200" cy="6798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37625" lIns="137625" spcFirstLastPara="1" rIns="137625" wrap="square" tIns="1354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7138276" y="5376136"/>
            <a:ext cx="5957700" cy="94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rtl="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 rtl="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 rtl="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 rtl="0">
              <a:spcBef>
                <a:spcPts val="1200"/>
              </a:spcBef>
              <a:spcAft>
                <a:spcPts val="0"/>
              </a:spcAft>
              <a:buSzPts val="1800"/>
              <a:buChar char="–"/>
              <a:defRPr/>
            </a:lvl5pPr>
            <a:lvl6pPr indent="-342900" lvl="5" marL="2743200" rtl="0">
              <a:spcBef>
                <a:spcPts val="900"/>
              </a:spcBef>
              <a:spcAft>
                <a:spcPts val="0"/>
              </a:spcAft>
              <a:buSzPts val="1800"/>
              <a:buChar char="–"/>
              <a:defRPr/>
            </a:lvl6pPr>
            <a:lvl7pPr indent="-323850" lvl="6" marL="3200400" rtl="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 rtl="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 rtl="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692076" y="669561"/>
            <a:ext cx="5957700" cy="122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692076" y="2157099"/>
            <a:ext cx="5957700" cy="447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500"/>
              </a:spcBef>
              <a:spcAft>
                <a:spcPts val="0"/>
              </a:spcAft>
              <a:buSzPts val="2400"/>
              <a:buChar char="–"/>
              <a:defRPr/>
            </a:lvl2pPr>
            <a:lvl3pPr indent="-361950" lvl="2" marL="1371600">
              <a:spcBef>
                <a:spcPts val="1500"/>
              </a:spcBef>
              <a:spcAft>
                <a:spcPts val="0"/>
              </a:spcAft>
              <a:buSzPts val="2100"/>
              <a:buChar char="–"/>
              <a:defRPr/>
            </a:lvl3pPr>
            <a:lvl4pPr indent="-361950" lvl="3" marL="1828800">
              <a:spcBef>
                <a:spcPts val="1200"/>
              </a:spcBef>
              <a:spcAft>
                <a:spcPts val="0"/>
              </a:spcAft>
              <a:buSzPts val="2100"/>
              <a:buChar char="–"/>
              <a:defRPr/>
            </a:lvl4pPr>
            <a:lvl5pPr indent="-342900" lvl="4" marL="2286000">
              <a:spcBef>
                <a:spcPts val="1200"/>
              </a:spcBef>
              <a:spcAft>
                <a:spcPts val="0"/>
              </a:spcAft>
              <a:buSzPts val="1800"/>
              <a:buChar char="–"/>
              <a:defRPr sz="1800"/>
            </a:lvl5pPr>
            <a:lvl6pPr indent="-342900" lvl="5" marL="2743200">
              <a:spcBef>
                <a:spcPts val="900"/>
              </a:spcBef>
              <a:spcAft>
                <a:spcPts val="0"/>
              </a:spcAft>
              <a:buSzPts val="1800"/>
              <a:buChar char="–"/>
              <a:defRPr sz="1800"/>
            </a:lvl6pPr>
            <a:lvl7pPr indent="-323850" lvl="6" marL="3200400"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7pPr>
            <a:lvl8pPr indent="-323850" lvl="7" marL="3657600">
              <a:spcBef>
                <a:spcPts val="600"/>
              </a:spcBef>
              <a:spcAft>
                <a:spcPts val="0"/>
              </a:spcAft>
              <a:buSzPts val="1500"/>
              <a:buChar char="–"/>
              <a:defRPr/>
            </a:lvl8pPr>
            <a:lvl9pPr indent="-304800" lvl="8" marL="4114800">
              <a:spcBef>
                <a:spcPts val="600"/>
              </a:spcBef>
              <a:spcAft>
                <a:spcPts val="300"/>
              </a:spcAft>
              <a:buSzPts val="12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92076" y="667499"/>
            <a:ext cx="124038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ontserrat"/>
              <a:buNone/>
              <a:defRPr b="1" sz="33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Montserrat Medium"/>
              <a:buNone/>
              <a:defRPr sz="4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92076" y="2157099"/>
            <a:ext cx="12403800" cy="4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●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81000" lvl="1" marL="914400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61950" lvl="2" marL="1371600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–"/>
              <a:defRPr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61950" lvl="3" marL="18288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Montserrat"/>
              <a:buChar char="–"/>
              <a:defRPr sz="2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–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–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23850" lvl="6" marL="3200400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Char char="–"/>
              <a:defRPr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23850" lvl="7" marL="36576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Montserrat"/>
              <a:buChar char="–"/>
              <a:defRPr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04800" lvl="8" marL="4114800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3124760" y="6754035"/>
            <a:ext cx="336618" cy="62872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36">
          <p15:clr>
            <a:srgbClr val="EA4335"/>
          </p15:clr>
        </p15:guide>
        <p15:guide id="2" pos="8249">
          <p15:clr>
            <a:srgbClr val="EA4335"/>
          </p15:clr>
        </p15:guide>
        <p15:guide id="3" orient="horz" pos="420">
          <p15:clr>
            <a:srgbClr val="EA4335"/>
          </p15:clr>
        </p15:guide>
        <p15:guide id="4" orient="horz" pos="1359">
          <p15:clr>
            <a:srgbClr val="EA4335"/>
          </p15:clr>
        </p15:guide>
        <p15:guide id="5" orient="horz" pos="4175">
          <p15:clr>
            <a:srgbClr val="EA4335"/>
          </p15:clr>
        </p15:guide>
        <p15:guide id="6" orient="horz" pos="4529">
          <p15:clr>
            <a:srgbClr val="EA4335"/>
          </p15:clr>
        </p15:guide>
        <p15:guide id="7" orient="horz" pos="1039">
          <p15:clr>
            <a:srgbClr val="EA4335"/>
          </p15:clr>
        </p15:guide>
        <p15:guide id="8" pos="4189">
          <p15:clr>
            <a:srgbClr val="EA4335"/>
          </p15:clr>
        </p15:guide>
        <p15:guide id="9" pos="449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692076" y="2157099"/>
            <a:ext cx="12403800" cy="279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300">
                <a:solidFill>
                  <a:schemeClr val="dk2"/>
                </a:solidFill>
              </a:rPr>
              <a:t>To begin to understand units of measure </a:t>
            </a:r>
            <a:endParaRPr sz="5300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692077" y="667499"/>
            <a:ext cx="12403800" cy="118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500"/>
              </a:spcBef>
              <a:spcAft>
                <a:spcPts val="15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692076" y="6157853"/>
            <a:ext cx="5957700" cy="92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5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Mrs Bramble and Miss Jones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276996" y="185314"/>
            <a:ext cx="5380800" cy="8868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Independent Task</a:t>
            </a:r>
            <a:endParaRPr sz="4200"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19463" y="1274701"/>
            <a:ext cx="11037600" cy="20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37625" lIns="137625" spcFirstLastPara="1" rIns="137625" wrap="square" tIns="1376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Have a go at finding something at home that is taller than 1 metre.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43240" y="3784092"/>
            <a:ext cx="10784400" cy="3216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137625" lIns="137625" spcFirstLastPara="1" rIns="137625" wrap="square" tIns="1376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Remember, if you don’t have a ‘metre stick’, you can make a prediction.  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example: “I predict that the bunk bed is taller than 1 metre.” 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276996" y="185314"/>
            <a:ext cx="5202300" cy="7842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Independent Task</a:t>
            </a:r>
            <a:endParaRPr sz="4200"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116204" y="1552297"/>
            <a:ext cx="11388600" cy="20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37625" lIns="137625" spcFirstLastPara="1" rIns="137625" wrap="square" tIns="1376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Have a go at finding something at home that is shorter than 1 metre.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1771677" y="3567729"/>
            <a:ext cx="10733100" cy="330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137625" lIns="137625" spcFirstLastPara="1" rIns="137625" wrap="square" tIns="1376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Remember, if you don’t have a ‘metre stick’, you can make a prediction.  </a:t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5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For example: “I predict that the foot stool is shorter than 1 metre.”</a:t>
            </a: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