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Montserrat SemiBold"/>
      <p:regular r:id="rId26"/>
      <p:bold r:id="rId27"/>
      <p:italic r:id="rId28"/>
      <p:boldItalic r:id="rId29"/>
    </p:embeddedFont>
    <p:embeddedFont>
      <p:font typeface="Montserrat"/>
      <p:regular r:id="rId30"/>
      <p:bold r:id="rId31"/>
      <p:italic r:id="rId32"/>
      <p:boldItalic r:id="rId33"/>
    </p:embeddedFont>
    <p:embeddedFont>
      <p:font typeface="Montserrat Medium"/>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877A4BB-DF34-419B-8341-6B367BE146FD}">
  <a:tblStyle styleId="{2877A4BB-DF34-419B-8341-6B367BE146F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SemiBold-regular.fntdata"/><Relationship Id="rId25" Type="http://schemas.openxmlformats.org/officeDocument/2006/relationships/slide" Target="slides/slide20.xml"/><Relationship Id="rId28" Type="http://schemas.openxmlformats.org/officeDocument/2006/relationships/font" Target="fonts/MontserratSemiBold-italic.fntdata"/><Relationship Id="rId27" Type="http://schemas.openxmlformats.org/officeDocument/2006/relationships/font" Target="fonts/Montserrat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Semi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6.xml"/><Relationship Id="rId33" Type="http://schemas.openxmlformats.org/officeDocument/2006/relationships/font" Target="fonts/Montserrat-boldItalic.fntdata"/><Relationship Id="rId10" Type="http://schemas.openxmlformats.org/officeDocument/2006/relationships/slide" Target="slides/slide5.xml"/><Relationship Id="rId32" Type="http://schemas.openxmlformats.org/officeDocument/2006/relationships/font" Target="fonts/Montserrat-italic.fntdata"/><Relationship Id="rId13" Type="http://schemas.openxmlformats.org/officeDocument/2006/relationships/slide" Target="slides/slide8.xml"/><Relationship Id="rId35" Type="http://schemas.openxmlformats.org/officeDocument/2006/relationships/font" Target="fonts/MontserratMedium-bold.fntdata"/><Relationship Id="rId12" Type="http://schemas.openxmlformats.org/officeDocument/2006/relationships/slide" Target="slides/slide7.xml"/><Relationship Id="rId34" Type="http://schemas.openxmlformats.org/officeDocument/2006/relationships/font" Target="fonts/MontserratMedium-regular.fntdata"/><Relationship Id="rId15" Type="http://schemas.openxmlformats.org/officeDocument/2006/relationships/slide" Target="slides/slide10.xml"/><Relationship Id="rId37" Type="http://schemas.openxmlformats.org/officeDocument/2006/relationships/font" Target="fonts/MontserratMedium-boldItalic.fntdata"/><Relationship Id="rId14" Type="http://schemas.openxmlformats.org/officeDocument/2006/relationships/slide" Target="slides/slide9.xml"/><Relationship Id="rId36" Type="http://schemas.openxmlformats.org/officeDocument/2006/relationships/font" Target="fonts/MontserratMedium-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000000"/>
              </a:buClr>
              <a:buSzPts val="10400"/>
              <a:buNone/>
              <a:defRPr sz="10400">
                <a:solidFill>
                  <a:srgbClr val="000000"/>
                </a:solidFill>
              </a:defRPr>
            </a:lvl2pPr>
            <a:lvl3pPr lvl="2" algn="ctr">
              <a:lnSpc>
                <a:spcPct val="100000"/>
              </a:lnSpc>
              <a:spcBef>
                <a:spcPts val="0"/>
              </a:spcBef>
              <a:spcAft>
                <a:spcPts val="0"/>
              </a:spcAft>
              <a:buClr>
                <a:srgbClr val="000000"/>
              </a:buClr>
              <a:buSzPts val="10400"/>
              <a:buNone/>
              <a:defRPr sz="10400">
                <a:solidFill>
                  <a:srgbClr val="000000"/>
                </a:solidFill>
              </a:defRPr>
            </a:lvl3pPr>
            <a:lvl4pPr lvl="3" algn="ctr">
              <a:lnSpc>
                <a:spcPct val="100000"/>
              </a:lnSpc>
              <a:spcBef>
                <a:spcPts val="0"/>
              </a:spcBef>
              <a:spcAft>
                <a:spcPts val="0"/>
              </a:spcAft>
              <a:buClr>
                <a:srgbClr val="000000"/>
              </a:buClr>
              <a:buSzPts val="10400"/>
              <a:buNone/>
              <a:defRPr sz="10400">
                <a:solidFill>
                  <a:srgbClr val="000000"/>
                </a:solidFill>
              </a:defRPr>
            </a:lvl4pPr>
            <a:lvl5pPr lvl="4" algn="ctr">
              <a:lnSpc>
                <a:spcPct val="100000"/>
              </a:lnSpc>
              <a:spcBef>
                <a:spcPts val="0"/>
              </a:spcBef>
              <a:spcAft>
                <a:spcPts val="0"/>
              </a:spcAft>
              <a:buClr>
                <a:srgbClr val="000000"/>
              </a:buClr>
              <a:buSzPts val="10400"/>
              <a:buNone/>
              <a:defRPr sz="10400">
                <a:solidFill>
                  <a:srgbClr val="000000"/>
                </a:solidFill>
              </a:defRPr>
            </a:lvl5pPr>
            <a:lvl6pPr lvl="5" algn="ctr">
              <a:lnSpc>
                <a:spcPct val="100000"/>
              </a:lnSpc>
              <a:spcBef>
                <a:spcPts val="0"/>
              </a:spcBef>
              <a:spcAft>
                <a:spcPts val="0"/>
              </a:spcAft>
              <a:buClr>
                <a:srgbClr val="000000"/>
              </a:buClr>
              <a:buSzPts val="10400"/>
              <a:buNone/>
              <a:defRPr sz="10400">
                <a:solidFill>
                  <a:srgbClr val="000000"/>
                </a:solidFill>
              </a:defRPr>
            </a:lvl6pPr>
            <a:lvl7pPr lvl="6" algn="ctr">
              <a:lnSpc>
                <a:spcPct val="100000"/>
              </a:lnSpc>
              <a:spcBef>
                <a:spcPts val="0"/>
              </a:spcBef>
              <a:spcAft>
                <a:spcPts val="0"/>
              </a:spcAft>
              <a:buClr>
                <a:srgbClr val="000000"/>
              </a:buClr>
              <a:buSzPts val="10400"/>
              <a:buNone/>
              <a:defRPr sz="10400">
                <a:solidFill>
                  <a:srgbClr val="000000"/>
                </a:solidFill>
              </a:defRPr>
            </a:lvl7pPr>
            <a:lvl8pPr lvl="7" algn="ctr">
              <a:lnSpc>
                <a:spcPct val="100000"/>
              </a:lnSpc>
              <a:spcBef>
                <a:spcPts val="0"/>
              </a:spcBef>
              <a:spcAft>
                <a:spcPts val="0"/>
              </a:spcAft>
              <a:buClr>
                <a:srgbClr val="000000"/>
              </a:buClr>
              <a:buSzPts val="10400"/>
              <a:buNone/>
              <a:defRPr sz="10400">
                <a:solidFill>
                  <a:srgbClr val="000000"/>
                </a:solidFill>
              </a:defRPr>
            </a:lvl8pPr>
            <a:lvl9pPr lvl="8" algn="ctr">
              <a:lnSpc>
                <a:spcPct val="100000"/>
              </a:lnSpc>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000000"/>
                </a:solidFill>
              </a:defRPr>
            </a:lvl2pPr>
            <a:lvl3pPr lvl="2" algn="l">
              <a:lnSpc>
                <a:spcPct val="130000"/>
              </a:lnSpc>
              <a:spcBef>
                <a:spcPts val="2000"/>
              </a:spcBef>
              <a:spcAft>
                <a:spcPts val="0"/>
              </a:spcAft>
              <a:buSzPts val="2800"/>
              <a:buNone/>
              <a:defRPr>
                <a:solidFill>
                  <a:srgbClr val="000000"/>
                </a:solidFill>
              </a:defRPr>
            </a:lvl3pPr>
            <a:lvl4pPr lvl="3" algn="l">
              <a:lnSpc>
                <a:spcPct val="130000"/>
              </a:lnSpc>
              <a:spcBef>
                <a:spcPts val="2000"/>
              </a:spcBef>
              <a:spcAft>
                <a:spcPts val="0"/>
              </a:spcAft>
              <a:buSzPts val="2800"/>
              <a:buNone/>
              <a:defRPr>
                <a:solidFill>
                  <a:srgbClr val="000000"/>
                </a:solidFill>
              </a:defRPr>
            </a:lvl4pPr>
            <a:lvl5pPr lvl="4" algn="l">
              <a:lnSpc>
                <a:spcPct val="130000"/>
              </a:lnSpc>
              <a:spcBef>
                <a:spcPts val="2000"/>
              </a:spcBef>
              <a:spcAft>
                <a:spcPts val="0"/>
              </a:spcAft>
              <a:buSzPts val="2800"/>
              <a:buNone/>
              <a:defRPr>
                <a:solidFill>
                  <a:srgbClr val="000000"/>
                </a:solidFill>
              </a:defRPr>
            </a:lvl5pPr>
            <a:lvl6pPr lvl="5" algn="l">
              <a:lnSpc>
                <a:spcPct val="130000"/>
              </a:lnSpc>
              <a:spcBef>
                <a:spcPts val="2000"/>
              </a:spcBef>
              <a:spcAft>
                <a:spcPts val="0"/>
              </a:spcAft>
              <a:buSzPts val="2800"/>
              <a:buNone/>
              <a:defRPr>
                <a:solidFill>
                  <a:srgbClr val="000000"/>
                </a:solidFill>
              </a:defRPr>
            </a:lvl6pPr>
            <a:lvl7pPr lvl="6" algn="l">
              <a:lnSpc>
                <a:spcPct val="130000"/>
              </a:lnSpc>
              <a:spcBef>
                <a:spcPts val="2000"/>
              </a:spcBef>
              <a:spcAft>
                <a:spcPts val="0"/>
              </a:spcAft>
              <a:buSzPts val="2800"/>
              <a:buNone/>
              <a:defRPr>
                <a:solidFill>
                  <a:srgbClr val="000000"/>
                </a:solidFill>
              </a:defRPr>
            </a:lvl7pPr>
            <a:lvl8pPr lvl="7" algn="l">
              <a:lnSpc>
                <a:spcPct val="130000"/>
              </a:lnSpc>
              <a:spcBef>
                <a:spcPts val="2000"/>
              </a:spcBef>
              <a:spcAft>
                <a:spcPts val="0"/>
              </a:spcAft>
              <a:buSzPts val="2800"/>
              <a:buNone/>
              <a:defRPr>
                <a:solidFill>
                  <a:srgbClr val="000000"/>
                </a:solidFill>
              </a:defRPr>
            </a:lvl8pPr>
            <a:lvl9pPr lvl="8" algn="l">
              <a:lnSpc>
                <a:spcPct val="130000"/>
              </a:lnSpc>
              <a:spcBef>
                <a:spcPts val="2000"/>
              </a:spcBef>
              <a:spcAft>
                <a:spcPts val="2000"/>
              </a:spcAft>
              <a:buSzPts val="2800"/>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algn="l">
              <a:lnSpc>
                <a:spcPct val="140000"/>
              </a:lnSpc>
              <a:spcBef>
                <a:spcPts val="2000"/>
              </a:spcBef>
              <a:spcAft>
                <a:spcPts val="0"/>
              </a:spcAft>
              <a:buSzPts val="3200"/>
              <a:buNone/>
              <a:defRPr sz="2800">
                <a:solidFill>
                  <a:srgbClr val="4B324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4B3241"/>
                </a:solidFill>
              </a:defRPr>
            </a:lvl2pPr>
            <a:lvl3pPr lvl="2" algn="l">
              <a:lnSpc>
                <a:spcPct val="130000"/>
              </a:lnSpc>
              <a:spcBef>
                <a:spcPts val="2000"/>
              </a:spcBef>
              <a:spcAft>
                <a:spcPts val="0"/>
              </a:spcAft>
              <a:buSzPts val="2800"/>
              <a:buNone/>
              <a:defRPr>
                <a:solidFill>
                  <a:srgbClr val="4B3241"/>
                </a:solidFill>
              </a:defRPr>
            </a:lvl3pPr>
            <a:lvl4pPr lvl="3" algn="l">
              <a:lnSpc>
                <a:spcPct val="130000"/>
              </a:lnSpc>
              <a:spcBef>
                <a:spcPts val="2000"/>
              </a:spcBef>
              <a:spcAft>
                <a:spcPts val="0"/>
              </a:spcAft>
              <a:buSzPts val="2800"/>
              <a:buNone/>
              <a:defRPr>
                <a:solidFill>
                  <a:srgbClr val="4B3241"/>
                </a:solidFill>
              </a:defRPr>
            </a:lvl4pPr>
            <a:lvl5pPr lvl="4" algn="l">
              <a:lnSpc>
                <a:spcPct val="130000"/>
              </a:lnSpc>
              <a:spcBef>
                <a:spcPts val="2000"/>
              </a:spcBef>
              <a:spcAft>
                <a:spcPts val="0"/>
              </a:spcAft>
              <a:buSzPts val="2800"/>
              <a:buNone/>
              <a:defRPr>
                <a:solidFill>
                  <a:srgbClr val="4B3241"/>
                </a:solidFill>
              </a:defRPr>
            </a:lvl5pPr>
            <a:lvl6pPr lvl="5" algn="l">
              <a:lnSpc>
                <a:spcPct val="130000"/>
              </a:lnSpc>
              <a:spcBef>
                <a:spcPts val="2000"/>
              </a:spcBef>
              <a:spcAft>
                <a:spcPts val="0"/>
              </a:spcAft>
              <a:buSzPts val="2800"/>
              <a:buNone/>
              <a:defRPr>
                <a:solidFill>
                  <a:srgbClr val="4B3241"/>
                </a:solidFill>
              </a:defRPr>
            </a:lvl6pPr>
            <a:lvl7pPr lvl="6" algn="l">
              <a:lnSpc>
                <a:spcPct val="130000"/>
              </a:lnSpc>
              <a:spcBef>
                <a:spcPts val="2000"/>
              </a:spcBef>
              <a:spcAft>
                <a:spcPts val="0"/>
              </a:spcAft>
              <a:buSzPts val="2800"/>
              <a:buNone/>
              <a:defRPr>
                <a:solidFill>
                  <a:srgbClr val="4B3241"/>
                </a:solidFill>
              </a:defRPr>
            </a:lvl7pPr>
            <a:lvl8pPr lvl="7" algn="l">
              <a:lnSpc>
                <a:spcPct val="130000"/>
              </a:lnSpc>
              <a:spcBef>
                <a:spcPts val="2000"/>
              </a:spcBef>
              <a:spcAft>
                <a:spcPts val="0"/>
              </a:spcAft>
              <a:buSzPts val="2800"/>
              <a:buNone/>
              <a:defRPr>
                <a:solidFill>
                  <a:srgbClr val="4B3241"/>
                </a:solidFill>
              </a:defRPr>
            </a:lvl8pPr>
            <a:lvl9pPr lvl="8" algn="l">
              <a:lnSpc>
                <a:spcPct val="130000"/>
              </a:lnSpc>
              <a:spcBef>
                <a:spcPts val="2000"/>
              </a:spcBef>
              <a:spcAft>
                <a:spcPts val="2000"/>
              </a:spcAft>
              <a:buSzPts val="2800"/>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8" name="Google Shape;18;p3"/>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sz="2800"/>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19" name="Google Shape;19;p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917950" y="2876300"/>
            <a:ext cx="16452001" cy="6379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4B3241"/>
              </a:buClr>
              <a:buSzPts val="7200"/>
              <a:buNone/>
              <a:defRPr sz="7200">
                <a:solidFill>
                  <a:srgbClr val="4B3241"/>
                </a:solidFill>
              </a:defRPr>
            </a:lvl2pPr>
            <a:lvl3pPr lvl="2" algn="ctr">
              <a:lnSpc>
                <a:spcPct val="100000"/>
              </a:lnSpc>
              <a:spcBef>
                <a:spcPts val="0"/>
              </a:spcBef>
              <a:spcAft>
                <a:spcPts val="0"/>
              </a:spcAft>
              <a:buClr>
                <a:srgbClr val="4B3241"/>
              </a:buClr>
              <a:buSzPts val="7200"/>
              <a:buNone/>
              <a:defRPr sz="7200">
                <a:solidFill>
                  <a:srgbClr val="4B3241"/>
                </a:solidFill>
              </a:defRPr>
            </a:lvl3pPr>
            <a:lvl4pPr lvl="3" algn="ctr">
              <a:lnSpc>
                <a:spcPct val="100000"/>
              </a:lnSpc>
              <a:spcBef>
                <a:spcPts val="0"/>
              </a:spcBef>
              <a:spcAft>
                <a:spcPts val="0"/>
              </a:spcAft>
              <a:buClr>
                <a:srgbClr val="4B3241"/>
              </a:buClr>
              <a:buSzPts val="7200"/>
              <a:buNone/>
              <a:defRPr sz="7200">
                <a:solidFill>
                  <a:srgbClr val="4B3241"/>
                </a:solidFill>
              </a:defRPr>
            </a:lvl4pPr>
            <a:lvl5pPr lvl="4" algn="ctr">
              <a:lnSpc>
                <a:spcPct val="100000"/>
              </a:lnSpc>
              <a:spcBef>
                <a:spcPts val="0"/>
              </a:spcBef>
              <a:spcAft>
                <a:spcPts val="0"/>
              </a:spcAft>
              <a:buClr>
                <a:srgbClr val="4B3241"/>
              </a:buClr>
              <a:buSzPts val="7200"/>
              <a:buNone/>
              <a:defRPr sz="7200">
                <a:solidFill>
                  <a:srgbClr val="4B3241"/>
                </a:solidFill>
              </a:defRPr>
            </a:lvl5pPr>
            <a:lvl6pPr lvl="5" algn="ctr">
              <a:lnSpc>
                <a:spcPct val="100000"/>
              </a:lnSpc>
              <a:spcBef>
                <a:spcPts val="0"/>
              </a:spcBef>
              <a:spcAft>
                <a:spcPts val="0"/>
              </a:spcAft>
              <a:buClr>
                <a:srgbClr val="4B3241"/>
              </a:buClr>
              <a:buSzPts val="7200"/>
              <a:buNone/>
              <a:defRPr sz="7200">
                <a:solidFill>
                  <a:srgbClr val="4B3241"/>
                </a:solidFill>
              </a:defRPr>
            </a:lvl6pPr>
            <a:lvl7pPr lvl="6" algn="ctr">
              <a:lnSpc>
                <a:spcPct val="100000"/>
              </a:lnSpc>
              <a:spcBef>
                <a:spcPts val="0"/>
              </a:spcBef>
              <a:spcAft>
                <a:spcPts val="0"/>
              </a:spcAft>
              <a:buClr>
                <a:srgbClr val="4B3241"/>
              </a:buClr>
              <a:buSzPts val="7200"/>
              <a:buNone/>
              <a:defRPr sz="7200">
                <a:solidFill>
                  <a:srgbClr val="4B3241"/>
                </a:solidFill>
              </a:defRPr>
            </a:lvl7pPr>
            <a:lvl8pPr lvl="7" algn="ctr">
              <a:lnSpc>
                <a:spcPct val="100000"/>
              </a:lnSpc>
              <a:spcBef>
                <a:spcPts val="0"/>
              </a:spcBef>
              <a:spcAft>
                <a:spcPts val="0"/>
              </a:spcAft>
              <a:buClr>
                <a:srgbClr val="4B3241"/>
              </a:buClr>
              <a:buSzPts val="7200"/>
              <a:buNone/>
              <a:defRPr sz="7200">
                <a:solidFill>
                  <a:srgbClr val="4B3241"/>
                </a:solidFill>
              </a:defRPr>
            </a:lvl8pPr>
            <a:lvl9pPr lvl="8" algn="ctr">
              <a:lnSpc>
                <a:spcPct val="100000"/>
              </a:lnSpc>
              <a:spcBef>
                <a:spcPts val="0"/>
              </a:spcBef>
              <a:spcAft>
                <a:spcPts val="0"/>
              </a:spcAft>
              <a:buClr>
                <a:srgbClr val="4B3241"/>
              </a:buClr>
              <a:buSzPts val="7200"/>
              <a:buNone/>
              <a:defRPr sz="7200">
                <a:solidFill>
                  <a:srgbClr val="4B3241"/>
                </a:solidFill>
              </a:defRPr>
            </a:lvl9pPr>
          </a:lstStyle>
          <a:p/>
        </p:txBody>
      </p:sp>
      <p:sp>
        <p:nvSpPr>
          <p:cNvPr id="22" name="Google Shape;22;p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23" name="Google Shape;23;p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37" name="Google Shape;37;p7"/>
          <p:cNvSpPr txBox="1"/>
          <p:nvPr>
            <p:ph idx="2" type="body"/>
          </p:nvPr>
        </p:nvSpPr>
        <p:spPr>
          <a:xfrm>
            <a:off x="9179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39" name="Google Shape;39;p7"/>
          <p:cNvSpPr txBox="1"/>
          <p:nvPr>
            <p:ph idx="4" type="body"/>
          </p:nvPr>
        </p:nvSpPr>
        <p:spPr>
          <a:xfrm>
            <a:off x="655860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1" name="Google Shape;41;p7"/>
          <p:cNvSpPr txBox="1"/>
          <p:nvPr>
            <p:ph idx="6" type="body"/>
          </p:nvPr>
        </p:nvSpPr>
        <p:spPr>
          <a:xfrm>
            <a:off x="121992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46" name="Google Shape;46;p8"/>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8" name="Google Shape;48;p8"/>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1" name="Google Shape;51;p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5" name="Google Shape;55;p9"/>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7" name="Google Shape;57;p9"/>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9" name="Google Shape;59;p9"/>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61" name="Google Shape;61;p9"/>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406400" lvl="4" marL="22860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5pPr>
            <a:lvl6pPr indent="-406400" lvl="5" marL="27432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6pPr>
            <a:lvl7pPr indent="-406400" lvl="6" marL="32004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7pPr>
            <a:lvl8pPr indent="-406400" lvl="7" marL="3657600" marR="0" rtl="0" algn="l">
              <a:lnSpc>
                <a:spcPct val="130000"/>
              </a:lnSpc>
              <a:spcBef>
                <a:spcPts val="8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8pPr>
            <a:lvl9pPr indent="-406400" lvl="8" marL="4114800" marR="0" rtl="0" algn="l">
              <a:lnSpc>
                <a:spcPct val="130000"/>
              </a:lnSpc>
              <a:spcBef>
                <a:spcPts val="800"/>
              </a:spcBef>
              <a:spcAft>
                <a:spcPts val="40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8" name="Shape 78"/>
        <p:cNvGrpSpPr/>
        <p:nvPr/>
      </p:nvGrpSpPr>
      <p:grpSpPr>
        <a:xfrm>
          <a:off x="0" y="0"/>
          <a:ext cx="0" cy="0"/>
          <a:chOff x="0" y="0"/>
          <a:chExt cx="0" cy="0"/>
        </a:xfrm>
      </p:grpSpPr>
      <p:sp>
        <p:nvSpPr>
          <p:cNvPr id="79" name="Google Shape;79;p14"/>
          <p:cNvSpPr txBox="1"/>
          <p:nvPr>
            <p:ph idx="4294967295" type="ctrTitle"/>
          </p:nvPr>
        </p:nvSpPr>
        <p:spPr>
          <a:xfrm>
            <a:off x="917950" y="2876300"/>
            <a:ext cx="16452001" cy="3723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6000"/>
              <a:buNone/>
            </a:pPr>
            <a:r>
              <a:rPr lang="en-GB">
                <a:solidFill>
                  <a:srgbClr val="4B3241"/>
                </a:solidFill>
              </a:rPr>
              <a:t>Efficiency and reducing unwanted energy transfers - worksheet</a:t>
            </a:r>
            <a:endParaRPr>
              <a:solidFill>
                <a:srgbClr val="4B3241"/>
              </a:solidFill>
            </a:endParaRPr>
          </a:p>
        </p:txBody>
      </p:sp>
      <p:sp>
        <p:nvSpPr>
          <p:cNvPr id="80" name="Google Shape;80;p14"/>
          <p:cNvSpPr txBox="1"/>
          <p:nvPr>
            <p:ph idx="4294967295" type="subTitle"/>
          </p:nvPr>
        </p:nvSpPr>
        <p:spPr>
          <a:xfrm>
            <a:off x="917950" y="890050"/>
            <a:ext cx="16452001"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lang="en-GB">
                <a:solidFill>
                  <a:srgbClr val="4B3241"/>
                </a:solidFill>
              </a:rPr>
              <a:t>Combined science - Physics - Key stage 4 - Energy</a:t>
            </a:r>
            <a:endParaRPr>
              <a:solidFill>
                <a:srgbClr val="4B3241"/>
              </a:solidFill>
            </a:endParaRPr>
          </a:p>
          <a:p>
            <a:pPr indent="0" lvl="0" marL="0" rtl="0" algn="l">
              <a:lnSpc>
                <a:spcPct val="115000"/>
              </a:lnSpc>
              <a:spcBef>
                <a:spcPts val="0"/>
              </a:spcBef>
              <a:spcAft>
                <a:spcPts val="0"/>
              </a:spcAft>
              <a:buSzPts val="3600"/>
              <a:buNone/>
            </a:pPr>
            <a:r>
              <a:t/>
            </a:r>
            <a:endParaRPr>
              <a:solidFill>
                <a:srgbClr val="4B3241"/>
              </a:solidFill>
            </a:endParaRPr>
          </a:p>
        </p:txBody>
      </p:sp>
      <p:sp>
        <p:nvSpPr>
          <p:cNvPr id="81" name="Google Shape;81;p14"/>
          <p:cNvSpPr txBox="1"/>
          <p:nvPr>
            <p:ph idx="4294967295" type="subTitle"/>
          </p:nvPr>
        </p:nvSpPr>
        <p:spPr>
          <a:xfrm>
            <a:off x="917950" y="8210950"/>
            <a:ext cx="7902000" cy="1239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3200"/>
              <a:buNone/>
            </a:pPr>
            <a:r>
              <a:rPr lang="en-GB">
                <a:solidFill>
                  <a:srgbClr val="4B3241"/>
                </a:solidFill>
              </a:rPr>
              <a:t>Dr Fishwick</a:t>
            </a:r>
            <a:endParaRPr>
              <a:solidFill>
                <a:srgbClr val="4B3241"/>
              </a:solidFill>
            </a:endParaRPr>
          </a:p>
        </p:txBody>
      </p:sp>
      <p:sp>
        <p:nvSpPr>
          <p:cNvPr id="82" name="Google Shape;82;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5" name="Shape 145"/>
        <p:cNvGrpSpPr/>
        <p:nvPr/>
      </p:nvGrpSpPr>
      <p:grpSpPr>
        <a:xfrm>
          <a:off x="0" y="0"/>
          <a:ext cx="0" cy="0"/>
          <a:chOff x="0" y="0"/>
          <a:chExt cx="0" cy="0"/>
        </a:xfrm>
      </p:grpSpPr>
      <p:sp>
        <p:nvSpPr>
          <p:cNvPr id="146" name="Google Shape;146;p23"/>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Independent practice</a:t>
            </a:r>
            <a:endParaRPr/>
          </a:p>
        </p:txBody>
      </p:sp>
      <p:sp>
        <p:nvSpPr>
          <p:cNvPr id="147" name="Google Shape;147;p23"/>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p>
            <a:pPr indent="-635000" lvl="0" marL="914400" rtl="0" algn="l">
              <a:lnSpc>
                <a:spcPct val="130000"/>
              </a:lnSpc>
              <a:spcBef>
                <a:spcPts val="0"/>
              </a:spcBef>
              <a:spcAft>
                <a:spcPts val="0"/>
              </a:spcAft>
              <a:buSzPts val="2800"/>
              <a:buAutoNum type="arabicPeriod"/>
            </a:pPr>
            <a:r>
              <a:rPr lang="en-GB" sz="2800"/>
              <a:t>A motor uses 250 J of energy to lift a box. 180 J of this is transferred to the GPE store of a box. What is the efficiency of the motor?</a:t>
            </a:r>
            <a:endParaRPr sz="2800"/>
          </a:p>
          <a:p>
            <a:pPr indent="-635000" lvl="0" marL="914400" rtl="0" algn="l">
              <a:lnSpc>
                <a:spcPct val="130000"/>
              </a:lnSpc>
              <a:spcBef>
                <a:spcPts val="0"/>
              </a:spcBef>
              <a:spcAft>
                <a:spcPts val="0"/>
              </a:spcAft>
              <a:buSzPts val="2800"/>
              <a:buAutoNum type="arabicPeriod"/>
            </a:pPr>
            <a:r>
              <a:rPr lang="en-GB" sz="2800"/>
              <a:t>A microwave runs at 900 W. If 750 W is transferred to the thermal store of the food, what is the efficiency?</a:t>
            </a:r>
            <a:endParaRPr sz="2800"/>
          </a:p>
          <a:p>
            <a:pPr indent="-635000" lvl="0" marL="914400" rtl="0" algn="l">
              <a:lnSpc>
                <a:spcPct val="130000"/>
              </a:lnSpc>
              <a:spcBef>
                <a:spcPts val="0"/>
              </a:spcBef>
              <a:spcAft>
                <a:spcPts val="0"/>
              </a:spcAft>
              <a:buSzPts val="2800"/>
              <a:buAutoNum type="arabicPeriod"/>
            </a:pPr>
            <a:r>
              <a:rPr lang="en-GB" sz="2800"/>
              <a:t>A motor runs at 1000 W when lifting crates. If 250 W is transferred to the thermal store of the cables, what is the efficiency of the process? </a:t>
            </a:r>
            <a:endParaRPr sz="2800"/>
          </a:p>
          <a:p>
            <a:pPr indent="0" lvl="0" marL="914400" rtl="0" algn="l">
              <a:lnSpc>
                <a:spcPct val="130000"/>
              </a:lnSpc>
              <a:spcBef>
                <a:spcPts val="2000"/>
              </a:spcBef>
              <a:spcAft>
                <a:spcPts val="0"/>
              </a:spcAft>
              <a:buSzPts val="3200"/>
              <a:buNone/>
            </a:pPr>
            <a:r>
              <a:rPr b="1" lang="en-GB" sz="2800"/>
              <a:t>Challenge: You will need to rearrange the equation</a:t>
            </a:r>
            <a:endParaRPr b="1" sz="2800"/>
          </a:p>
          <a:p>
            <a:pPr indent="-635000" lvl="0" marL="914400" rtl="0" algn="l">
              <a:lnSpc>
                <a:spcPct val="130000"/>
              </a:lnSpc>
              <a:spcBef>
                <a:spcPts val="2000"/>
              </a:spcBef>
              <a:spcAft>
                <a:spcPts val="0"/>
              </a:spcAft>
              <a:buSzPts val="2800"/>
              <a:buAutoNum type="arabicPeriod"/>
            </a:pPr>
            <a:r>
              <a:rPr lang="en-GB" sz="2800"/>
              <a:t>A car engine is 25% efficient. How much input energy produces 100 J of useful energy?</a:t>
            </a:r>
            <a:endParaRPr sz="2800"/>
          </a:p>
          <a:p>
            <a:pPr indent="-635000" lvl="0" marL="914400" rtl="0" algn="l">
              <a:lnSpc>
                <a:spcPct val="130000"/>
              </a:lnSpc>
              <a:spcBef>
                <a:spcPts val="0"/>
              </a:spcBef>
              <a:spcAft>
                <a:spcPts val="0"/>
              </a:spcAft>
              <a:buSzPts val="2800"/>
              <a:buAutoNum type="arabicPeriod"/>
            </a:pPr>
            <a:r>
              <a:rPr lang="en-GB" sz="2800"/>
              <a:t>A motor has an efficiency of 40%. How much useful energy is produced from 250 J?</a:t>
            </a:r>
            <a:endParaRPr sz="2800"/>
          </a:p>
          <a:p>
            <a:pPr indent="-635000" lvl="0" marL="914400" rtl="0" algn="l">
              <a:lnSpc>
                <a:spcPct val="130000"/>
              </a:lnSpc>
              <a:spcBef>
                <a:spcPts val="0"/>
              </a:spcBef>
              <a:spcAft>
                <a:spcPts val="0"/>
              </a:spcAft>
              <a:buSzPts val="2800"/>
              <a:buAutoNum type="arabicPeriod"/>
            </a:pPr>
            <a:r>
              <a:rPr lang="en-GB" sz="2800"/>
              <a:t>A hair dryer has an efficiency of 80%. How much useful energy is produced from 2000 J?</a:t>
            </a:r>
            <a:endParaRPr sz="2800"/>
          </a:p>
        </p:txBody>
      </p:sp>
      <p:sp>
        <p:nvSpPr>
          <p:cNvPr id="148" name="Google Shape;148;p2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2" name="Shape 152"/>
        <p:cNvGrpSpPr/>
        <p:nvPr/>
      </p:nvGrpSpPr>
      <p:grpSpPr>
        <a:xfrm>
          <a:off x="0" y="0"/>
          <a:ext cx="0" cy="0"/>
          <a:chOff x="0" y="0"/>
          <a:chExt cx="0" cy="0"/>
        </a:xfrm>
      </p:grpSpPr>
      <p:sp>
        <p:nvSpPr>
          <p:cNvPr id="153" name="Google Shape;153;p2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Independent practice</a:t>
            </a:r>
            <a:endParaRPr/>
          </a:p>
        </p:txBody>
      </p:sp>
      <p:sp>
        <p:nvSpPr>
          <p:cNvPr id="154" name="Google Shape;154;p24"/>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p>
            <a:pPr indent="-431800" lvl="0" marL="457200" rtl="0" algn="l">
              <a:lnSpc>
                <a:spcPct val="130000"/>
              </a:lnSpc>
              <a:spcBef>
                <a:spcPts val="0"/>
              </a:spcBef>
              <a:spcAft>
                <a:spcPts val="0"/>
              </a:spcAft>
              <a:buSzPts val="3200"/>
              <a:buAutoNum type="arabicPeriod"/>
            </a:pPr>
            <a:r>
              <a:rPr lang="en-GB"/>
              <a:t>Why do we look to reduce unwanted energy transfers?</a:t>
            </a:r>
            <a:endParaRPr/>
          </a:p>
          <a:p>
            <a:pPr indent="-431800" lvl="1" marL="914400" rtl="0" algn="l">
              <a:lnSpc>
                <a:spcPct val="130000"/>
              </a:lnSpc>
              <a:spcBef>
                <a:spcPts val="0"/>
              </a:spcBef>
              <a:spcAft>
                <a:spcPts val="0"/>
              </a:spcAft>
              <a:buSzPts val="3200"/>
              <a:buChar char="–"/>
            </a:pPr>
            <a:r>
              <a:rPr lang="en-GB"/>
              <a:t>Unwanted energy transfer cause….</a:t>
            </a:r>
            <a:endParaRPr/>
          </a:p>
          <a:p>
            <a:pPr indent="-431800" lvl="1" marL="914400" rtl="0" algn="l">
              <a:lnSpc>
                <a:spcPct val="130000"/>
              </a:lnSpc>
              <a:spcBef>
                <a:spcPts val="0"/>
              </a:spcBef>
              <a:spcAft>
                <a:spcPts val="0"/>
              </a:spcAft>
              <a:buSzPts val="3200"/>
              <a:buChar char="–"/>
            </a:pPr>
            <a:r>
              <a:rPr lang="en-GB"/>
              <a:t>We want to reduce that because…</a:t>
            </a:r>
            <a:endParaRPr/>
          </a:p>
          <a:p>
            <a:pPr indent="-431800" lvl="1" marL="914400" rtl="0" algn="l">
              <a:lnSpc>
                <a:spcPct val="130000"/>
              </a:lnSpc>
              <a:spcBef>
                <a:spcPts val="0"/>
              </a:spcBef>
              <a:spcAft>
                <a:spcPts val="0"/>
              </a:spcAft>
              <a:buSzPts val="3200"/>
              <a:buChar char="–"/>
            </a:pPr>
            <a:r>
              <a:rPr lang="en-GB"/>
              <a:t>Therefore…...</a:t>
            </a:r>
            <a:endParaRPr/>
          </a:p>
          <a:p>
            <a:pPr indent="-431800" lvl="0" marL="457200" rtl="0" algn="l">
              <a:lnSpc>
                <a:spcPct val="130000"/>
              </a:lnSpc>
              <a:spcBef>
                <a:spcPts val="0"/>
              </a:spcBef>
              <a:spcAft>
                <a:spcPts val="0"/>
              </a:spcAft>
              <a:buSzPts val="3200"/>
              <a:buAutoNum type="arabicPeriod"/>
            </a:pPr>
            <a:r>
              <a:rPr lang="en-GB"/>
              <a:t>Give an example of an unwanted energy transfer for a light bulb.</a:t>
            </a:r>
            <a:endParaRPr/>
          </a:p>
          <a:p>
            <a:pPr indent="-431800" lvl="0" marL="457200" rtl="0" algn="l">
              <a:lnSpc>
                <a:spcPct val="130000"/>
              </a:lnSpc>
              <a:spcBef>
                <a:spcPts val="0"/>
              </a:spcBef>
              <a:spcAft>
                <a:spcPts val="0"/>
              </a:spcAft>
              <a:buSzPts val="3200"/>
              <a:buAutoNum type="arabicPeriod"/>
            </a:pPr>
            <a:r>
              <a:rPr lang="en-GB"/>
              <a:t>Explain how unwanted energy transfers are reduced in engines.</a:t>
            </a:r>
            <a:endParaRPr/>
          </a:p>
          <a:p>
            <a:pPr indent="-431800" lvl="0" marL="457200" rtl="0" algn="l">
              <a:lnSpc>
                <a:spcPct val="130000"/>
              </a:lnSpc>
              <a:spcBef>
                <a:spcPts val="0"/>
              </a:spcBef>
              <a:spcAft>
                <a:spcPts val="0"/>
              </a:spcAft>
              <a:buSzPts val="3200"/>
              <a:buAutoNum type="arabicPeriod"/>
            </a:pPr>
            <a:r>
              <a:rPr lang="en-GB"/>
              <a:t>What does thermal conductivity mean?</a:t>
            </a:r>
            <a:endParaRPr/>
          </a:p>
          <a:p>
            <a:pPr indent="-431800" lvl="0" marL="457200" rtl="0" algn="l">
              <a:lnSpc>
                <a:spcPct val="130000"/>
              </a:lnSpc>
              <a:spcBef>
                <a:spcPts val="0"/>
              </a:spcBef>
              <a:spcAft>
                <a:spcPts val="0"/>
              </a:spcAft>
              <a:buSzPts val="3200"/>
              <a:buAutoNum type="arabicPeriod"/>
            </a:pPr>
            <a:r>
              <a:rPr lang="en-GB"/>
              <a:t>Explain two ways to reduce energy transfers in heated buildings.</a:t>
            </a:r>
            <a:endParaRPr/>
          </a:p>
          <a:p>
            <a:pPr indent="-431800" lvl="0" marL="457200" rtl="0" algn="l">
              <a:lnSpc>
                <a:spcPct val="130000"/>
              </a:lnSpc>
              <a:spcBef>
                <a:spcPts val="0"/>
              </a:spcBef>
              <a:spcAft>
                <a:spcPts val="0"/>
              </a:spcAft>
              <a:buSzPts val="3200"/>
              <a:buAutoNum type="arabicPeriod"/>
            </a:pPr>
            <a:r>
              <a:rPr lang="en-GB"/>
              <a:t>How does the thickness of a wall affect the building’s rate of cooling?</a:t>
            </a:r>
            <a:endParaRPr/>
          </a:p>
          <a:p>
            <a:pPr indent="-431800" lvl="0" marL="457200" rtl="0" algn="l">
              <a:lnSpc>
                <a:spcPct val="130000"/>
              </a:lnSpc>
              <a:spcBef>
                <a:spcPts val="0"/>
              </a:spcBef>
              <a:spcAft>
                <a:spcPts val="0"/>
              </a:spcAft>
              <a:buSzPts val="3200"/>
              <a:buAutoNum type="arabicPeriod"/>
            </a:pPr>
            <a:r>
              <a:rPr lang="en-GB"/>
              <a:t>Explain your answer.</a:t>
            </a:r>
            <a:endParaRPr/>
          </a:p>
        </p:txBody>
      </p:sp>
      <p:sp>
        <p:nvSpPr>
          <p:cNvPr id="155" name="Google Shape;155;p2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9" name="Shape 159"/>
        <p:cNvGrpSpPr/>
        <p:nvPr/>
      </p:nvGrpSpPr>
      <p:grpSpPr>
        <a:xfrm>
          <a:off x="0" y="0"/>
          <a:ext cx="0" cy="0"/>
          <a:chOff x="0" y="0"/>
          <a:chExt cx="0" cy="0"/>
        </a:xfrm>
      </p:grpSpPr>
      <p:sp>
        <p:nvSpPr>
          <p:cNvPr id="160" name="Google Shape;160;p25"/>
          <p:cNvSpPr txBox="1"/>
          <p:nvPr>
            <p:ph type="title"/>
          </p:nvPr>
        </p:nvSpPr>
        <p:spPr>
          <a:xfrm>
            <a:off x="917950" y="2876300"/>
            <a:ext cx="16452001" cy="637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6000"/>
              <a:buNone/>
            </a:pPr>
            <a:r>
              <a:rPr lang="en-GB"/>
              <a:t>Answers</a:t>
            </a:r>
            <a:endParaRPr/>
          </a:p>
        </p:txBody>
      </p:sp>
      <p:sp>
        <p:nvSpPr>
          <p:cNvPr id="161" name="Google Shape;161;p2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5" name="Shape 165"/>
        <p:cNvGrpSpPr/>
        <p:nvPr/>
      </p:nvGrpSpPr>
      <p:grpSpPr>
        <a:xfrm>
          <a:off x="0" y="0"/>
          <a:ext cx="0" cy="0"/>
          <a:chOff x="0" y="0"/>
          <a:chExt cx="0" cy="0"/>
        </a:xfrm>
      </p:grpSpPr>
      <p:sp>
        <p:nvSpPr>
          <p:cNvPr id="166" name="Google Shape;166;p2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Review</a:t>
            </a:r>
            <a:endParaRPr/>
          </a:p>
        </p:txBody>
      </p:sp>
      <p:sp>
        <p:nvSpPr>
          <p:cNvPr id="167" name="Google Shape;167;p26"/>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p>
            <a:pPr indent="-431800" lvl="0" marL="457200" rtl="0" algn="l">
              <a:lnSpc>
                <a:spcPct val="130000"/>
              </a:lnSpc>
              <a:spcBef>
                <a:spcPts val="0"/>
              </a:spcBef>
              <a:spcAft>
                <a:spcPts val="0"/>
              </a:spcAft>
              <a:buSzPts val="3200"/>
              <a:buAutoNum type="arabicPeriod"/>
            </a:pPr>
            <a:r>
              <a:rPr lang="en-GB"/>
              <a:t>Define the term dissipation</a:t>
            </a:r>
            <a:endParaRPr/>
          </a:p>
          <a:p>
            <a:pPr indent="-431800" lvl="1" marL="914400" rtl="0" algn="l">
              <a:lnSpc>
                <a:spcPct val="130000"/>
              </a:lnSpc>
              <a:spcBef>
                <a:spcPts val="0"/>
              </a:spcBef>
              <a:spcAft>
                <a:spcPts val="0"/>
              </a:spcAft>
              <a:buSzPts val="3200"/>
              <a:buChar char="–"/>
            </a:pPr>
            <a:r>
              <a:rPr lang="en-GB"/>
              <a:t>Dissipation is the transfer </a:t>
            </a:r>
            <a:r>
              <a:rPr b="1" lang="en-GB"/>
              <a:t>of energy to the thermal store of the surroundings.</a:t>
            </a:r>
            <a:endParaRPr b="1"/>
          </a:p>
          <a:p>
            <a:pPr indent="-431800" lvl="0" marL="457200" rtl="0" algn="l">
              <a:lnSpc>
                <a:spcPct val="130000"/>
              </a:lnSpc>
              <a:spcBef>
                <a:spcPts val="0"/>
              </a:spcBef>
              <a:spcAft>
                <a:spcPts val="0"/>
              </a:spcAft>
              <a:buSzPts val="3200"/>
              <a:buAutoNum type="arabicPeriod"/>
            </a:pPr>
            <a:r>
              <a:rPr lang="en-GB"/>
              <a:t>How does a falling ball dissipate some of its energy before reaching the ground? </a:t>
            </a:r>
            <a:r>
              <a:rPr b="1" lang="en-GB"/>
              <a:t>Mechanically through friction. By pushing air molecules out of the way.</a:t>
            </a:r>
            <a:endParaRPr/>
          </a:p>
        </p:txBody>
      </p:sp>
      <p:sp>
        <p:nvSpPr>
          <p:cNvPr id="168" name="Google Shape;168;p2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2" name="Shape 172"/>
        <p:cNvGrpSpPr/>
        <p:nvPr/>
      </p:nvGrpSpPr>
      <p:grpSpPr>
        <a:xfrm>
          <a:off x="0" y="0"/>
          <a:ext cx="0" cy="0"/>
          <a:chOff x="0" y="0"/>
          <a:chExt cx="0" cy="0"/>
        </a:xfrm>
      </p:grpSpPr>
      <p:sp>
        <p:nvSpPr>
          <p:cNvPr id="173" name="Google Shape;173;p27"/>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Review</a:t>
            </a:r>
            <a:endParaRPr/>
          </a:p>
        </p:txBody>
      </p:sp>
      <p:sp>
        <p:nvSpPr>
          <p:cNvPr id="174" name="Google Shape;174;p27"/>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p>
            <a:pPr indent="-431800" lvl="0" marL="457200" rtl="0" algn="l">
              <a:lnSpc>
                <a:spcPct val="130000"/>
              </a:lnSpc>
              <a:spcBef>
                <a:spcPts val="0"/>
              </a:spcBef>
              <a:spcAft>
                <a:spcPts val="0"/>
              </a:spcAft>
              <a:buSzPts val="3200"/>
              <a:buAutoNum type="arabicPeriod" startAt="3"/>
            </a:pPr>
            <a:r>
              <a:rPr lang="en-GB"/>
              <a:t>An apple has 70 J of energy in its gravitational store at the top of a tree. When it falls and reaches the floor there is only 62 J in its kinetic store. Explain why.</a:t>
            </a:r>
            <a:endParaRPr/>
          </a:p>
          <a:p>
            <a:pPr indent="-431800" lvl="1" marL="914400" rtl="0" algn="l">
              <a:lnSpc>
                <a:spcPct val="130000"/>
              </a:lnSpc>
              <a:spcBef>
                <a:spcPts val="0"/>
              </a:spcBef>
              <a:spcAft>
                <a:spcPts val="0"/>
              </a:spcAft>
              <a:buSzPts val="3200"/>
              <a:buChar char="–"/>
            </a:pPr>
            <a:r>
              <a:rPr lang="en-GB"/>
              <a:t>The apple has </a:t>
            </a:r>
            <a:r>
              <a:rPr b="1" lang="en-GB"/>
              <a:t>pushed air molecules out of the way</a:t>
            </a:r>
            <a:endParaRPr b="1"/>
          </a:p>
          <a:p>
            <a:pPr indent="-431800" lvl="1" marL="914400" rtl="0" algn="l">
              <a:lnSpc>
                <a:spcPct val="130000"/>
              </a:lnSpc>
              <a:spcBef>
                <a:spcPts val="0"/>
              </a:spcBef>
              <a:spcAft>
                <a:spcPts val="0"/>
              </a:spcAft>
              <a:buSzPts val="3200"/>
              <a:buChar char="–"/>
            </a:pPr>
            <a:r>
              <a:rPr lang="en-GB"/>
              <a:t>This means it </a:t>
            </a:r>
            <a:r>
              <a:rPr b="1" lang="en-GB"/>
              <a:t>has transferred energy mechanically to the thermal store of the air molecules</a:t>
            </a:r>
            <a:endParaRPr b="1"/>
          </a:p>
          <a:p>
            <a:pPr indent="-431800" lvl="1" marL="914400" rtl="0" algn="l">
              <a:lnSpc>
                <a:spcPct val="130000"/>
              </a:lnSpc>
              <a:spcBef>
                <a:spcPts val="0"/>
              </a:spcBef>
              <a:spcAft>
                <a:spcPts val="0"/>
              </a:spcAft>
              <a:buSzPts val="3200"/>
              <a:buChar char="–"/>
            </a:pPr>
            <a:r>
              <a:rPr lang="en-GB"/>
              <a:t>Therefore </a:t>
            </a:r>
            <a:r>
              <a:rPr b="1" lang="en-GB"/>
              <a:t>not all energy has been transferred to kinetic store of apple.</a:t>
            </a:r>
            <a:endParaRPr b="1"/>
          </a:p>
          <a:p>
            <a:pPr indent="0" lvl="0" marL="0" rtl="0" algn="l">
              <a:lnSpc>
                <a:spcPct val="130000"/>
              </a:lnSpc>
              <a:spcBef>
                <a:spcPts val="2000"/>
              </a:spcBef>
              <a:spcAft>
                <a:spcPts val="2000"/>
              </a:spcAft>
              <a:buSzPts val="3200"/>
              <a:buNone/>
            </a:pPr>
            <a:r>
              <a:t/>
            </a:r>
            <a:endParaRPr/>
          </a:p>
        </p:txBody>
      </p:sp>
      <p:sp>
        <p:nvSpPr>
          <p:cNvPr id="175" name="Google Shape;175;p2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9" name="Shape 179"/>
        <p:cNvGrpSpPr/>
        <p:nvPr/>
      </p:nvGrpSpPr>
      <p:grpSpPr>
        <a:xfrm>
          <a:off x="0" y="0"/>
          <a:ext cx="0" cy="0"/>
          <a:chOff x="0" y="0"/>
          <a:chExt cx="0" cy="0"/>
        </a:xfrm>
      </p:grpSpPr>
      <p:sp>
        <p:nvSpPr>
          <p:cNvPr id="180" name="Google Shape;180;p2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Review</a:t>
            </a:r>
            <a:endParaRPr/>
          </a:p>
        </p:txBody>
      </p:sp>
      <p:sp>
        <p:nvSpPr>
          <p:cNvPr id="181" name="Google Shape;181;p28"/>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3200"/>
              <a:buNone/>
            </a:pPr>
            <a:r>
              <a:t/>
            </a:r>
            <a:endParaRPr b="1"/>
          </a:p>
          <a:p>
            <a:pPr indent="0" lvl="0" marL="457200" rtl="0" algn="l">
              <a:lnSpc>
                <a:spcPct val="130000"/>
              </a:lnSpc>
              <a:spcBef>
                <a:spcPts val="2000"/>
              </a:spcBef>
              <a:spcAft>
                <a:spcPts val="0"/>
              </a:spcAft>
              <a:buSzPts val="3200"/>
              <a:buNone/>
            </a:pPr>
            <a:r>
              <a:rPr lang="en-GB"/>
              <a:t>4.  A rocket launched straight up has 2500 J in its kinetic store at launch. At maximum height it only has 2200 J in its gravitational store. Explain why.</a:t>
            </a:r>
            <a:endParaRPr/>
          </a:p>
          <a:p>
            <a:pPr indent="-431800" lvl="1" marL="914400" rtl="0" algn="l">
              <a:lnSpc>
                <a:spcPct val="130000"/>
              </a:lnSpc>
              <a:spcBef>
                <a:spcPts val="2000"/>
              </a:spcBef>
              <a:spcAft>
                <a:spcPts val="0"/>
              </a:spcAft>
              <a:buSzPts val="3200"/>
              <a:buChar char="–"/>
            </a:pPr>
            <a:r>
              <a:rPr b="1" lang="en-GB"/>
              <a:t>The rocket had to move air molecules out of the way, so friction has caused energy to be transferred mechanically to the thermal store of the air molecules. This will reduce the energy available for the gravitational store as total energy must be conserved.</a:t>
            </a:r>
            <a:endParaRPr b="1"/>
          </a:p>
          <a:p>
            <a:pPr indent="0" lvl="0" marL="0" rtl="0" algn="l">
              <a:lnSpc>
                <a:spcPct val="130000"/>
              </a:lnSpc>
              <a:spcBef>
                <a:spcPts val="2000"/>
              </a:spcBef>
              <a:spcAft>
                <a:spcPts val="2000"/>
              </a:spcAft>
              <a:buSzPts val="3200"/>
              <a:buNone/>
            </a:pPr>
            <a:r>
              <a:t/>
            </a:r>
            <a:endParaRPr/>
          </a:p>
        </p:txBody>
      </p:sp>
      <p:sp>
        <p:nvSpPr>
          <p:cNvPr id="182" name="Google Shape;182;p2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6" name="Shape 186"/>
        <p:cNvGrpSpPr/>
        <p:nvPr/>
      </p:nvGrpSpPr>
      <p:grpSpPr>
        <a:xfrm>
          <a:off x="0" y="0"/>
          <a:ext cx="0" cy="0"/>
          <a:chOff x="0" y="0"/>
          <a:chExt cx="0" cy="0"/>
        </a:xfrm>
      </p:grpSpPr>
      <p:sp>
        <p:nvSpPr>
          <p:cNvPr id="187" name="Google Shape;187;p29"/>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Review</a:t>
            </a:r>
            <a:endParaRPr/>
          </a:p>
        </p:txBody>
      </p:sp>
      <p:sp>
        <p:nvSpPr>
          <p:cNvPr id="188" name="Google Shape;188;p29"/>
          <p:cNvSpPr txBox="1"/>
          <p:nvPr>
            <p:ph idx="1" type="body"/>
          </p:nvPr>
        </p:nvSpPr>
        <p:spPr>
          <a:xfrm>
            <a:off x="917950" y="1770725"/>
            <a:ext cx="16452001" cy="7067700"/>
          </a:xfrm>
          <a:prstGeom prst="rect">
            <a:avLst/>
          </a:prstGeom>
          <a:noFill/>
          <a:ln>
            <a:noFill/>
          </a:ln>
        </p:spPr>
        <p:txBody>
          <a:bodyPr anchorCtr="0" anchor="t" bIns="0" lIns="0" spcFirstLastPara="1" rIns="0" wrap="square" tIns="0">
            <a:noAutofit/>
          </a:bodyPr>
          <a:lstStyle/>
          <a:p>
            <a:pPr indent="-660400" lvl="0" marL="914400" rtl="0" algn="l">
              <a:lnSpc>
                <a:spcPct val="130000"/>
              </a:lnSpc>
              <a:spcBef>
                <a:spcPts val="0"/>
              </a:spcBef>
              <a:spcAft>
                <a:spcPts val="0"/>
              </a:spcAft>
              <a:buSzPts val="3200"/>
              <a:buAutoNum type="arabicPeriod"/>
            </a:pPr>
            <a:r>
              <a:rPr lang="en-GB"/>
              <a:t>What does the efficiency of an appliance tell us? </a:t>
            </a:r>
            <a:r>
              <a:rPr b="1" lang="en-GB"/>
              <a:t>How good an appliance is at transferring energy usefully.</a:t>
            </a:r>
            <a:endParaRPr b="1"/>
          </a:p>
          <a:p>
            <a:pPr indent="-660400" lvl="0" marL="914400" rtl="0" algn="l">
              <a:lnSpc>
                <a:spcPct val="130000"/>
              </a:lnSpc>
              <a:spcBef>
                <a:spcPts val="0"/>
              </a:spcBef>
              <a:spcAft>
                <a:spcPts val="0"/>
              </a:spcAft>
              <a:buSzPts val="3200"/>
              <a:buAutoNum type="arabicPeriod"/>
            </a:pPr>
            <a:r>
              <a:rPr lang="en-GB"/>
              <a:t>What are the two equations for efficiency? </a:t>
            </a:r>
            <a:r>
              <a:rPr b="1" lang="en-GB"/>
              <a:t>Efficiency = Useful power output/total power input x 100, efficiency = useful energy output / total energy input x 100.</a:t>
            </a:r>
            <a:endParaRPr b="1"/>
          </a:p>
          <a:p>
            <a:pPr indent="-660400" lvl="0" marL="914400" rtl="0" algn="l">
              <a:lnSpc>
                <a:spcPct val="130000"/>
              </a:lnSpc>
              <a:spcBef>
                <a:spcPts val="0"/>
              </a:spcBef>
              <a:spcAft>
                <a:spcPts val="0"/>
              </a:spcAft>
              <a:buSzPts val="3200"/>
              <a:buAutoNum type="arabicPeriod"/>
            </a:pPr>
            <a:r>
              <a:rPr lang="en-GB"/>
              <a:t>Why would a more efficient engine give a motorcycle a higher top speed?</a:t>
            </a:r>
            <a:r>
              <a:rPr b="1" lang="en-GB"/>
              <a:t> More energy could be usefully transferred to the kinetic store</a:t>
            </a:r>
            <a:r>
              <a:rPr lang="en-GB"/>
              <a:t> </a:t>
            </a:r>
            <a:endParaRPr/>
          </a:p>
          <a:p>
            <a:pPr indent="-660400" lvl="0" marL="914400" rtl="0" algn="l">
              <a:lnSpc>
                <a:spcPct val="130000"/>
              </a:lnSpc>
              <a:spcBef>
                <a:spcPts val="0"/>
              </a:spcBef>
              <a:spcAft>
                <a:spcPts val="0"/>
              </a:spcAft>
              <a:buSzPts val="3200"/>
              <a:buAutoNum type="arabicPeriod"/>
            </a:pPr>
            <a:r>
              <a:rPr lang="en-GB"/>
              <a:t>Why would more efficient boiler lead to reduced gas bills? </a:t>
            </a:r>
            <a:r>
              <a:rPr b="1" lang="en-GB"/>
              <a:t>Less energy wasted, less fuel burnt, lower overall cost of fuel</a:t>
            </a:r>
            <a:endParaRPr b="1"/>
          </a:p>
          <a:p>
            <a:pPr indent="-660400" lvl="0" marL="914400" rtl="0" algn="l">
              <a:lnSpc>
                <a:spcPct val="130000"/>
              </a:lnSpc>
              <a:spcBef>
                <a:spcPts val="0"/>
              </a:spcBef>
              <a:spcAft>
                <a:spcPts val="0"/>
              </a:spcAft>
              <a:buSzPts val="3200"/>
              <a:buAutoNum type="arabicPeriod"/>
            </a:pPr>
            <a:r>
              <a:rPr lang="en-GB"/>
              <a:t>How would a more efficient appliance help the environment?</a:t>
            </a:r>
            <a:r>
              <a:rPr b="1" lang="en-GB"/>
              <a:t> Reduction in wasted energy, less fuels burnt, less impact on carbon dioxide levels.</a:t>
            </a:r>
            <a:endParaRPr b="1"/>
          </a:p>
        </p:txBody>
      </p:sp>
      <p:sp>
        <p:nvSpPr>
          <p:cNvPr id="189" name="Google Shape;189;p2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3" name="Shape 193"/>
        <p:cNvGrpSpPr/>
        <p:nvPr/>
      </p:nvGrpSpPr>
      <p:grpSpPr>
        <a:xfrm>
          <a:off x="0" y="0"/>
          <a:ext cx="0" cy="0"/>
          <a:chOff x="0" y="0"/>
          <a:chExt cx="0" cy="0"/>
        </a:xfrm>
      </p:grpSpPr>
      <p:sp>
        <p:nvSpPr>
          <p:cNvPr id="194" name="Google Shape;194;p30"/>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Review</a:t>
            </a:r>
            <a:endParaRPr/>
          </a:p>
        </p:txBody>
      </p:sp>
      <p:sp>
        <p:nvSpPr>
          <p:cNvPr id="195" name="Google Shape;195;p30"/>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p>
            <a:pPr indent="-635000" lvl="0" marL="914400" rtl="0" algn="l">
              <a:lnSpc>
                <a:spcPct val="130000"/>
              </a:lnSpc>
              <a:spcBef>
                <a:spcPts val="0"/>
              </a:spcBef>
              <a:spcAft>
                <a:spcPts val="0"/>
              </a:spcAft>
              <a:buSzPts val="2800"/>
              <a:buAutoNum type="arabicPeriod"/>
            </a:pPr>
            <a:r>
              <a:rPr lang="en-GB" sz="2800"/>
              <a:t>A motor uses 250 J of energy to lift a box. 180 J of this is transferred to the GPE store of a box. What is the efficiency of the motor?</a:t>
            </a:r>
            <a:r>
              <a:rPr b="1" lang="en-GB" sz="2800"/>
              <a:t> 0.72  (or 72 %)</a:t>
            </a:r>
            <a:endParaRPr b="1" sz="2800"/>
          </a:p>
          <a:p>
            <a:pPr indent="-635000" lvl="0" marL="914400" rtl="0" algn="l">
              <a:lnSpc>
                <a:spcPct val="130000"/>
              </a:lnSpc>
              <a:spcBef>
                <a:spcPts val="0"/>
              </a:spcBef>
              <a:spcAft>
                <a:spcPts val="0"/>
              </a:spcAft>
              <a:buSzPts val="2800"/>
              <a:buAutoNum type="arabicPeriod"/>
            </a:pPr>
            <a:r>
              <a:rPr lang="en-GB" sz="2800"/>
              <a:t>A microwave runs at 900 W. If 750 W is transferred to the thermal store of the food, what is the efficiency? </a:t>
            </a:r>
            <a:r>
              <a:rPr b="1" lang="en-GB" sz="2800"/>
              <a:t>0.83 (or 83 %)</a:t>
            </a:r>
            <a:endParaRPr b="1" sz="2800"/>
          </a:p>
          <a:p>
            <a:pPr indent="-635000" lvl="0" marL="914400" rtl="0" algn="l">
              <a:lnSpc>
                <a:spcPct val="130000"/>
              </a:lnSpc>
              <a:spcBef>
                <a:spcPts val="0"/>
              </a:spcBef>
              <a:spcAft>
                <a:spcPts val="0"/>
              </a:spcAft>
              <a:buSzPts val="2800"/>
              <a:buAutoNum type="arabicPeriod"/>
            </a:pPr>
            <a:r>
              <a:rPr lang="en-GB" sz="2800"/>
              <a:t>A motor runs at 1000 W when lifting crates. If 250 W is transferred to the thermal store of the cables, what is the efficiency of the process?  </a:t>
            </a:r>
            <a:r>
              <a:rPr b="1" lang="en-GB" sz="2800"/>
              <a:t>0.75 (or 75 %)</a:t>
            </a:r>
            <a:endParaRPr b="1" sz="2800"/>
          </a:p>
          <a:p>
            <a:pPr indent="-635000" lvl="0" marL="914400" rtl="0" algn="l">
              <a:lnSpc>
                <a:spcPct val="130000"/>
              </a:lnSpc>
              <a:spcBef>
                <a:spcPts val="0"/>
              </a:spcBef>
              <a:spcAft>
                <a:spcPts val="0"/>
              </a:spcAft>
              <a:buSzPts val="2800"/>
              <a:buAutoNum type="arabicPeriod"/>
            </a:pPr>
            <a:r>
              <a:rPr lang="en-GB" sz="2800"/>
              <a:t>A car engine is 25% efficient. How much input energy produces 100 J of useful energy? </a:t>
            </a:r>
            <a:r>
              <a:rPr b="1" lang="en-GB" sz="2800"/>
              <a:t>400 J</a:t>
            </a:r>
            <a:endParaRPr b="1" sz="2800"/>
          </a:p>
          <a:p>
            <a:pPr indent="-635000" lvl="0" marL="914400" rtl="0" algn="l">
              <a:lnSpc>
                <a:spcPct val="130000"/>
              </a:lnSpc>
              <a:spcBef>
                <a:spcPts val="0"/>
              </a:spcBef>
              <a:spcAft>
                <a:spcPts val="0"/>
              </a:spcAft>
              <a:buSzPts val="2800"/>
              <a:buAutoNum type="arabicPeriod"/>
            </a:pPr>
            <a:r>
              <a:rPr lang="en-GB" sz="2800"/>
              <a:t>A motor has an efficiency of 40%. How much useful energy is transferred from 250 J? </a:t>
            </a:r>
            <a:r>
              <a:rPr b="1" lang="en-GB" sz="2800"/>
              <a:t>100 J</a:t>
            </a:r>
            <a:endParaRPr b="1" sz="2800"/>
          </a:p>
          <a:p>
            <a:pPr indent="-635000" lvl="0" marL="914400" rtl="0" algn="l">
              <a:lnSpc>
                <a:spcPct val="130000"/>
              </a:lnSpc>
              <a:spcBef>
                <a:spcPts val="0"/>
              </a:spcBef>
              <a:spcAft>
                <a:spcPts val="0"/>
              </a:spcAft>
              <a:buSzPts val="2800"/>
              <a:buAutoNum type="arabicPeriod"/>
            </a:pPr>
            <a:r>
              <a:rPr lang="en-GB" sz="2800"/>
              <a:t>A hair dryer has an efficiency of 80%. How much useful energy is transferred from 2000 J? </a:t>
            </a:r>
            <a:r>
              <a:rPr b="1" lang="en-GB" sz="2800"/>
              <a:t>1600 J</a:t>
            </a:r>
            <a:endParaRPr b="1" sz="2800"/>
          </a:p>
        </p:txBody>
      </p:sp>
      <p:sp>
        <p:nvSpPr>
          <p:cNvPr id="196" name="Google Shape;196;p3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0" name="Shape 200"/>
        <p:cNvGrpSpPr/>
        <p:nvPr/>
      </p:nvGrpSpPr>
      <p:grpSpPr>
        <a:xfrm>
          <a:off x="0" y="0"/>
          <a:ext cx="0" cy="0"/>
          <a:chOff x="0" y="0"/>
          <a:chExt cx="0" cy="0"/>
        </a:xfrm>
      </p:grpSpPr>
      <p:sp>
        <p:nvSpPr>
          <p:cNvPr id="201" name="Google Shape;201;p3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Review</a:t>
            </a:r>
            <a:endParaRPr/>
          </a:p>
        </p:txBody>
      </p:sp>
      <p:sp>
        <p:nvSpPr>
          <p:cNvPr id="202" name="Google Shape;202;p31"/>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p>
            <a:pPr indent="-431800" lvl="0" marL="457200" rtl="0" algn="l">
              <a:lnSpc>
                <a:spcPct val="130000"/>
              </a:lnSpc>
              <a:spcBef>
                <a:spcPts val="0"/>
              </a:spcBef>
              <a:spcAft>
                <a:spcPts val="0"/>
              </a:spcAft>
              <a:buSzPts val="3200"/>
              <a:buAutoNum type="arabicPeriod"/>
            </a:pPr>
            <a:r>
              <a:rPr lang="en-GB"/>
              <a:t>Why do we look to reduce unwanted energy transfers?</a:t>
            </a:r>
            <a:endParaRPr/>
          </a:p>
          <a:p>
            <a:pPr indent="-431800" lvl="1" marL="914400" rtl="0" algn="l">
              <a:lnSpc>
                <a:spcPct val="130000"/>
              </a:lnSpc>
              <a:spcBef>
                <a:spcPts val="0"/>
              </a:spcBef>
              <a:spcAft>
                <a:spcPts val="0"/>
              </a:spcAft>
              <a:buSzPts val="3200"/>
              <a:buChar char="–"/>
            </a:pPr>
            <a:r>
              <a:rPr lang="en-GB"/>
              <a:t>Unwanted energy transfer cause</a:t>
            </a:r>
            <a:r>
              <a:rPr b="1" lang="en-GB"/>
              <a:t> energy to be wasted</a:t>
            </a:r>
            <a:endParaRPr b="1"/>
          </a:p>
          <a:p>
            <a:pPr indent="-431800" lvl="1" marL="914400" rtl="0" algn="l">
              <a:lnSpc>
                <a:spcPct val="130000"/>
              </a:lnSpc>
              <a:spcBef>
                <a:spcPts val="0"/>
              </a:spcBef>
              <a:spcAft>
                <a:spcPts val="0"/>
              </a:spcAft>
              <a:buSzPts val="3200"/>
              <a:buChar char="–"/>
            </a:pPr>
            <a:r>
              <a:rPr lang="en-GB"/>
              <a:t>We want to reduce that because </a:t>
            </a:r>
            <a:r>
              <a:rPr b="1" lang="en-GB"/>
              <a:t>it costs money to pay for energy</a:t>
            </a:r>
            <a:endParaRPr b="1"/>
          </a:p>
          <a:p>
            <a:pPr indent="-431800" lvl="1" marL="914400" rtl="0" algn="l">
              <a:lnSpc>
                <a:spcPct val="130000"/>
              </a:lnSpc>
              <a:spcBef>
                <a:spcPts val="0"/>
              </a:spcBef>
              <a:spcAft>
                <a:spcPts val="0"/>
              </a:spcAft>
              <a:buSzPts val="3200"/>
              <a:buChar char="–"/>
            </a:pPr>
            <a:r>
              <a:rPr lang="en-GB"/>
              <a:t>Therefore</a:t>
            </a:r>
            <a:r>
              <a:rPr b="1" lang="en-GB"/>
              <a:t> by reducing unwanted transfers we can improve efficiency and save money</a:t>
            </a:r>
            <a:endParaRPr b="1"/>
          </a:p>
          <a:p>
            <a:pPr indent="-431800" lvl="0" marL="457200" rtl="0" algn="l">
              <a:lnSpc>
                <a:spcPct val="130000"/>
              </a:lnSpc>
              <a:spcBef>
                <a:spcPts val="0"/>
              </a:spcBef>
              <a:spcAft>
                <a:spcPts val="0"/>
              </a:spcAft>
              <a:buSzPts val="3200"/>
              <a:buAutoNum type="arabicPeriod"/>
            </a:pPr>
            <a:r>
              <a:rPr lang="en-GB"/>
              <a:t>Give an example of an unwanted energy transfer for a light bulb.</a:t>
            </a:r>
            <a:endParaRPr/>
          </a:p>
          <a:p>
            <a:pPr indent="-431800" lvl="1" marL="914400" rtl="0" algn="l">
              <a:lnSpc>
                <a:spcPct val="130000"/>
              </a:lnSpc>
              <a:spcBef>
                <a:spcPts val="0"/>
              </a:spcBef>
              <a:spcAft>
                <a:spcPts val="0"/>
              </a:spcAft>
              <a:buSzPts val="3200"/>
              <a:buChar char="–"/>
            </a:pPr>
            <a:r>
              <a:rPr b="1" lang="en-GB"/>
              <a:t>The wire transfers energy electrically heating the wire and the room.</a:t>
            </a:r>
            <a:endParaRPr b="1"/>
          </a:p>
          <a:p>
            <a:pPr indent="-431800" lvl="0" marL="457200" rtl="0" algn="l">
              <a:lnSpc>
                <a:spcPct val="130000"/>
              </a:lnSpc>
              <a:spcBef>
                <a:spcPts val="0"/>
              </a:spcBef>
              <a:spcAft>
                <a:spcPts val="0"/>
              </a:spcAft>
              <a:buSzPts val="3200"/>
              <a:buAutoNum type="arabicPeriod"/>
            </a:pPr>
            <a:r>
              <a:rPr lang="en-GB"/>
              <a:t>Explain how unwanted energy transfers are reduced in engines.</a:t>
            </a:r>
            <a:endParaRPr/>
          </a:p>
          <a:p>
            <a:pPr indent="-431800" lvl="1" marL="914400" rtl="0" algn="l">
              <a:lnSpc>
                <a:spcPct val="130000"/>
              </a:lnSpc>
              <a:spcBef>
                <a:spcPts val="0"/>
              </a:spcBef>
              <a:spcAft>
                <a:spcPts val="0"/>
              </a:spcAft>
              <a:buSzPts val="3200"/>
              <a:buChar char="–"/>
            </a:pPr>
            <a:r>
              <a:rPr b="1" lang="en-GB"/>
              <a:t>By using a lubricant to reduce friction between components.</a:t>
            </a:r>
            <a:endParaRPr/>
          </a:p>
        </p:txBody>
      </p:sp>
      <p:sp>
        <p:nvSpPr>
          <p:cNvPr id="203" name="Google Shape;203;p3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7" name="Shape 207"/>
        <p:cNvGrpSpPr/>
        <p:nvPr/>
      </p:nvGrpSpPr>
      <p:grpSpPr>
        <a:xfrm>
          <a:off x="0" y="0"/>
          <a:ext cx="0" cy="0"/>
          <a:chOff x="0" y="0"/>
          <a:chExt cx="0" cy="0"/>
        </a:xfrm>
      </p:grpSpPr>
      <p:sp>
        <p:nvSpPr>
          <p:cNvPr id="208" name="Google Shape;208;p32"/>
          <p:cNvSpPr txBox="1"/>
          <p:nvPr>
            <p:ph type="title"/>
          </p:nvPr>
        </p:nvSpPr>
        <p:spPr>
          <a:xfrm>
            <a:off x="917950" y="393500"/>
            <a:ext cx="13201200" cy="927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Review</a:t>
            </a:r>
            <a:endParaRPr/>
          </a:p>
        </p:txBody>
      </p:sp>
      <p:sp>
        <p:nvSpPr>
          <p:cNvPr id="209" name="Google Shape;209;p32"/>
          <p:cNvSpPr txBox="1"/>
          <p:nvPr>
            <p:ph idx="1" type="body"/>
          </p:nvPr>
        </p:nvSpPr>
        <p:spPr>
          <a:xfrm>
            <a:off x="917950" y="1152375"/>
            <a:ext cx="16452001" cy="7686300"/>
          </a:xfrm>
          <a:prstGeom prst="rect">
            <a:avLst/>
          </a:prstGeom>
          <a:noFill/>
          <a:ln>
            <a:noFill/>
          </a:ln>
        </p:spPr>
        <p:txBody>
          <a:bodyPr anchorCtr="0" anchor="t" bIns="0" lIns="0" spcFirstLastPara="1" rIns="0" wrap="square" tIns="0">
            <a:noAutofit/>
          </a:bodyPr>
          <a:lstStyle/>
          <a:p>
            <a:pPr indent="-431800" lvl="0" marL="457200" rtl="0" algn="l">
              <a:lnSpc>
                <a:spcPct val="130000"/>
              </a:lnSpc>
              <a:spcBef>
                <a:spcPts val="0"/>
              </a:spcBef>
              <a:spcAft>
                <a:spcPts val="0"/>
              </a:spcAft>
              <a:buSzPts val="3200"/>
              <a:buAutoNum type="arabicPeriod" startAt="4"/>
            </a:pPr>
            <a:r>
              <a:rPr lang="en-GB"/>
              <a:t>What does thermal conductivity mean?</a:t>
            </a:r>
            <a:endParaRPr/>
          </a:p>
          <a:p>
            <a:pPr indent="-431800" lvl="1" marL="914400" rtl="0" algn="l">
              <a:lnSpc>
                <a:spcPct val="130000"/>
              </a:lnSpc>
              <a:spcBef>
                <a:spcPts val="0"/>
              </a:spcBef>
              <a:spcAft>
                <a:spcPts val="0"/>
              </a:spcAft>
              <a:buSzPts val="3200"/>
              <a:buChar char="–"/>
            </a:pPr>
            <a:r>
              <a:rPr b="1" lang="en-GB"/>
              <a:t>Defines how easily energy is transferred through a material by conduction</a:t>
            </a:r>
            <a:endParaRPr b="1"/>
          </a:p>
          <a:p>
            <a:pPr indent="-431800" lvl="0" marL="457200" rtl="0" algn="l">
              <a:lnSpc>
                <a:spcPct val="130000"/>
              </a:lnSpc>
              <a:spcBef>
                <a:spcPts val="0"/>
              </a:spcBef>
              <a:spcAft>
                <a:spcPts val="0"/>
              </a:spcAft>
              <a:buSzPts val="3200"/>
              <a:buAutoNum type="arabicPeriod" startAt="4"/>
            </a:pPr>
            <a:r>
              <a:rPr lang="en-GB"/>
              <a:t>Explain two ways to reduce energy transfers in heated buildings.</a:t>
            </a:r>
            <a:endParaRPr/>
          </a:p>
          <a:p>
            <a:pPr indent="-431800" lvl="1" marL="914400" rtl="0" algn="l">
              <a:lnSpc>
                <a:spcPct val="130000"/>
              </a:lnSpc>
              <a:spcBef>
                <a:spcPts val="0"/>
              </a:spcBef>
              <a:spcAft>
                <a:spcPts val="0"/>
              </a:spcAft>
              <a:buSzPts val="3200"/>
              <a:buChar char="–"/>
            </a:pPr>
            <a:r>
              <a:rPr b="1" lang="en-GB"/>
              <a:t>Draught excluders - reduce air flow preventing warm air leaving the building.</a:t>
            </a:r>
            <a:endParaRPr b="1"/>
          </a:p>
          <a:p>
            <a:pPr indent="-431800" lvl="1" marL="914400" rtl="0" algn="l">
              <a:lnSpc>
                <a:spcPct val="130000"/>
              </a:lnSpc>
              <a:spcBef>
                <a:spcPts val="0"/>
              </a:spcBef>
              <a:spcAft>
                <a:spcPts val="0"/>
              </a:spcAft>
              <a:buSzPts val="3200"/>
              <a:buChar char="–"/>
            </a:pPr>
            <a:r>
              <a:rPr b="1" lang="en-GB"/>
              <a:t>Double glazing - prevents heat transfer by conduction due to vacuum gap between glazing.</a:t>
            </a:r>
            <a:endParaRPr b="1"/>
          </a:p>
          <a:p>
            <a:pPr indent="-431800" lvl="1" marL="914400" rtl="0" algn="l">
              <a:lnSpc>
                <a:spcPct val="130000"/>
              </a:lnSpc>
              <a:spcBef>
                <a:spcPts val="0"/>
              </a:spcBef>
              <a:spcAft>
                <a:spcPts val="0"/>
              </a:spcAft>
              <a:buSzPts val="3200"/>
              <a:buChar char="–"/>
            </a:pPr>
            <a:r>
              <a:rPr b="1" lang="en-GB"/>
              <a:t>Loft / cavity wall insulation - prevents heat transfer by conduction due to air pockets in material</a:t>
            </a:r>
            <a:endParaRPr b="1"/>
          </a:p>
          <a:p>
            <a:pPr indent="-431800" lvl="1" marL="914400" rtl="0" algn="l">
              <a:lnSpc>
                <a:spcPct val="130000"/>
              </a:lnSpc>
              <a:spcBef>
                <a:spcPts val="0"/>
              </a:spcBef>
              <a:spcAft>
                <a:spcPts val="0"/>
              </a:spcAft>
              <a:buSzPts val="3200"/>
              <a:buChar char="–"/>
            </a:pPr>
            <a:r>
              <a:rPr b="1" lang="en-GB"/>
              <a:t>Foil backed radiators - reflects heat back into room.</a:t>
            </a:r>
            <a:r>
              <a:rPr lang="en-GB"/>
              <a:t> </a:t>
            </a:r>
            <a:endParaRPr/>
          </a:p>
        </p:txBody>
      </p:sp>
      <p:sp>
        <p:nvSpPr>
          <p:cNvPr id="210" name="Google Shape;210;p3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6" name="Shape 86"/>
        <p:cNvGrpSpPr/>
        <p:nvPr/>
      </p:nvGrpSpPr>
      <p:grpSpPr>
        <a:xfrm>
          <a:off x="0" y="0"/>
          <a:ext cx="0" cy="0"/>
          <a:chOff x="0" y="0"/>
          <a:chExt cx="0" cy="0"/>
        </a:xfrm>
      </p:grpSpPr>
      <p:sp>
        <p:nvSpPr>
          <p:cNvPr id="87" name="Google Shape;87;p15"/>
          <p:cNvSpPr txBox="1"/>
          <p:nvPr>
            <p:ph type="title"/>
          </p:nvPr>
        </p:nvSpPr>
        <p:spPr>
          <a:xfrm>
            <a:off x="917950" y="421600"/>
            <a:ext cx="13201200" cy="1152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Exam questions</a:t>
            </a:r>
            <a:endParaRPr/>
          </a:p>
        </p:txBody>
      </p:sp>
      <p:sp>
        <p:nvSpPr>
          <p:cNvPr id="88" name="Google Shape;88;p15"/>
          <p:cNvSpPr txBox="1"/>
          <p:nvPr>
            <p:ph idx="1" type="body"/>
          </p:nvPr>
        </p:nvSpPr>
        <p:spPr>
          <a:xfrm>
            <a:off x="917950" y="1321000"/>
            <a:ext cx="16452001" cy="7517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3200"/>
              <a:buNone/>
            </a:pPr>
            <a:r>
              <a:rPr lang="en-GB"/>
              <a:t>1(a).	</a:t>
            </a:r>
            <a:endParaRPr/>
          </a:p>
          <a:p>
            <a:pPr indent="0" lvl="0" marL="0" rtl="0" algn="l">
              <a:lnSpc>
                <a:spcPct val="130000"/>
              </a:lnSpc>
              <a:spcBef>
                <a:spcPts val="2000"/>
              </a:spcBef>
              <a:spcAft>
                <a:spcPts val="0"/>
              </a:spcAft>
              <a:buSzPts val="3200"/>
              <a:buNone/>
            </a:pPr>
            <a:r>
              <a:rPr lang="en-GB"/>
              <a:t>Producing electricity in power stations is not very efficient.</a:t>
            </a:r>
            <a:endParaRPr/>
          </a:p>
          <a:p>
            <a:pPr indent="0" lvl="0" marL="0" rtl="0" algn="l">
              <a:lnSpc>
                <a:spcPct val="130000"/>
              </a:lnSpc>
              <a:spcBef>
                <a:spcPts val="2000"/>
              </a:spcBef>
              <a:spcAft>
                <a:spcPts val="0"/>
              </a:spcAft>
              <a:buSzPts val="3200"/>
              <a:buNone/>
            </a:pPr>
            <a:r>
              <a:rPr lang="en-GB"/>
              <a:t>In power station A, 800 joules of energy from coal produce 300 joules of electrical energy.</a:t>
            </a:r>
            <a:endParaRPr/>
          </a:p>
          <a:p>
            <a:pPr indent="0" lvl="0" marL="0" rtl="0" algn="l">
              <a:lnSpc>
                <a:spcPct val="130000"/>
              </a:lnSpc>
              <a:spcBef>
                <a:spcPts val="2000"/>
              </a:spcBef>
              <a:spcAft>
                <a:spcPts val="0"/>
              </a:spcAft>
              <a:buSzPts val="3200"/>
              <a:buNone/>
            </a:pPr>
            <a:r>
              <a:rPr lang="en-GB"/>
              <a:t>Calculate the efficiency of this power station</a:t>
            </a:r>
            <a:endParaRPr/>
          </a:p>
          <a:p>
            <a:pPr indent="0" lvl="0" marL="0" rtl="0" algn="l">
              <a:lnSpc>
                <a:spcPct val="130000"/>
              </a:lnSpc>
              <a:spcBef>
                <a:spcPts val="2000"/>
              </a:spcBef>
              <a:spcAft>
                <a:spcPts val="0"/>
              </a:spcAft>
              <a:buSzPts val="3200"/>
              <a:buNone/>
            </a:pPr>
            <a:r>
              <a:rPr lang="en-GB"/>
              <a:t> answer _ _ _ _ _ _ _ _ _ _ _ _ _ _ _ _ _ _ _ _ _ _ _ _ _ _ _ _ _ _ _ _ _ _ _ _ _ _ _ _ _ 			</a:t>
            </a:r>
            <a:r>
              <a:rPr b="1" lang="en-GB"/>
              <a:t>[2]</a:t>
            </a:r>
            <a:endParaRPr b="1"/>
          </a:p>
          <a:p>
            <a:pPr indent="0" lvl="0" marL="0" rtl="0" algn="l">
              <a:lnSpc>
                <a:spcPct val="130000"/>
              </a:lnSpc>
              <a:spcBef>
                <a:spcPts val="2000"/>
              </a:spcBef>
              <a:spcAft>
                <a:spcPts val="0"/>
              </a:spcAft>
              <a:buSzPts val="3200"/>
              <a:buNone/>
            </a:pPr>
            <a:r>
              <a:rPr lang="en-GB"/>
              <a:t>(b).	</a:t>
            </a:r>
            <a:endParaRPr/>
          </a:p>
          <a:p>
            <a:pPr indent="0" lvl="0" marL="0" rtl="0" algn="l">
              <a:lnSpc>
                <a:spcPct val="130000"/>
              </a:lnSpc>
              <a:spcBef>
                <a:spcPts val="2000"/>
              </a:spcBef>
              <a:spcAft>
                <a:spcPts val="0"/>
              </a:spcAft>
              <a:buSzPts val="3200"/>
              <a:buNone/>
            </a:pPr>
            <a:r>
              <a:rPr lang="en-GB"/>
              <a:t>In another power station, B, 800 joules of energy from coal produces 350 joules of electrical energy.</a:t>
            </a:r>
            <a:endParaRPr/>
          </a:p>
          <a:p>
            <a:pPr indent="0" lvl="0" marL="0" rtl="0" algn="l">
              <a:lnSpc>
                <a:spcPct val="130000"/>
              </a:lnSpc>
              <a:spcBef>
                <a:spcPts val="2000"/>
              </a:spcBef>
              <a:spcAft>
                <a:spcPts val="0"/>
              </a:spcAft>
              <a:buSzPts val="3200"/>
              <a:buNone/>
            </a:pPr>
            <a:r>
              <a:rPr lang="en-GB"/>
              <a:t>Comment on the efficiency of power stations A and B.</a:t>
            </a:r>
            <a:endParaRPr/>
          </a:p>
          <a:p>
            <a:pPr indent="0" lvl="0" marL="0" rtl="0" algn="l">
              <a:lnSpc>
                <a:spcPct val="130000"/>
              </a:lnSpc>
              <a:spcBef>
                <a:spcPts val="2000"/>
              </a:spcBef>
              <a:spcAft>
                <a:spcPts val="0"/>
              </a:spcAft>
              <a:buSzPts val="3200"/>
              <a:buNone/>
            </a:pPr>
            <a:r>
              <a:rPr lang="en-GB"/>
              <a:t> </a:t>
            </a:r>
            <a:endParaRPr/>
          </a:p>
          <a:p>
            <a:pPr indent="0" lvl="0" marL="0" rtl="0" algn="l">
              <a:lnSpc>
                <a:spcPct val="130000"/>
              </a:lnSpc>
              <a:spcBef>
                <a:spcPts val="2000"/>
              </a:spcBef>
              <a:spcAft>
                <a:spcPts val="0"/>
              </a:spcAft>
              <a:buSzPts val="3200"/>
              <a:buNone/>
            </a:pPr>
            <a:r>
              <a:rPr lang="en-GB"/>
              <a:t>[1]</a:t>
            </a:r>
            <a:endParaRPr/>
          </a:p>
          <a:p>
            <a:pPr indent="0" lvl="0" marL="0" rtl="0" algn="l">
              <a:lnSpc>
                <a:spcPct val="130000"/>
              </a:lnSpc>
              <a:spcBef>
                <a:spcPts val="2000"/>
              </a:spcBef>
              <a:spcAft>
                <a:spcPts val="0"/>
              </a:spcAft>
              <a:buSzPts val="3200"/>
              <a:buNone/>
            </a:pPr>
            <a:r>
              <a:t/>
            </a:r>
            <a:endParaRPr/>
          </a:p>
          <a:p>
            <a:pPr indent="0" lvl="0" marL="0" rtl="0" algn="l">
              <a:lnSpc>
                <a:spcPct val="130000"/>
              </a:lnSpc>
              <a:spcBef>
                <a:spcPts val="2000"/>
              </a:spcBef>
              <a:spcAft>
                <a:spcPts val="2000"/>
              </a:spcAft>
              <a:buSzPts val="3200"/>
              <a:buNone/>
            </a:pPr>
            <a:r>
              <a:t/>
            </a:r>
            <a:endParaRPr/>
          </a:p>
        </p:txBody>
      </p:sp>
      <p:sp>
        <p:nvSpPr>
          <p:cNvPr id="89" name="Google Shape;89;p1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90" name="Google Shape;90;p15"/>
          <p:cNvSpPr txBox="1"/>
          <p:nvPr/>
        </p:nvSpPr>
        <p:spPr>
          <a:xfrm>
            <a:off x="10137600" y="0"/>
            <a:ext cx="8150400" cy="95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Montserrat"/>
                <a:ea typeface="Montserrat"/>
                <a:cs typeface="Montserrat"/>
                <a:sym typeface="Montserrat"/>
              </a:rPr>
              <a:t>OCR GCSE Science B, 712/01  Jan 2013</a:t>
            </a:r>
            <a:endParaRPr b="0" i="0" sz="28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4" name="Shape 214"/>
        <p:cNvGrpSpPr/>
        <p:nvPr/>
      </p:nvGrpSpPr>
      <p:grpSpPr>
        <a:xfrm>
          <a:off x="0" y="0"/>
          <a:ext cx="0" cy="0"/>
          <a:chOff x="0" y="0"/>
          <a:chExt cx="0" cy="0"/>
        </a:xfrm>
      </p:grpSpPr>
      <p:sp>
        <p:nvSpPr>
          <p:cNvPr id="215" name="Google Shape;215;p33"/>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Review</a:t>
            </a:r>
            <a:endParaRPr/>
          </a:p>
        </p:txBody>
      </p:sp>
      <p:sp>
        <p:nvSpPr>
          <p:cNvPr id="216" name="Google Shape;216;p33"/>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p>
            <a:pPr indent="-431800" lvl="0" marL="457200" rtl="0" algn="l">
              <a:lnSpc>
                <a:spcPct val="130000"/>
              </a:lnSpc>
              <a:spcBef>
                <a:spcPts val="0"/>
              </a:spcBef>
              <a:spcAft>
                <a:spcPts val="0"/>
              </a:spcAft>
              <a:buSzPts val="3200"/>
              <a:buAutoNum type="arabicPeriod" startAt="6"/>
            </a:pPr>
            <a:r>
              <a:rPr lang="en-GB"/>
              <a:t>How does the thickness of a wall affect the building’s rate of cooling?</a:t>
            </a:r>
            <a:endParaRPr/>
          </a:p>
          <a:p>
            <a:pPr indent="-431800" lvl="1" marL="914400" rtl="0" algn="l">
              <a:lnSpc>
                <a:spcPct val="130000"/>
              </a:lnSpc>
              <a:spcBef>
                <a:spcPts val="0"/>
              </a:spcBef>
              <a:spcAft>
                <a:spcPts val="0"/>
              </a:spcAft>
              <a:buSzPts val="3200"/>
              <a:buChar char="–"/>
            </a:pPr>
            <a:r>
              <a:rPr b="1" lang="en-GB"/>
              <a:t>Thicker walls will reduce rate of cooling.</a:t>
            </a:r>
            <a:endParaRPr b="1"/>
          </a:p>
          <a:p>
            <a:pPr indent="-431800" lvl="0" marL="457200" rtl="0" algn="l">
              <a:lnSpc>
                <a:spcPct val="130000"/>
              </a:lnSpc>
              <a:spcBef>
                <a:spcPts val="0"/>
              </a:spcBef>
              <a:spcAft>
                <a:spcPts val="0"/>
              </a:spcAft>
              <a:buSzPts val="3200"/>
              <a:buAutoNum type="arabicPeriod" startAt="6"/>
            </a:pPr>
            <a:r>
              <a:rPr lang="en-GB"/>
              <a:t>Explain your answer.</a:t>
            </a:r>
            <a:endParaRPr/>
          </a:p>
          <a:p>
            <a:pPr indent="-431800" lvl="1" marL="914400" rtl="0" algn="l">
              <a:lnSpc>
                <a:spcPct val="130000"/>
              </a:lnSpc>
              <a:spcBef>
                <a:spcPts val="0"/>
              </a:spcBef>
              <a:spcAft>
                <a:spcPts val="0"/>
              </a:spcAft>
              <a:buSzPts val="3200"/>
              <a:buChar char="–"/>
            </a:pPr>
            <a:r>
              <a:rPr b="1" lang="en-GB"/>
              <a:t>The thicker wall will reduce the rate at which energy is transferred to the outside, as the distance is increased. This means that it will stay warmer for longer.</a:t>
            </a:r>
            <a:endParaRPr b="1"/>
          </a:p>
        </p:txBody>
      </p:sp>
      <p:sp>
        <p:nvSpPr>
          <p:cNvPr id="217" name="Google Shape;217;p3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4" name="Shape 94"/>
        <p:cNvGrpSpPr/>
        <p:nvPr/>
      </p:nvGrpSpPr>
      <p:grpSpPr>
        <a:xfrm>
          <a:off x="0" y="0"/>
          <a:ext cx="0" cy="0"/>
          <a:chOff x="0" y="0"/>
          <a:chExt cx="0" cy="0"/>
        </a:xfrm>
      </p:grpSpPr>
      <p:sp>
        <p:nvSpPr>
          <p:cNvPr id="95" name="Google Shape;95;p1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2.</a:t>
            </a:r>
            <a:endParaRPr/>
          </a:p>
        </p:txBody>
      </p:sp>
      <p:sp>
        <p:nvSpPr>
          <p:cNvPr id="96" name="Google Shape;96;p16"/>
          <p:cNvSpPr txBox="1"/>
          <p:nvPr>
            <p:ph idx="1" type="body"/>
          </p:nvPr>
        </p:nvSpPr>
        <p:spPr>
          <a:xfrm>
            <a:off x="917950" y="1656100"/>
            <a:ext cx="16452001" cy="7182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3200"/>
              <a:buNone/>
            </a:pPr>
            <a:r>
              <a:rPr lang="en-GB"/>
              <a:t>In a power station, 900 MJ of energy from fuel is needed to make 420 MJ of electrical energy.</a:t>
            </a:r>
            <a:endParaRPr/>
          </a:p>
          <a:p>
            <a:pPr indent="0" lvl="0" marL="0" rtl="0" algn="l">
              <a:lnSpc>
                <a:spcPct val="130000"/>
              </a:lnSpc>
              <a:spcBef>
                <a:spcPts val="2000"/>
              </a:spcBef>
              <a:spcAft>
                <a:spcPts val="0"/>
              </a:spcAft>
              <a:buSzPts val="3200"/>
              <a:buNone/>
            </a:pPr>
            <a:r>
              <a:rPr lang="en-GB"/>
              <a:t>Calculate the percentage efficiency.</a:t>
            </a:r>
            <a:endParaRPr/>
          </a:p>
          <a:p>
            <a:pPr indent="0" lvl="0" marL="0" rtl="0" algn="l">
              <a:lnSpc>
                <a:spcPct val="130000"/>
              </a:lnSpc>
              <a:spcBef>
                <a:spcPts val="2000"/>
              </a:spcBef>
              <a:spcAft>
                <a:spcPts val="0"/>
              </a:spcAft>
              <a:buSzPts val="3200"/>
              <a:buNone/>
            </a:pPr>
            <a:r>
              <a:rPr lang="en-GB"/>
              <a:t>Give your answer to two significant figures.</a:t>
            </a:r>
            <a:endParaRPr/>
          </a:p>
          <a:p>
            <a:pPr indent="0" lvl="0" marL="0" rtl="0" algn="l">
              <a:lnSpc>
                <a:spcPct val="130000"/>
              </a:lnSpc>
              <a:spcBef>
                <a:spcPts val="2000"/>
              </a:spcBef>
              <a:spcAft>
                <a:spcPts val="0"/>
              </a:spcAft>
              <a:buSzPts val="3200"/>
              <a:buNone/>
            </a:pPr>
            <a:r>
              <a:rPr lang="en-GB"/>
              <a:t>percentage efficiency =  _ _ _ _ _ _ _ _ _ _ _ _ _ _ _ _ _ _ _ _ _ _ _ _ _ _ _ _ _ _ _ _ _	</a:t>
            </a:r>
            <a:r>
              <a:rPr b="1" lang="en-GB"/>
              <a:t>[2]</a:t>
            </a:r>
            <a:endParaRPr b="1"/>
          </a:p>
          <a:p>
            <a:pPr indent="0" lvl="0" marL="0" rtl="0" algn="l">
              <a:lnSpc>
                <a:spcPct val="130000"/>
              </a:lnSpc>
              <a:spcBef>
                <a:spcPts val="2000"/>
              </a:spcBef>
              <a:spcAft>
                <a:spcPts val="0"/>
              </a:spcAft>
              <a:buSzPts val="3200"/>
              <a:buNone/>
            </a:pPr>
            <a:r>
              <a:rPr lang="en-GB"/>
              <a:t>The steam given out from the turbines in this power station can be used to heat nearby offices.</a:t>
            </a:r>
            <a:endParaRPr/>
          </a:p>
          <a:p>
            <a:pPr indent="0" lvl="0" marL="0" rtl="0" algn="l">
              <a:lnSpc>
                <a:spcPct val="130000"/>
              </a:lnSpc>
              <a:spcBef>
                <a:spcPts val="2000"/>
              </a:spcBef>
              <a:spcAft>
                <a:spcPts val="0"/>
              </a:spcAft>
              <a:buSzPts val="3200"/>
              <a:buNone/>
            </a:pPr>
            <a:r>
              <a:rPr lang="en-GB"/>
              <a:t>This would improve the overall efficiency of the power station.</a:t>
            </a:r>
            <a:endParaRPr/>
          </a:p>
          <a:p>
            <a:pPr indent="0" lvl="0" marL="0" rtl="0" algn="l">
              <a:lnSpc>
                <a:spcPct val="130000"/>
              </a:lnSpc>
              <a:spcBef>
                <a:spcPts val="2000"/>
              </a:spcBef>
              <a:spcAft>
                <a:spcPts val="0"/>
              </a:spcAft>
              <a:buSzPts val="3200"/>
              <a:buNone/>
            </a:pPr>
            <a:r>
              <a:rPr lang="en-GB"/>
              <a:t>Explain why.																													</a:t>
            </a:r>
            <a:r>
              <a:rPr b="1" lang="en-GB"/>
              <a:t>[1]</a:t>
            </a:r>
            <a:endParaRPr b="1"/>
          </a:p>
          <a:p>
            <a:pPr indent="0" lvl="0" marL="0" rtl="0" algn="l">
              <a:lnSpc>
                <a:spcPct val="130000"/>
              </a:lnSpc>
              <a:spcBef>
                <a:spcPts val="2000"/>
              </a:spcBef>
              <a:spcAft>
                <a:spcPts val="0"/>
              </a:spcAft>
              <a:buSzPts val="3200"/>
              <a:buNone/>
            </a:pPr>
            <a:r>
              <a:t/>
            </a:r>
            <a:endParaRPr/>
          </a:p>
          <a:p>
            <a:pPr indent="0" lvl="0" marL="0" rtl="0" algn="l">
              <a:lnSpc>
                <a:spcPct val="130000"/>
              </a:lnSpc>
              <a:spcBef>
                <a:spcPts val="2000"/>
              </a:spcBef>
              <a:spcAft>
                <a:spcPts val="0"/>
              </a:spcAft>
              <a:buSzPts val="3200"/>
              <a:buNone/>
            </a:pPr>
            <a:r>
              <a:t/>
            </a:r>
            <a:endParaRPr/>
          </a:p>
          <a:p>
            <a:pPr indent="0" lvl="0" marL="0" rtl="0" algn="l">
              <a:lnSpc>
                <a:spcPct val="130000"/>
              </a:lnSpc>
              <a:spcBef>
                <a:spcPts val="2000"/>
              </a:spcBef>
              <a:spcAft>
                <a:spcPts val="2000"/>
              </a:spcAft>
              <a:buSzPts val="3200"/>
              <a:buNone/>
            </a:pPr>
            <a:r>
              <a:t/>
            </a:r>
            <a:endParaRPr/>
          </a:p>
        </p:txBody>
      </p:sp>
      <p:sp>
        <p:nvSpPr>
          <p:cNvPr id="97" name="Google Shape;97;p1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98" name="Google Shape;98;p16"/>
          <p:cNvSpPr txBox="1"/>
          <p:nvPr/>
        </p:nvSpPr>
        <p:spPr>
          <a:xfrm>
            <a:off x="10137600" y="0"/>
            <a:ext cx="8150400" cy="95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Montserrat"/>
                <a:ea typeface="Montserrat"/>
                <a:cs typeface="Montserrat"/>
                <a:sym typeface="Montserrat"/>
              </a:rPr>
              <a:t>OCR GCSE Science B, 712/01  June 2013</a:t>
            </a:r>
            <a:endParaRPr b="0" i="0" sz="28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2" name="Shape 102"/>
        <p:cNvGrpSpPr/>
        <p:nvPr/>
      </p:nvGrpSpPr>
      <p:grpSpPr>
        <a:xfrm>
          <a:off x="0" y="0"/>
          <a:ext cx="0" cy="0"/>
          <a:chOff x="0" y="0"/>
          <a:chExt cx="0" cy="0"/>
        </a:xfrm>
      </p:grpSpPr>
      <p:sp>
        <p:nvSpPr>
          <p:cNvPr id="103" name="Google Shape;103;p17"/>
          <p:cNvSpPr txBox="1"/>
          <p:nvPr/>
        </p:nvSpPr>
        <p:spPr>
          <a:xfrm>
            <a:off x="914400" y="2863400"/>
            <a:ext cx="12448201" cy="3828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6000"/>
              <a:buFont typeface="Arial"/>
              <a:buNone/>
            </a:pPr>
            <a:r>
              <a:rPr b="0" i="0" lang="en-GB" sz="6000" u="none" cap="none" strike="noStrike">
                <a:solidFill>
                  <a:schemeClr val="dk2"/>
                </a:solidFill>
                <a:latin typeface="Montserrat SemiBold"/>
                <a:ea typeface="Montserrat SemiBold"/>
                <a:cs typeface="Montserrat SemiBold"/>
                <a:sym typeface="Montserrat SemiBold"/>
              </a:rPr>
              <a:t>Answers</a:t>
            </a:r>
            <a:endParaRPr b="0" i="0" sz="6000" u="none" cap="none" strike="noStrike">
              <a:solidFill>
                <a:schemeClr val="dk2"/>
              </a:solidFill>
              <a:latin typeface="Montserrat SemiBold"/>
              <a:ea typeface="Montserrat SemiBold"/>
              <a:cs typeface="Montserrat SemiBold"/>
              <a:sym typeface="Montserrat SemiBold"/>
            </a:endParaRPr>
          </a:p>
        </p:txBody>
      </p:sp>
      <p:sp>
        <p:nvSpPr>
          <p:cNvPr id="104" name="Google Shape;104;p17"/>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sp>
        <p:nvSpPr>
          <p:cNvPr id="105" name="Google Shape;105;p1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solidFill>
                  <a:srgbClr val="434343"/>
                </a:solidFill>
              </a:rPr>
              <a:t>‹#›</a:t>
            </a:fld>
            <a:endParaRPr>
              <a:solidFill>
                <a:srgbClr val="43434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9" name="Shape 109"/>
        <p:cNvGrpSpPr/>
        <p:nvPr/>
      </p:nvGrpSpPr>
      <p:grpSpPr>
        <a:xfrm>
          <a:off x="0" y="0"/>
          <a:ext cx="0" cy="0"/>
          <a:chOff x="0" y="0"/>
          <a:chExt cx="0" cy="0"/>
        </a:xfrm>
      </p:grpSpPr>
      <p:sp>
        <p:nvSpPr>
          <p:cNvPr id="110" name="Google Shape;110;p1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t/>
            </a:r>
            <a:endParaRPr/>
          </a:p>
        </p:txBody>
      </p:sp>
      <p:sp>
        <p:nvSpPr>
          <p:cNvPr id="111" name="Google Shape;111;p1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112" name="Google Shape;112;p18"/>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SzPts val="3200"/>
              <a:buNone/>
            </a:pPr>
            <a:r>
              <a:t/>
            </a:r>
            <a:endParaRPr/>
          </a:p>
        </p:txBody>
      </p:sp>
      <p:graphicFrame>
        <p:nvGraphicFramePr>
          <p:cNvPr id="113" name="Google Shape;113;p18"/>
          <p:cNvGraphicFramePr/>
          <p:nvPr/>
        </p:nvGraphicFramePr>
        <p:xfrm>
          <a:off x="917938" y="285500"/>
          <a:ext cx="3000000" cy="3000000"/>
        </p:xfrm>
        <a:graphic>
          <a:graphicData uri="http://schemas.openxmlformats.org/drawingml/2006/table">
            <a:tbl>
              <a:tblPr>
                <a:solidFill>
                  <a:srgbClr val="FFFFFF"/>
                </a:solidFill>
                <a:tableStyleId>{2877A4BB-DF34-419B-8341-6B367BE146FD}</a:tableStyleId>
              </a:tblPr>
              <a:tblGrid>
                <a:gridCol w="631050"/>
                <a:gridCol w="631050"/>
                <a:gridCol w="610700"/>
                <a:gridCol w="4580200"/>
                <a:gridCol w="1221375"/>
                <a:gridCol w="8516525"/>
              </a:tblGrid>
              <a:tr h="608000">
                <a:tc gridSpan="3">
                  <a:txBody>
                    <a:bodyPr/>
                    <a:lstStyle/>
                    <a:p>
                      <a:pPr indent="0" lvl="0" marL="0" marR="0" rtl="0" algn="l">
                        <a:lnSpc>
                          <a:spcPct val="210000"/>
                        </a:lnSpc>
                        <a:spcBef>
                          <a:spcPts val="0"/>
                        </a:spcBef>
                        <a:spcAft>
                          <a:spcPts val="0"/>
                        </a:spcAft>
                        <a:buClr>
                          <a:srgbClr val="000000"/>
                        </a:buClr>
                        <a:buSzPts val="2000"/>
                        <a:buFont typeface="Arial"/>
                        <a:buNone/>
                      </a:pPr>
                      <a:r>
                        <a:rPr b="1" lang="en-GB" sz="2000" u="none" cap="none" strike="noStrike">
                          <a:solidFill>
                            <a:schemeClr val="dk2"/>
                          </a:solidFill>
                          <a:latin typeface="Montserrat"/>
                          <a:ea typeface="Montserrat"/>
                          <a:cs typeface="Montserrat"/>
                          <a:sym typeface="Montserrat"/>
                        </a:rPr>
                        <a:t>Question</a:t>
                      </a:r>
                      <a:endParaRPr b="1" sz="2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a:txBody>
                    <a:bodyPr/>
                    <a:lstStyle/>
                    <a:p>
                      <a:pPr indent="0" lvl="0" marL="0" marR="0" rtl="0" algn="l">
                        <a:lnSpc>
                          <a:spcPct val="210000"/>
                        </a:lnSpc>
                        <a:spcBef>
                          <a:spcPts val="0"/>
                        </a:spcBef>
                        <a:spcAft>
                          <a:spcPts val="0"/>
                        </a:spcAft>
                        <a:buClr>
                          <a:srgbClr val="000000"/>
                        </a:buClr>
                        <a:buSzPts val="2000"/>
                        <a:buFont typeface="Arial"/>
                        <a:buNone/>
                      </a:pPr>
                      <a:r>
                        <a:rPr b="1" lang="en-GB" sz="2000" u="none" cap="none" strike="noStrike">
                          <a:solidFill>
                            <a:schemeClr val="dk2"/>
                          </a:solidFill>
                          <a:latin typeface="Montserrat"/>
                          <a:ea typeface="Montserrat"/>
                          <a:cs typeface="Montserrat"/>
                          <a:sym typeface="Montserrat"/>
                        </a:rPr>
                        <a:t>Answer/Indicative content</a:t>
                      </a:r>
                      <a:endParaRPr b="1" sz="2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210000"/>
                        </a:lnSpc>
                        <a:spcBef>
                          <a:spcPts val="0"/>
                        </a:spcBef>
                        <a:spcAft>
                          <a:spcPts val="0"/>
                        </a:spcAft>
                        <a:buClr>
                          <a:srgbClr val="000000"/>
                        </a:buClr>
                        <a:buSzPts val="2000"/>
                        <a:buFont typeface="Arial"/>
                        <a:buNone/>
                      </a:pPr>
                      <a:r>
                        <a:rPr b="1" lang="en-GB" sz="2000" u="none" cap="none" strike="noStrike">
                          <a:solidFill>
                            <a:schemeClr val="dk2"/>
                          </a:solidFill>
                          <a:latin typeface="Montserrat"/>
                          <a:ea typeface="Montserrat"/>
                          <a:cs typeface="Montserrat"/>
                          <a:sym typeface="Montserrat"/>
                        </a:rPr>
                        <a:t>Marks</a:t>
                      </a:r>
                      <a:endParaRPr b="1" sz="2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210000"/>
                        </a:lnSpc>
                        <a:spcBef>
                          <a:spcPts val="0"/>
                        </a:spcBef>
                        <a:spcAft>
                          <a:spcPts val="0"/>
                        </a:spcAft>
                        <a:buClr>
                          <a:srgbClr val="000000"/>
                        </a:buClr>
                        <a:buSzPts val="2000"/>
                        <a:buFont typeface="Arial"/>
                        <a:buNone/>
                      </a:pPr>
                      <a:r>
                        <a:rPr b="1" lang="en-GB" sz="2000" u="none" cap="none" strike="noStrike">
                          <a:solidFill>
                            <a:schemeClr val="dk2"/>
                          </a:solidFill>
                          <a:latin typeface="Montserrat"/>
                          <a:ea typeface="Montserrat"/>
                          <a:cs typeface="Montserrat"/>
                          <a:sym typeface="Montserrat"/>
                        </a:rPr>
                        <a:t>Guidance</a:t>
                      </a:r>
                      <a:endParaRPr b="1"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95775">
                <a:tc>
                  <a:txBody>
                    <a:bodyPr/>
                    <a:lstStyle/>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1</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a</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0.375 (2)</a:t>
                      </a:r>
                      <a:endParaRPr sz="2000" u="none" cap="none" strike="noStrike">
                        <a:solidFill>
                          <a:schemeClr val="dk2"/>
                        </a:solidFill>
                        <a:latin typeface="Montserrat"/>
                        <a:ea typeface="Montserrat"/>
                        <a:cs typeface="Montserrat"/>
                        <a:sym typeface="Montserrat"/>
                      </a:endParaRPr>
                    </a:p>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but if incorrect</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2</a:t>
                      </a:r>
                      <a:endParaRPr sz="2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rgbClr val="000000"/>
                        </a:buClr>
                        <a:buSzPts val="2000"/>
                        <a:buFont typeface="Arial"/>
                        <a:buNone/>
                      </a:pPr>
                      <a:r>
                        <a:rPr b="1" lang="en-GB" sz="2000" u="none" cap="none" strike="noStrike">
                          <a:solidFill>
                            <a:schemeClr val="dk2"/>
                          </a:solidFill>
                          <a:latin typeface="Montserrat"/>
                          <a:ea typeface="Montserrat"/>
                          <a:cs typeface="Montserrat"/>
                          <a:sym typeface="Montserrat"/>
                        </a:rPr>
                        <a:t>allow</a:t>
                      </a:r>
                      <a:r>
                        <a:rPr lang="en-GB" sz="2000" u="none" cap="none" strike="noStrike">
                          <a:solidFill>
                            <a:schemeClr val="dk2"/>
                          </a:solidFill>
                          <a:latin typeface="Montserrat"/>
                          <a:ea typeface="Montserrat"/>
                          <a:cs typeface="Montserrat"/>
                          <a:sym typeface="Montserrat"/>
                        </a:rPr>
                        <a:t> 0.38 / 0.37 (2)</a:t>
                      </a:r>
                      <a:endParaRPr sz="2000" u="none" cap="none" strike="noStrike">
                        <a:solidFill>
                          <a:schemeClr val="dk2"/>
                        </a:solidFill>
                        <a:latin typeface="Montserrat"/>
                        <a:ea typeface="Montserrat"/>
                        <a:cs typeface="Montserrat"/>
                        <a:sym typeface="Montserrat"/>
                      </a:endParaRPr>
                    </a:p>
                    <a:p>
                      <a:pPr indent="0" lvl="0" marL="0" marR="0" rtl="0" algn="l">
                        <a:lnSpc>
                          <a:spcPct val="180000"/>
                        </a:lnSpc>
                        <a:spcBef>
                          <a:spcPts val="0"/>
                        </a:spcBef>
                        <a:spcAft>
                          <a:spcPts val="0"/>
                        </a:spcAft>
                        <a:buClr>
                          <a:srgbClr val="000000"/>
                        </a:buClr>
                        <a:buSzPts val="2000"/>
                        <a:buFont typeface="Arial"/>
                        <a:buNone/>
                      </a:pPr>
                      <a:r>
                        <a:rPr b="1" lang="en-GB" sz="2000" u="none" cap="none" strike="noStrike">
                          <a:solidFill>
                            <a:schemeClr val="dk2"/>
                          </a:solidFill>
                          <a:latin typeface="Montserrat"/>
                          <a:ea typeface="Montserrat"/>
                          <a:cs typeface="Montserrat"/>
                          <a:sym typeface="Montserrat"/>
                        </a:rPr>
                        <a:t>allow</a:t>
                      </a:r>
                      <a:r>
                        <a:rPr lang="en-GB" sz="2000" u="none" cap="none" strike="noStrike">
                          <a:solidFill>
                            <a:schemeClr val="dk2"/>
                          </a:solidFill>
                          <a:latin typeface="Montserrat"/>
                          <a:ea typeface="Montserrat"/>
                          <a:cs typeface="Montserrat"/>
                          <a:sym typeface="Montserrat"/>
                        </a:rPr>
                        <a:t> 38% or 37.5% or 37% (2)</a:t>
                      </a:r>
                      <a:endParaRPr sz="2000" u="none" cap="none" strike="noStrike">
                        <a:solidFill>
                          <a:schemeClr val="dk2"/>
                        </a:solidFill>
                        <a:latin typeface="Montserrat"/>
                        <a:ea typeface="Montserrat"/>
                        <a:cs typeface="Montserrat"/>
                        <a:sym typeface="Montserrat"/>
                      </a:endParaRPr>
                    </a:p>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0.375% (1)</a:t>
                      </a:r>
                      <a:endParaRPr sz="2000" u="none" cap="none" strike="noStrike">
                        <a:solidFill>
                          <a:schemeClr val="dk2"/>
                        </a:solidFill>
                        <a:latin typeface="Montserrat"/>
                        <a:ea typeface="Montserrat"/>
                        <a:cs typeface="Montserrat"/>
                        <a:sym typeface="Montserrat"/>
                      </a:endParaRPr>
                    </a:p>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37.5 or 38 or 37 (1)</a:t>
                      </a:r>
                      <a:endParaRPr sz="2000" u="none" cap="none" strike="noStrike">
                        <a:solidFill>
                          <a:schemeClr val="dk2"/>
                        </a:solidFill>
                        <a:latin typeface="Montserrat"/>
                        <a:ea typeface="Montserrat"/>
                        <a:cs typeface="Montserrat"/>
                        <a:sym typeface="Montserrat"/>
                      </a:endParaRPr>
                    </a:p>
                    <a:p>
                      <a:pPr indent="0" lvl="0" marL="0" marR="0" rtl="0" algn="l">
                        <a:lnSpc>
                          <a:spcPct val="180000"/>
                        </a:lnSpc>
                        <a:spcBef>
                          <a:spcPts val="0"/>
                        </a:spcBef>
                        <a:spcAft>
                          <a:spcPts val="0"/>
                        </a:spcAft>
                        <a:buClr>
                          <a:srgbClr val="000000"/>
                        </a:buClr>
                        <a:buSzPts val="2000"/>
                        <a:buFont typeface="Arial"/>
                        <a:buNone/>
                      </a:pPr>
                      <a:r>
                        <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90500">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b</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power station B is more efficient / ora</a:t>
                      </a:r>
                      <a:endParaRPr sz="2000" u="none" cap="none" strike="noStrike">
                        <a:solidFill>
                          <a:schemeClr val="dk2"/>
                        </a:solidFill>
                        <a:latin typeface="Montserrat"/>
                        <a:ea typeface="Montserrat"/>
                        <a:cs typeface="Montserrat"/>
                        <a:sym typeface="Montserrat"/>
                      </a:endParaRPr>
                    </a:p>
                    <a:p>
                      <a:pPr indent="0" lvl="0" marL="0" marR="0" rtl="0" algn="l">
                        <a:lnSpc>
                          <a:spcPct val="180000"/>
                        </a:lnSpc>
                        <a:spcBef>
                          <a:spcPts val="0"/>
                        </a:spcBef>
                        <a:spcAft>
                          <a:spcPts val="0"/>
                        </a:spcAft>
                        <a:buClr>
                          <a:srgbClr val="000000"/>
                        </a:buClr>
                        <a:buSzPts val="2000"/>
                        <a:buFont typeface="Arial"/>
                        <a:buNone/>
                      </a:pPr>
                      <a:r>
                        <a:t/>
                      </a:r>
                      <a:endParaRPr sz="2000" u="none" cap="none" strike="noStrike">
                        <a:solidFill>
                          <a:schemeClr val="dk2"/>
                        </a:solidFill>
                        <a:latin typeface="Montserrat"/>
                        <a:ea typeface="Montserrat"/>
                        <a:cs typeface="Montserrat"/>
                        <a:sym typeface="Montserrat"/>
                      </a:endParaRPr>
                    </a:p>
                    <a:p>
                      <a:pPr indent="0" lvl="0" marL="0" marR="0" rtl="0" algn="l">
                        <a:lnSpc>
                          <a:spcPct val="180000"/>
                        </a:lnSpc>
                        <a:spcBef>
                          <a:spcPts val="0"/>
                        </a:spcBef>
                        <a:spcAft>
                          <a:spcPts val="0"/>
                        </a:spcAft>
                        <a:buClr>
                          <a:srgbClr val="000000"/>
                        </a:buClr>
                        <a:buSzPts val="2000"/>
                        <a:buFont typeface="Arial"/>
                        <a:buNone/>
                      </a:pPr>
                      <a:r>
                        <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1</a:t>
                      </a:r>
                      <a:endParaRPr sz="2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rgbClr val="000000"/>
                        </a:buClr>
                        <a:buSzPts val="2000"/>
                        <a:buFont typeface="Arial"/>
                        <a:buNone/>
                      </a:pPr>
                      <a:r>
                        <a:rPr b="1" lang="en-GB" sz="2000" u="none" cap="none" strike="noStrike">
                          <a:solidFill>
                            <a:schemeClr val="dk2"/>
                          </a:solidFill>
                          <a:latin typeface="Montserrat"/>
                          <a:ea typeface="Montserrat"/>
                          <a:cs typeface="Montserrat"/>
                          <a:sym typeface="Montserrat"/>
                        </a:rPr>
                        <a:t>allow</a:t>
                      </a:r>
                      <a:r>
                        <a:rPr lang="en-GB" sz="2000" u="none" cap="none" strike="noStrike">
                          <a:solidFill>
                            <a:schemeClr val="dk2"/>
                          </a:solidFill>
                          <a:latin typeface="Montserrat"/>
                          <a:ea typeface="Montserrat"/>
                          <a:cs typeface="Montserrat"/>
                          <a:sym typeface="Montserrat"/>
                        </a:rPr>
                        <a:t> B uses same amount coal to produce </a:t>
                      </a:r>
                      <a:r>
                        <a:rPr b="1" lang="en-GB" sz="2000" u="none" cap="none" strike="noStrike">
                          <a:solidFill>
                            <a:schemeClr val="dk2"/>
                          </a:solidFill>
                          <a:latin typeface="Montserrat"/>
                          <a:ea typeface="Montserrat"/>
                          <a:cs typeface="Montserrat"/>
                          <a:sym typeface="Montserrat"/>
                        </a:rPr>
                        <a:t>more</a:t>
                      </a:r>
                      <a:r>
                        <a:rPr lang="en-GB" sz="2000" u="none" cap="none" strike="noStrike">
                          <a:solidFill>
                            <a:schemeClr val="dk2"/>
                          </a:solidFill>
                          <a:latin typeface="Montserrat"/>
                          <a:ea typeface="Montserrat"/>
                          <a:cs typeface="Montserrat"/>
                          <a:sym typeface="Montserrat"/>
                        </a:rPr>
                        <a:t> electrical energy than A</a:t>
                      </a:r>
                      <a:endParaRPr sz="2000" u="none" cap="none" strike="noStrike">
                        <a:solidFill>
                          <a:schemeClr val="dk2"/>
                        </a:solidFill>
                        <a:latin typeface="Montserrat"/>
                        <a:ea typeface="Montserrat"/>
                        <a:cs typeface="Montserrat"/>
                        <a:sym typeface="Montserrat"/>
                      </a:endParaRPr>
                    </a:p>
                    <a:p>
                      <a:pPr indent="0" lvl="0" marL="0" marR="0" rtl="0" algn="l">
                        <a:lnSpc>
                          <a:spcPct val="180000"/>
                        </a:lnSpc>
                        <a:spcBef>
                          <a:spcPts val="0"/>
                        </a:spcBef>
                        <a:spcAft>
                          <a:spcPts val="0"/>
                        </a:spcAft>
                        <a:buClr>
                          <a:srgbClr val="000000"/>
                        </a:buClr>
                        <a:buSzPts val="2000"/>
                        <a:buFont typeface="Arial"/>
                        <a:buNone/>
                      </a:pPr>
                      <a:r>
                        <a:rPr b="1" lang="en-GB" sz="2000" u="none" cap="none" strike="noStrike">
                          <a:solidFill>
                            <a:schemeClr val="dk2"/>
                          </a:solidFill>
                          <a:latin typeface="Montserrat"/>
                          <a:ea typeface="Montserrat"/>
                          <a:cs typeface="Montserrat"/>
                          <a:sym typeface="Montserrat"/>
                        </a:rPr>
                        <a:t>ignore</a:t>
                      </a:r>
                      <a:r>
                        <a:rPr lang="en-GB" sz="2000" u="none" cap="none" strike="noStrike">
                          <a:solidFill>
                            <a:schemeClr val="dk2"/>
                          </a:solidFill>
                          <a:latin typeface="Montserrat"/>
                          <a:ea typeface="Montserrat"/>
                          <a:cs typeface="Montserrat"/>
                          <a:sym typeface="Montserrat"/>
                        </a:rPr>
                        <a:t> B uses 800 joules to produce 350 joules</a:t>
                      </a:r>
                      <a:endParaRPr sz="2000" u="none" cap="none" strike="noStrike">
                        <a:solidFill>
                          <a:schemeClr val="dk2"/>
                        </a:solidFill>
                        <a:latin typeface="Montserrat"/>
                        <a:ea typeface="Montserrat"/>
                        <a:cs typeface="Montserrat"/>
                        <a:sym typeface="Montserrat"/>
                      </a:endParaRPr>
                    </a:p>
                    <a:p>
                      <a:pPr indent="0" lvl="0" marL="0" marR="0" rtl="0" algn="l">
                        <a:lnSpc>
                          <a:spcPct val="180000"/>
                        </a:lnSpc>
                        <a:spcBef>
                          <a:spcPts val="0"/>
                        </a:spcBef>
                        <a:spcAft>
                          <a:spcPts val="0"/>
                        </a:spcAft>
                        <a:buClr>
                          <a:srgbClr val="000000"/>
                        </a:buClr>
                        <a:buSzPts val="2000"/>
                        <a:buFont typeface="Arial"/>
                        <a:buNone/>
                      </a:pPr>
                      <a:r>
                        <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49250">
                <a:tc>
                  <a:txBody>
                    <a:bodyPr/>
                    <a:lstStyle/>
                    <a:p>
                      <a:pPr indent="0" lvl="0" marL="0" marR="0" rtl="0" algn="l">
                        <a:lnSpc>
                          <a:spcPct val="100000"/>
                        </a:lnSpc>
                        <a:spcBef>
                          <a:spcPts val="0"/>
                        </a:spcBef>
                        <a:spcAft>
                          <a:spcPts val="0"/>
                        </a:spcAft>
                        <a:buClr>
                          <a:srgbClr val="000000"/>
                        </a:buClr>
                        <a:buSzPts val="2800"/>
                        <a:buFont typeface="Arial"/>
                        <a:buNone/>
                      </a:pPr>
                      <a:r>
                        <a:t/>
                      </a:r>
                      <a:endParaRPr sz="28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800"/>
                        <a:buFont typeface="Arial"/>
                        <a:buNone/>
                      </a:pPr>
                      <a:r>
                        <a:t/>
                      </a:r>
                      <a:endParaRPr sz="28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800"/>
                        <a:buFont typeface="Arial"/>
                        <a:buNone/>
                      </a:pPr>
                      <a:r>
                        <a:t/>
                      </a:r>
                      <a:endParaRPr sz="28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800"/>
                        <a:buFont typeface="Arial"/>
                        <a:buNone/>
                      </a:pPr>
                      <a:r>
                        <a:rPr lang="en-GB" sz="2800" u="none" cap="none" strike="noStrike">
                          <a:highlight>
                            <a:srgbClr val="FFFFFF"/>
                          </a:highlight>
                          <a:latin typeface="Montserrat"/>
                          <a:ea typeface="Montserrat"/>
                          <a:cs typeface="Montserrat"/>
                          <a:sym typeface="Montserrat"/>
                        </a:rPr>
                        <a:t>Total</a:t>
                      </a:r>
                      <a:endParaRPr sz="2800" u="none" cap="none" strike="noStrike">
                        <a:highlight>
                          <a:srgbClr val="FFFFFF"/>
                        </a:highlight>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2800"/>
                        <a:buFont typeface="Arial"/>
                        <a:buNone/>
                      </a:pPr>
                      <a:r>
                        <a:rPr lang="en-GB" sz="2800" u="none" cap="none" strike="noStrike">
                          <a:highlight>
                            <a:srgbClr val="FFFFFF"/>
                          </a:highlight>
                          <a:latin typeface="Montserrat"/>
                          <a:ea typeface="Montserrat"/>
                          <a:cs typeface="Montserrat"/>
                          <a:sym typeface="Montserrat"/>
                        </a:rPr>
                        <a:t>3</a:t>
                      </a:r>
                      <a:endParaRPr sz="2800" u="none" cap="none" strike="noStrike">
                        <a:highlight>
                          <a:srgbClr val="FFFFFF"/>
                        </a:highlight>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2800"/>
                        <a:buFont typeface="Arial"/>
                        <a:buNone/>
                      </a:pPr>
                      <a:r>
                        <a:t/>
                      </a:r>
                      <a:endParaRPr sz="2800" u="none" cap="none" strike="noStrike">
                        <a:highlight>
                          <a:srgbClr val="FFFFFF"/>
                        </a:highlight>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800"/>
                        <a:buFont typeface="Arial"/>
                        <a:buNone/>
                      </a:pPr>
                      <a:r>
                        <a:t/>
                      </a:r>
                      <a:endParaRPr sz="28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sp>
        <p:nvSpPr>
          <p:cNvPr id="118" name="Google Shape;118;p19"/>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t/>
            </a:r>
            <a:endParaRPr/>
          </a:p>
        </p:txBody>
      </p:sp>
      <p:sp>
        <p:nvSpPr>
          <p:cNvPr id="119" name="Google Shape;119;p1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120" name="Google Shape;120;p19"/>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SzPts val="3200"/>
              <a:buNone/>
            </a:pPr>
            <a:r>
              <a:t/>
            </a:r>
            <a:endParaRPr/>
          </a:p>
        </p:txBody>
      </p:sp>
      <p:graphicFrame>
        <p:nvGraphicFramePr>
          <p:cNvPr id="121" name="Google Shape;121;p19"/>
          <p:cNvGraphicFramePr/>
          <p:nvPr/>
        </p:nvGraphicFramePr>
        <p:xfrm>
          <a:off x="917938" y="285500"/>
          <a:ext cx="3000000" cy="3000000"/>
        </p:xfrm>
        <a:graphic>
          <a:graphicData uri="http://schemas.openxmlformats.org/drawingml/2006/table">
            <a:tbl>
              <a:tblPr>
                <a:solidFill>
                  <a:srgbClr val="FFFFFF"/>
                </a:solidFill>
                <a:tableStyleId>{2877A4BB-DF34-419B-8341-6B367BE146FD}</a:tableStyleId>
              </a:tblPr>
              <a:tblGrid>
                <a:gridCol w="631050"/>
                <a:gridCol w="631050"/>
                <a:gridCol w="610700"/>
                <a:gridCol w="4580200"/>
                <a:gridCol w="1221375"/>
                <a:gridCol w="8516525"/>
              </a:tblGrid>
              <a:tr h="608000">
                <a:tc gridSpan="3">
                  <a:txBody>
                    <a:bodyPr/>
                    <a:lstStyle/>
                    <a:p>
                      <a:pPr indent="0" lvl="0" marL="0" marR="0" rtl="0" algn="l">
                        <a:lnSpc>
                          <a:spcPct val="210000"/>
                        </a:lnSpc>
                        <a:spcBef>
                          <a:spcPts val="0"/>
                        </a:spcBef>
                        <a:spcAft>
                          <a:spcPts val="0"/>
                        </a:spcAft>
                        <a:buClr>
                          <a:srgbClr val="000000"/>
                        </a:buClr>
                        <a:buSzPts val="2000"/>
                        <a:buFont typeface="Arial"/>
                        <a:buNone/>
                      </a:pPr>
                      <a:r>
                        <a:rPr b="1" lang="en-GB" sz="2000" u="none" cap="none" strike="noStrike">
                          <a:solidFill>
                            <a:schemeClr val="dk2"/>
                          </a:solidFill>
                          <a:latin typeface="Montserrat"/>
                          <a:ea typeface="Montserrat"/>
                          <a:cs typeface="Montserrat"/>
                          <a:sym typeface="Montserrat"/>
                        </a:rPr>
                        <a:t>Question</a:t>
                      </a:r>
                      <a:endParaRPr b="1" sz="2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a:txBody>
                    <a:bodyPr/>
                    <a:lstStyle/>
                    <a:p>
                      <a:pPr indent="0" lvl="0" marL="0" marR="0" rtl="0" algn="l">
                        <a:lnSpc>
                          <a:spcPct val="210000"/>
                        </a:lnSpc>
                        <a:spcBef>
                          <a:spcPts val="0"/>
                        </a:spcBef>
                        <a:spcAft>
                          <a:spcPts val="0"/>
                        </a:spcAft>
                        <a:buClr>
                          <a:srgbClr val="000000"/>
                        </a:buClr>
                        <a:buSzPts val="2000"/>
                        <a:buFont typeface="Arial"/>
                        <a:buNone/>
                      </a:pPr>
                      <a:r>
                        <a:rPr b="1" lang="en-GB" sz="2000" u="none" cap="none" strike="noStrike">
                          <a:solidFill>
                            <a:schemeClr val="dk2"/>
                          </a:solidFill>
                          <a:latin typeface="Montserrat"/>
                          <a:ea typeface="Montserrat"/>
                          <a:cs typeface="Montserrat"/>
                          <a:sym typeface="Montserrat"/>
                        </a:rPr>
                        <a:t>Answer/Indicative content</a:t>
                      </a:r>
                      <a:endParaRPr b="1" sz="2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210000"/>
                        </a:lnSpc>
                        <a:spcBef>
                          <a:spcPts val="0"/>
                        </a:spcBef>
                        <a:spcAft>
                          <a:spcPts val="0"/>
                        </a:spcAft>
                        <a:buClr>
                          <a:srgbClr val="000000"/>
                        </a:buClr>
                        <a:buSzPts val="2000"/>
                        <a:buFont typeface="Arial"/>
                        <a:buNone/>
                      </a:pPr>
                      <a:r>
                        <a:rPr b="1" lang="en-GB" sz="2000" u="none" cap="none" strike="noStrike">
                          <a:solidFill>
                            <a:schemeClr val="dk2"/>
                          </a:solidFill>
                          <a:latin typeface="Montserrat"/>
                          <a:ea typeface="Montserrat"/>
                          <a:cs typeface="Montserrat"/>
                          <a:sym typeface="Montserrat"/>
                        </a:rPr>
                        <a:t>Marks</a:t>
                      </a:r>
                      <a:endParaRPr b="1" sz="2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210000"/>
                        </a:lnSpc>
                        <a:spcBef>
                          <a:spcPts val="0"/>
                        </a:spcBef>
                        <a:spcAft>
                          <a:spcPts val="0"/>
                        </a:spcAft>
                        <a:buClr>
                          <a:srgbClr val="000000"/>
                        </a:buClr>
                        <a:buSzPts val="2000"/>
                        <a:buFont typeface="Arial"/>
                        <a:buNone/>
                      </a:pPr>
                      <a:r>
                        <a:rPr b="1" lang="en-GB" sz="2000" u="none" cap="none" strike="noStrike">
                          <a:solidFill>
                            <a:schemeClr val="dk2"/>
                          </a:solidFill>
                          <a:latin typeface="Montserrat"/>
                          <a:ea typeface="Montserrat"/>
                          <a:cs typeface="Montserrat"/>
                          <a:sym typeface="Montserrat"/>
                        </a:rPr>
                        <a:t>Guidance</a:t>
                      </a:r>
                      <a:endParaRPr b="1"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95775">
                <a:tc>
                  <a:txBody>
                    <a:bodyPr/>
                    <a:lstStyle/>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2</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i</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47 (%) (2)</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2</a:t>
                      </a:r>
                      <a:endParaRPr sz="2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if not 2 sig fig max 1 for substitution which can be implied by answer</a:t>
                      </a:r>
                      <a:endParaRPr sz="2000" u="none" cap="none" strike="noStrike">
                        <a:solidFill>
                          <a:schemeClr val="dk2"/>
                        </a:solidFill>
                        <a:latin typeface="Montserrat"/>
                        <a:ea typeface="Montserrat"/>
                        <a:cs typeface="Montserrat"/>
                        <a:sym typeface="Montserrat"/>
                      </a:endParaRPr>
                    </a:p>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46 (%) (1)</a:t>
                      </a:r>
                      <a:endParaRPr sz="2000" u="none" cap="none" strike="noStrike">
                        <a:solidFill>
                          <a:schemeClr val="dk2"/>
                        </a:solidFill>
                        <a:latin typeface="Montserrat"/>
                        <a:ea typeface="Montserrat"/>
                        <a:cs typeface="Montserrat"/>
                        <a:sym typeface="Montserrat"/>
                      </a:endParaRPr>
                    </a:p>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46.6 (%) (1)</a:t>
                      </a:r>
                      <a:endParaRPr sz="2000" u="none" cap="none" strike="noStrike">
                        <a:solidFill>
                          <a:schemeClr val="dk2"/>
                        </a:solidFill>
                        <a:latin typeface="Montserrat"/>
                        <a:ea typeface="Montserrat"/>
                        <a:cs typeface="Montserrat"/>
                        <a:sym typeface="Montserrat"/>
                      </a:endParaRPr>
                    </a:p>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0.47 (%) (1)</a:t>
                      </a:r>
                      <a:endParaRPr sz="2000" u="none" cap="none" strike="noStrike">
                        <a:solidFill>
                          <a:schemeClr val="dk2"/>
                        </a:solidFill>
                        <a:latin typeface="Montserrat"/>
                        <a:ea typeface="Montserrat"/>
                        <a:cs typeface="Montserrat"/>
                        <a:sym typeface="Montserrat"/>
                      </a:endParaRPr>
                    </a:p>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OR</a:t>
                      </a:r>
                      <a:endParaRPr sz="2000" u="none" cap="none" strike="noStrike">
                        <a:solidFill>
                          <a:schemeClr val="dk2"/>
                        </a:solidFill>
                        <a:latin typeface="Montserrat"/>
                        <a:ea typeface="Montserrat"/>
                        <a:cs typeface="Montserrat"/>
                        <a:sym typeface="Montserrat"/>
                      </a:endParaRPr>
                    </a:p>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420 / 900 or 42000 / 900 (1)</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90500">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ii</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idea that less energy wasted / wasted energy used for heating / AW (1)</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80000"/>
                        </a:lnSpc>
                        <a:spcBef>
                          <a:spcPts val="0"/>
                        </a:spcBef>
                        <a:spcAft>
                          <a:spcPts val="0"/>
                        </a:spcAft>
                        <a:buClr>
                          <a:srgbClr val="000000"/>
                        </a:buClr>
                        <a:buSzPts val="2000"/>
                        <a:buFont typeface="Arial"/>
                        <a:buNone/>
                      </a:pPr>
                      <a:r>
                        <a:rPr lang="en-GB" sz="2000" u="none" cap="none" strike="noStrike">
                          <a:solidFill>
                            <a:schemeClr val="dk2"/>
                          </a:solidFill>
                          <a:latin typeface="Montserrat"/>
                          <a:ea typeface="Montserrat"/>
                          <a:cs typeface="Montserrat"/>
                          <a:sym typeface="Montserrat"/>
                        </a:rPr>
                        <a:t>1</a:t>
                      </a:r>
                      <a:endParaRPr sz="2000" u="none" cap="none" strike="noStrike">
                        <a:solidFill>
                          <a:schemeClr val="dk2"/>
                        </a:solidFill>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rgbClr val="000000"/>
                        </a:buClr>
                        <a:buSzPts val="2000"/>
                        <a:buFont typeface="Arial"/>
                        <a:buNone/>
                      </a:pPr>
                      <a:r>
                        <a:rPr b="1" lang="en-GB" sz="2000" u="none" cap="none" strike="noStrike">
                          <a:solidFill>
                            <a:schemeClr val="dk2"/>
                          </a:solidFill>
                          <a:latin typeface="Montserrat"/>
                          <a:ea typeface="Montserrat"/>
                          <a:cs typeface="Montserrat"/>
                          <a:sym typeface="Montserrat"/>
                        </a:rPr>
                        <a:t>allow</a:t>
                      </a:r>
                      <a:r>
                        <a:rPr lang="en-GB" sz="2000" u="none" cap="none" strike="noStrike">
                          <a:solidFill>
                            <a:schemeClr val="dk2"/>
                          </a:solidFill>
                          <a:latin typeface="Montserrat"/>
                          <a:ea typeface="Montserrat"/>
                          <a:cs typeface="Montserrat"/>
                          <a:sym typeface="Montserrat"/>
                        </a:rPr>
                        <a:t> not all the heat from power station wasted</a:t>
                      </a:r>
                      <a:endParaRPr sz="2000" u="none" cap="none" strike="noStrike">
                        <a:solidFill>
                          <a:schemeClr val="dk2"/>
                        </a:solidFill>
                        <a:latin typeface="Montserrat"/>
                        <a:ea typeface="Montserrat"/>
                        <a:cs typeface="Montserrat"/>
                        <a:sym typeface="Montserrat"/>
                      </a:endParaRPr>
                    </a:p>
                    <a:p>
                      <a:pPr indent="0" lvl="0" marL="0" marR="0" rtl="0" algn="l">
                        <a:lnSpc>
                          <a:spcPct val="180000"/>
                        </a:lnSpc>
                        <a:spcBef>
                          <a:spcPts val="0"/>
                        </a:spcBef>
                        <a:spcAft>
                          <a:spcPts val="0"/>
                        </a:spcAft>
                        <a:buClr>
                          <a:srgbClr val="000000"/>
                        </a:buClr>
                        <a:buSzPts val="2000"/>
                        <a:buFont typeface="Arial"/>
                        <a:buNone/>
                      </a:pPr>
                      <a:r>
                        <a:t/>
                      </a:r>
                      <a:endParaRPr sz="2000" u="none" cap="none" strike="noStrike">
                        <a:solidFill>
                          <a:schemeClr val="dk2"/>
                        </a:solidFill>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49250">
                <a:tc>
                  <a:txBody>
                    <a:bodyPr/>
                    <a:lstStyle/>
                    <a:p>
                      <a:pPr indent="0" lvl="0" marL="0" marR="0" rtl="0" algn="l">
                        <a:lnSpc>
                          <a:spcPct val="100000"/>
                        </a:lnSpc>
                        <a:spcBef>
                          <a:spcPts val="0"/>
                        </a:spcBef>
                        <a:spcAft>
                          <a:spcPts val="0"/>
                        </a:spcAft>
                        <a:buClr>
                          <a:srgbClr val="000000"/>
                        </a:buClr>
                        <a:buSzPts val="2800"/>
                        <a:buFont typeface="Arial"/>
                        <a:buNone/>
                      </a:pPr>
                      <a:r>
                        <a:t/>
                      </a:r>
                      <a:endParaRPr sz="28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800"/>
                        <a:buFont typeface="Arial"/>
                        <a:buNone/>
                      </a:pPr>
                      <a:r>
                        <a:t/>
                      </a:r>
                      <a:endParaRPr sz="28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800"/>
                        <a:buFont typeface="Arial"/>
                        <a:buNone/>
                      </a:pPr>
                      <a:r>
                        <a:t/>
                      </a:r>
                      <a:endParaRPr sz="28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800"/>
                        <a:buFont typeface="Arial"/>
                        <a:buNone/>
                      </a:pPr>
                      <a:r>
                        <a:rPr lang="en-GB" sz="2800" u="none" cap="none" strike="noStrike">
                          <a:highlight>
                            <a:srgbClr val="FFFFFF"/>
                          </a:highlight>
                          <a:latin typeface="Montserrat"/>
                          <a:ea typeface="Montserrat"/>
                          <a:cs typeface="Montserrat"/>
                          <a:sym typeface="Montserrat"/>
                        </a:rPr>
                        <a:t>Total</a:t>
                      </a:r>
                      <a:endParaRPr sz="2800" u="none" cap="none" strike="noStrike">
                        <a:highlight>
                          <a:srgbClr val="FFFFFF"/>
                        </a:highlight>
                        <a:latin typeface="Montserrat"/>
                        <a:ea typeface="Montserrat"/>
                        <a:cs typeface="Montserrat"/>
                        <a:sym typeface="Montserrat"/>
                      </a:endParaRPr>
                    </a:p>
                  </a:txBody>
                  <a:tcPr marT="91425" marB="91425" marR="91425" marL="476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2800"/>
                        <a:buFont typeface="Arial"/>
                        <a:buNone/>
                      </a:pPr>
                      <a:r>
                        <a:rPr lang="en-GB" sz="2800" u="none" cap="none" strike="noStrike">
                          <a:highlight>
                            <a:srgbClr val="FFFFFF"/>
                          </a:highlight>
                          <a:latin typeface="Montserrat"/>
                          <a:ea typeface="Montserrat"/>
                          <a:cs typeface="Montserrat"/>
                          <a:sym typeface="Montserrat"/>
                        </a:rPr>
                        <a:t>3</a:t>
                      </a:r>
                      <a:endParaRPr sz="2800" u="none" cap="none" strike="noStrike">
                        <a:highlight>
                          <a:srgbClr val="FFFFFF"/>
                        </a:highlight>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2800"/>
                        <a:buFont typeface="Arial"/>
                        <a:buNone/>
                      </a:pPr>
                      <a:r>
                        <a:t/>
                      </a:r>
                      <a:endParaRPr sz="2800" u="none" cap="none" strike="noStrike">
                        <a:highlight>
                          <a:srgbClr val="FFFFFF"/>
                        </a:highlight>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800"/>
                        <a:buFont typeface="Arial"/>
                        <a:buNone/>
                      </a:pPr>
                      <a:r>
                        <a:t/>
                      </a:r>
                      <a:endParaRPr sz="2800" u="none" cap="none" strike="noStrike">
                        <a:latin typeface="Montserrat"/>
                        <a:ea typeface="Montserrat"/>
                        <a:cs typeface="Montserrat"/>
                        <a:sym typeface="Montserrat"/>
                      </a:endParaRPr>
                    </a:p>
                  </a:txBody>
                  <a:tcPr marT="91425" marB="91425" marR="91425" marL="91425">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5" name="Shape 125"/>
        <p:cNvGrpSpPr/>
        <p:nvPr/>
      </p:nvGrpSpPr>
      <p:grpSpPr>
        <a:xfrm>
          <a:off x="0" y="0"/>
          <a:ext cx="0" cy="0"/>
          <a:chOff x="0" y="0"/>
          <a:chExt cx="0" cy="0"/>
        </a:xfrm>
      </p:grpSpPr>
      <p:sp>
        <p:nvSpPr>
          <p:cNvPr id="126" name="Google Shape;126;p20"/>
          <p:cNvSpPr txBox="1"/>
          <p:nvPr>
            <p:ph type="title"/>
          </p:nvPr>
        </p:nvSpPr>
        <p:spPr>
          <a:xfrm>
            <a:off x="917950" y="2876300"/>
            <a:ext cx="16452001" cy="637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6000"/>
              <a:buNone/>
            </a:pPr>
            <a:r>
              <a:rPr lang="en-GB"/>
              <a:t>In lesson questions</a:t>
            </a:r>
            <a:endParaRPr/>
          </a:p>
        </p:txBody>
      </p:sp>
      <p:sp>
        <p:nvSpPr>
          <p:cNvPr id="127" name="Google Shape;127;p2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1" name="Shape 131"/>
        <p:cNvGrpSpPr/>
        <p:nvPr/>
      </p:nvGrpSpPr>
      <p:grpSpPr>
        <a:xfrm>
          <a:off x="0" y="0"/>
          <a:ext cx="0" cy="0"/>
          <a:chOff x="0" y="0"/>
          <a:chExt cx="0" cy="0"/>
        </a:xfrm>
      </p:grpSpPr>
      <p:sp>
        <p:nvSpPr>
          <p:cNvPr id="132" name="Google Shape;132;p2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Independent practice</a:t>
            </a:r>
            <a:endParaRPr/>
          </a:p>
        </p:txBody>
      </p:sp>
      <p:sp>
        <p:nvSpPr>
          <p:cNvPr id="133" name="Google Shape;133;p21"/>
          <p:cNvSpPr txBox="1"/>
          <p:nvPr>
            <p:ph idx="1" type="body"/>
          </p:nvPr>
        </p:nvSpPr>
        <p:spPr>
          <a:xfrm>
            <a:off x="917950" y="1943100"/>
            <a:ext cx="16452001" cy="6895500"/>
          </a:xfrm>
          <a:prstGeom prst="rect">
            <a:avLst/>
          </a:prstGeom>
          <a:noFill/>
          <a:ln>
            <a:noFill/>
          </a:ln>
        </p:spPr>
        <p:txBody>
          <a:bodyPr anchorCtr="0" anchor="t" bIns="0" lIns="0" spcFirstLastPara="1" rIns="0" wrap="square" tIns="0">
            <a:noAutofit/>
          </a:bodyPr>
          <a:lstStyle/>
          <a:p>
            <a:pPr indent="-431800" lvl="0" marL="457200" rtl="0" algn="l">
              <a:lnSpc>
                <a:spcPct val="130000"/>
              </a:lnSpc>
              <a:spcBef>
                <a:spcPts val="0"/>
              </a:spcBef>
              <a:spcAft>
                <a:spcPts val="0"/>
              </a:spcAft>
              <a:buSzPts val="3200"/>
              <a:buAutoNum type="arabicPeriod"/>
            </a:pPr>
            <a:r>
              <a:rPr lang="en-GB"/>
              <a:t>Define the term dissipation</a:t>
            </a:r>
            <a:endParaRPr/>
          </a:p>
          <a:p>
            <a:pPr indent="-431800" lvl="1" marL="914400" rtl="0" algn="l">
              <a:lnSpc>
                <a:spcPct val="130000"/>
              </a:lnSpc>
              <a:spcBef>
                <a:spcPts val="0"/>
              </a:spcBef>
              <a:spcAft>
                <a:spcPts val="0"/>
              </a:spcAft>
              <a:buSzPts val="3200"/>
              <a:buChar char="–"/>
            </a:pPr>
            <a:r>
              <a:rPr lang="en-GB"/>
              <a:t>Dissipation is the ………….. Transfer……………</a:t>
            </a:r>
            <a:endParaRPr/>
          </a:p>
          <a:p>
            <a:pPr indent="-431800" lvl="0" marL="457200" rtl="0" algn="l">
              <a:lnSpc>
                <a:spcPct val="130000"/>
              </a:lnSpc>
              <a:spcBef>
                <a:spcPts val="0"/>
              </a:spcBef>
              <a:spcAft>
                <a:spcPts val="0"/>
              </a:spcAft>
              <a:buSzPts val="3200"/>
              <a:buAutoNum type="arabicPeriod"/>
            </a:pPr>
            <a:r>
              <a:rPr lang="en-GB"/>
              <a:t>How does a falling ball dissipate some of its energy before reaching the ground?</a:t>
            </a:r>
            <a:endParaRPr/>
          </a:p>
          <a:p>
            <a:pPr indent="-431800" lvl="0" marL="457200" rtl="0" algn="l">
              <a:lnSpc>
                <a:spcPct val="130000"/>
              </a:lnSpc>
              <a:spcBef>
                <a:spcPts val="0"/>
              </a:spcBef>
              <a:spcAft>
                <a:spcPts val="0"/>
              </a:spcAft>
              <a:buSzPts val="3200"/>
              <a:buAutoNum type="arabicPeriod"/>
            </a:pPr>
            <a:r>
              <a:rPr lang="en-GB"/>
              <a:t>An apple has 70 J of energy in its gravitational store at the top of a tree. When it falls and reaches the floor there is only 62 J in its kinetic store. Explain why.</a:t>
            </a:r>
            <a:endParaRPr/>
          </a:p>
          <a:p>
            <a:pPr indent="-431800" lvl="1" marL="914400" rtl="0" algn="l">
              <a:lnSpc>
                <a:spcPct val="130000"/>
              </a:lnSpc>
              <a:spcBef>
                <a:spcPts val="0"/>
              </a:spcBef>
              <a:spcAft>
                <a:spcPts val="0"/>
              </a:spcAft>
              <a:buSzPts val="3200"/>
              <a:buChar char="–"/>
            </a:pPr>
            <a:r>
              <a:rPr lang="en-GB"/>
              <a:t>The apple has ……</a:t>
            </a:r>
            <a:endParaRPr/>
          </a:p>
          <a:p>
            <a:pPr indent="-431800" lvl="1" marL="914400" rtl="0" algn="l">
              <a:lnSpc>
                <a:spcPct val="130000"/>
              </a:lnSpc>
              <a:spcBef>
                <a:spcPts val="0"/>
              </a:spcBef>
              <a:spcAft>
                <a:spcPts val="0"/>
              </a:spcAft>
              <a:buSzPts val="3200"/>
              <a:buChar char="–"/>
            </a:pPr>
            <a:r>
              <a:rPr lang="en-GB"/>
              <a:t>This means it …..</a:t>
            </a:r>
            <a:endParaRPr/>
          </a:p>
          <a:p>
            <a:pPr indent="-431800" lvl="1" marL="914400" rtl="0" algn="l">
              <a:lnSpc>
                <a:spcPct val="130000"/>
              </a:lnSpc>
              <a:spcBef>
                <a:spcPts val="0"/>
              </a:spcBef>
              <a:spcAft>
                <a:spcPts val="0"/>
              </a:spcAft>
              <a:buSzPts val="3200"/>
              <a:buChar char="–"/>
            </a:pPr>
            <a:r>
              <a:rPr lang="en-GB"/>
              <a:t>Therefore ……</a:t>
            </a:r>
            <a:endParaRPr/>
          </a:p>
          <a:p>
            <a:pPr indent="-431800" lvl="0" marL="457200" rtl="0" algn="l">
              <a:lnSpc>
                <a:spcPct val="130000"/>
              </a:lnSpc>
              <a:spcBef>
                <a:spcPts val="0"/>
              </a:spcBef>
              <a:spcAft>
                <a:spcPts val="0"/>
              </a:spcAft>
              <a:buSzPts val="3200"/>
              <a:buAutoNum type="arabicPeriod"/>
            </a:pPr>
            <a:r>
              <a:rPr lang="en-GB"/>
              <a:t>A rocket launched straight up has 2500 J in its kinetic store at launch. At maximum height it only has 2200 J in its gravitational store. Explain why.</a:t>
            </a:r>
            <a:endParaRPr/>
          </a:p>
        </p:txBody>
      </p:sp>
      <p:sp>
        <p:nvSpPr>
          <p:cNvPr id="134" name="Google Shape;134;p2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8" name="Shape 138"/>
        <p:cNvGrpSpPr/>
        <p:nvPr/>
      </p:nvGrpSpPr>
      <p:grpSpPr>
        <a:xfrm>
          <a:off x="0" y="0"/>
          <a:ext cx="0" cy="0"/>
          <a:chOff x="0" y="0"/>
          <a:chExt cx="0" cy="0"/>
        </a:xfrm>
      </p:grpSpPr>
      <p:sp>
        <p:nvSpPr>
          <p:cNvPr id="139" name="Google Shape;139;p22"/>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Independent practice</a:t>
            </a:r>
            <a:endParaRPr/>
          </a:p>
        </p:txBody>
      </p:sp>
      <p:sp>
        <p:nvSpPr>
          <p:cNvPr id="140" name="Google Shape;140;p22"/>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p>
            <a:pPr indent="-660400" lvl="0" marL="914400" rtl="0" algn="l">
              <a:lnSpc>
                <a:spcPct val="130000"/>
              </a:lnSpc>
              <a:spcBef>
                <a:spcPts val="0"/>
              </a:spcBef>
              <a:spcAft>
                <a:spcPts val="0"/>
              </a:spcAft>
              <a:buSzPts val="3200"/>
              <a:buAutoNum type="arabicPeriod"/>
            </a:pPr>
            <a:r>
              <a:rPr lang="en-GB"/>
              <a:t>What does the efficiency of an appliance tell us? </a:t>
            </a:r>
            <a:endParaRPr/>
          </a:p>
          <a:p>
            <a:pPr indent="-660400" lvl="1" marL="1828800" rtl="0" algn="l">
              <a:lnSpc>
                <a:spcPct val="130000"/>
              </a:lnSpc>
              <a:spcBef>
                <a:spcPts val="0"/>
              </a:spcBef>
              <a:spcAft>
                <a:spcPts val="0"/>
              </a:spcAft>
              <a:buSzPts val="3200"/>
              <a:buChar char="–"/>
            </a:pPr>
            <a:r>
              <a:rPr lang="en-GB"/>
              <a:t>Efficiency tells us how ……………….</a:t>
            </a:r>
            <a:endParaRPr/>
          </a:p>
          <a:p>
            <a:pPr indent="-660400" lvl="0" marL="914400" rtl="0" algn="l">
              <a:lnSpc>
                <a:spcPct val="130000"/>
              </a:lnSpc>
              <a:spcBef>
                <a:spcPts val="0"/>
              </a:spcBef>
              <a:spcAft>
                <a:spcPts val="0"/>
              </a:spcAft>
              <a:buSzPts val="3200"/>
              <a:buAutoNum type="arabicPeriod"/>
            </a:pPr>
            <a:r>
              <a:rPr lang="en-GB"/>
              <a:t>What are the two equations for efficiency? </a:t>
            </a:r>
            <a:endParaRPr/>
          </a:p>
          <a:p>
            <a:pPr indent="-660400" lvl="0" marL="914400" rtl="0" algn="l">
              <a:lnSpc>
                <a:spcPct val="130000"/>
              </a:lnSpc>
              <a:spcBef>
                <a:spcPts val="0"/>
              </a:spcBef>
              <a:spcAft>
                <a:spcPts val="0"/>
              </a:spcAft>
              <a:buSzPts val="3200"/>
              <a:buAutoNum type="arabicPeriod"/>
            </a:pPr>
            <a:r>
              <a:rPr lang="en-GB"/>
              <a:t>Why would a more efficient engine give a motorcycle a higher top speed? </a:t>
            </a:r>
            <a:endParaRPr/>
          </a:p>
          <a:p>
            <a:pPr indent="-660400" lvl="0" marL="914400" rtl="0" algn="l">
              <a:lnSpc>
                <a:spcPct val="130000"/>
              </a:lnSpc>
              <a:spcBef>
                <a:spcPts val="0"/>
              </a:spcBef>
              <a:spcAft>
                <a:spcPts val="0"/>
              </a:spcAft>
              <a:buSzPts val="3200"/>
              <a:buAutoNum type="arabicPeriod"/>
            </a:pPr>
            <a:r>
              <a:rPr lang="en-GB"/>
              <a:t>Why would more efficient boiler lead to reduced gas bills? </a:t>
            </a:r>
            <a:endParaRPr/>
          </a:p>
          <a:p>
            <a:pPr indent="-660400" lvl="0" marL="914400" rtl="0" algn="l">
              <a:lnSpc>
                <a:spcPct val="130000"/>
              </a:lnSpc>
              <a:spcBef>
                <a:spcPts val="0"/>
              </a:spcBef>
              <a:spcAft>
                <a:spcPts val="0"/>
              </a:spcAft>
              <a:buSzPts val="3200"/>
              <a:buAutoNum type="arabicPeriod"/>
            </a:pPr>
            <a:r>
              <a:rPr lang="en-GB"/>
              <a:t>How would a more efficient appliance help the environment?</a:t>
            </a:r>
            <a:endParaRPr/>
          </a:p>
        </p:txBody>
      </p:sp>
      <p:sp>
        <p:nvSpPr>
          <p:cNvPr id="141" name="Google Shape;141;p2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