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917950" y="28765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5000">
                <a:solidFill>
                  <a:srgbClr val="4B3241"/>
                </a:solidFill>
              </a:rPr>
              <a:t>Angles</a:t>
            </a:r>
            <a:endParaRPr sz="5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5000">
                <a:solidFill>
                  <a:srgbClr val="4B3241"/>
                </a:solidFill>
              </a:rPr>
              <a:t>Downloadable Resource – Partitioning angles.</a:t>
            </a:r>
            <a:endParaRPr sz="5000">
              <a:solidFill>
                <a:srgbClr val="4B3241"/>
              </a:solidFill>
            </a:endParaRPr>
          </a:p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918000" y="890600"/>
            <a:ext cx="164520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8" name="Google Shape;28;p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Mr. Thomas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br>
              <a:rPr lang="en-GB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p6"/>
          <p:cNvSpPr txBox="1"/>
          <p:nvPr/>
        </p:nvSpPr>
        <p:spPr>
          <a:xfrm>
            <a:off x="1379746" y="2643983"/>
            <a:ext cx="7327647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5483" l="-3285" r="-345" t="-1451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1379746" y="3929192"/>
            <a:ext cx="10464924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information below to sketch similar diagrams for a selection of the factor pairs.</a:t>
            </a:r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476581" y="2569850"/>
            <a:ext cx="725385" cy="769441"/>
          </a:xfrm>
          <a:prstGeom prst="roundRect">
            <a:avLst>
              <a:gd fmla="val 38974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476581" y="4056797"/>
            <a:ext cx="725385" cy="801806"/>
          </a:xfrm>
          <a:prstGeom prst="roundRect">
            <a:avLst>
              <a:gd fmla="val 30609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44986" y="4072316"/>
            <a:ext cx="3752850" cy="37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/>
          <p:nvPr/>
        </p:nvSpPr>
        <p:spPr>
          <a:xfrm>
            <a:off x="7025064" y="5524812"/>
            <a:ext cx="4997386" cy="1722285"/>
          </a:xfrm>
          <a:prstGeom prst="wedgeRoundRectCallout">
            <a:avLst>
              <a:gd fmla="val -66338" name="adj1"/>
              <a:gd fmla="val 45352" name="adj2"/>
              <a:gd fmla="val 16667" name="adj3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6">
            <a:alphaModFix/>
          </a:blip>
          <a:srcRect b="65776" l="27533" r="49838" t="2225"/>
          <a:stretch/>
        </p:blipFill>
        <p:spPr>
          <a:xfrm>
            <a:off x="4344647" y="5920825"/>
            <a:ext cx="2194562" cy="438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" name="Google Shape;49;p7"/>
          <p:cNvSpPr txBox="1"/>
          <p:nvPr>
            <p:ph type="title"/>
          </p:nvPr>
        </p:nvSpPr>
        <p:spPr>
          <a:xfrm>
            <a:off x="917950" y="890050"/>
            <a:ext cx="4484895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Connect</a:t>
            </a:r>
            <a:br>
              <a:rPr lang="en-GB">
                <a:solidFill>
                  <a:schemeClr val="dk2"/>
                </a:solidFill>
              </a:rPr>
            </a:br>
            <a:br>
              <a:rPr lang="en-GB">
                <a:solidFill>
                  <a:schemeClr val="dk2"/>
                </a:solidFill>
              </a:rPr>
            </a:br>
            <a:r>
              <a:rPr b="0" lang="en-GB" sz="3600">
                <a:solidFill>
                  <a:schemeClr val="dk2"/>
                </a:solidFill>
              </a:rPr>
              <a:t>What equations can we form about the given angles here?</a:t>
            </a:r>
            <a:br>
              <a:rPr b="0" lang="en-GB" sz="3600">
                <a:solidFill>
                  <a:schemeClr val="dk2"/>
                </a:solidFill>
              </a:rPr>
            </a:br>
            <a:br>
              <a:rPr b="0" lang="en-GB" sz="3600">
                <a:solidFill>
                  <a:schemeClr val="dk2"/>
                </a:solidFill>
              </a:rPr>
            </a:br>
            <a:r>
              <a:rPr b="0" lang="en-GB" sz="3600">
                <a:solidFill>
                  <a:schemeClr val="dk2"/>
                </a:solidFill>
              </a:rPr>
              <a:t>How about some inequalities for the latter questions?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3">
            <a:alphaModFix/>
          </a:blip>
          <a:srcRect b="3010" l="0" r="0" t="0"/>
          <a:stretch/>
        </p:blipFill>
        <p:spPr>
          <a:xfrm>
            <a:off x="5402845" y="2160805"/>
            <a:ext cx="12643108" cy="6875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917950" y="890050"/>
            <a:ext cx="5530975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b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8"/>
          <p:cNvSpPr txBox="1"/>
          <p:nvPr>
            <p:ph type="title"/>
          </p:nvPr>
        </p:nvSpPr>
        <p:spPr>
          <a:xfrm>
            <a:off x="917951" y="890050"/>
            <a:ext cx="4977522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br>
              <a:rPr b="0" lang="en-GB">
                <a:solidFill>
                  <a:schemeClr val="dk2"/>
                </a:solidFill>
              </a:rPr>
            </a:br>
            <a:br>
              <a:rPr b="0" lang="en-GB">
                <a:solidFill>
                  <a:schemeClr val="dk2"/>
                </a:solidFill>
              </a:rPr>
            </a:br>
            <a:r>
              <a:rPr b="0" lang="en-GB">
                <a:solidFill>
                  <a:schemeClr val="dk2"/>
                </a:solidFill>
              </a:rPr>
              <a:t>Fill in the blanks for the following exercise. You may want to go back in the video for some help.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60" name="Google Shape;6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8925" y="2198700"/>
            <a:ext cx="11724775" cy="664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" name="Google Shape;67;p9"/>
          <p:cNvSpPr txBox="1"/>
          <p:nvPr/>
        </p:nvSpPr>
        <p:spPr>
          <a:xfrm>
            <a:off x="917950" y="890050"/>
            <a:ext cx="102675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b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3">
            <a:alphaModFix/>
          </a:blip>
          <a:srcRect b="0" l="0" r="46561" t="0"/>
          <a:stretch/>
        </p:blipFill>
        <p:spPr>
          <a:xfrm>
            <a:off x="5692812" y="2502813"/>
            <a:ext cx="6610800" cy="608802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/>
          <p:nvPr>
            <p:ph type="title"/>
          </p:nvPr>
        </p:nvSpPr>
        <p:spPr>
          <a:xfrm>
            <a:off x="917951" y="890050"/>
            <a:ext cx="431766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br>
              <a:rPr b="0" lang="en-GB">
                <a:solidFill>
                  <a:schemeClr val="dk2"/>
                </a:solidFill>
              </a:rPr>
            </a:br>
            <a:br>
              <a:rPr b="0" lang="en-GB">
                <a:solidFill>
                  <a:schemeClr val="dk2"/>
                </a:solidFill>
              </a:rPr>
            </a:br>
            <a:br>
              <a:rPr b="0" lang="en-GB">
                <a:solidFill>
                  <a:schemeClr val="dk2"/>
                </a:solidFill>
              </a:rPr>
            </a:br>
            <a:r>
              <a:rPr b="0" lang="en-GB">
                <a:solidFill>
                  <a:schemeClr val="dk2"/>
                </a:solidFill>
              </a:rPr>
              <a:t>Can you form two equations, using two different angle facts, to solve a?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