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37C59E-A09F-4D0E-86E6-7BDD99B4516F}">
  <a:tblStyle styleId="{DB37C59E-A09F-4D0E-86E6-7BDD99B451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326648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d326648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b9dbb7727_4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8b9dbb7727_4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cea7aefb1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cea7aefb1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cea7aefb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cea7aefb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d326648c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d326648c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4294967295" type="ctrTitle"/>
          </p:nvPr>
        </p:nvSpPr>
        <p:spPr>
          <a:xfrm>
            <a:off x="1204250" y="3200750"/>
            <a:ext cx="148992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plans for the future [1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me gustaría and other verbs followed by infinitive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near future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 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Señora Stanley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3103325" y="71085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[u]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2499125" y="2555125"/>
            <a:ext cx="43803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b="1"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nivers</a:t>
            </a: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i="0" sz="7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10608650" y="71085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[ue]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8"/>
          <p:cNvSpPr/>
          <p:nvPr/>
        </p:nvSpPr>
        <p:spPr>
          <a:xfrm>
            <a:off x="2310825" y="4543688"/>
            <a:ext cx="43803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ndo</a:t>
            </a:r>
            <a:endParaRPr i="0" sz="7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2310825" y="6532275"/>
            <a:ext cx="43803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i="0" sz="7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10194550" y="2555125"/>
            <a:ext cx="43803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rta</a:t>
            </a:r>
            <a:endParaRPr i="0" sz="7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10194550" y="4543700"/>
            <a:ext cx="43803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rte</a:t>
            </a:r>
            <a:endParaRPr i="0" sz="7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10290550" y="6334800"/>
            <a:ext cx="43803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</a:t>
            </a:r>
            <a:endParaRPr i="0" sz="7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11578750" y="7599600"/>
            <a:ext cx="18039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[I can]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3342950" y="3884425"/>
            <a:ext cx="366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[universe]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3532275" y="5817075"/>
            <a:ext cx="17103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[world]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3174675" y="8002025"/>
            <a:ext cx="24255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[a lot/much]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11578750" y="3884425"/>
            <a:ext cx="31719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[door]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11463150" y="5627650"/>
            <a:ext cx="17103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[strong]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>
                <a:solidFill>
                  <a:schemeClr val="dk2"/>
                </a:solidFill>
              </a:rPr>
              <a:t>La fonética</a:t>
            </a:r>
            <a:br>
              <a:rPr lang="en-GB" sz="3600">
                <a:solidFill>
                  <a:schemeClr val="dk2"/>
                </a:solidFill>
              </a:rPr>
            </a:br>
            <a:endParaRPr sz="3600">
              <a:solidFill>
                <a:schemeClr val="dk2"/>
              </a:solidFill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2946900" y="217800"/>
            <a:ext cx="80226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[u]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[ue]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1154850" y="3690100"/>
            <a:ext cx="6593100" cy="4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d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rmo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constr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v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enc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ntro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10520475" y="3570950"/>
            <a:ext cx="6593100" cy="4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v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lvo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 adj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nto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b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sco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4376400" y="3690100"/>
            <a:ext cx="6593100" cy="4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sleep (dormir)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build (construir)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fly (volar)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find (encontrar)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12925925" y="3570950"/>
            <a:ext cx="6593100" cy="4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use (usar)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return (volver)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attach (adjuntar)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look for (buscar)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30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{DB37C59E-A09F-4D0E-86E6-7BDD99B4516F}</a:tableStyleId>
              </a:tblPr>
              <a:tblGrid>
                <a:gridCol w="5861150"/>
                <a:gridCol w="79828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aprobar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pass, passing (exam)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casarse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get married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conducir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drive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acar buenas notas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get good grades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eguir estudiando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keep studying, keeping studying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os hijos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children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matrimonio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marriage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bachillerato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levels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formación professional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ocational training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desempleo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unemployment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1" name="Google Shape;191;p31"/>
          <p:cNvSpPr txBox="1"/>
          <p:nvPr>
            <p:ph type="title"/>
          </p:nvPr>
        </p:nvSpPr>
        <p:spPr>
          <a:xfrm>
            <a:off x="917950" y="890050"/>
            <a:ext cx="7303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 gustaría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dk2"/>
                </a:solidFill>
              </a:rPr>
              <a:t>I would like</a:t>
            </a:r>
            <a:r>
              <a:rPr lang="en-GB">
                <a:solidFill>
                  <a:schemeClr val="dk2"/>
                </a:solidFill>
              </a:rPr>
              <a:t>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831775" y="4753400"/>
            <a:ext cx="7105200" cy="11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r>
              <a:rPr b="1" lang="en-GB" sz="3500"/>
              <a:t>En el futuro</a:t>
            </a:r>
            <a:endParaRPr b="1" sz="2800"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446125" y="2821725"/>
            <a:ext cx="16794300" cy="16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 </a:t>
            </a:r>
            <a:r>
              <a:rPr lang="en-GB" sz="3600"/>
              <a:t>Used to express future ideas</a:t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600"/>
              <a:t>When these are  followed by a another verb, it needs to be an </a:t>
            </a:r>
            <a:r>
              <a:rPr b="1" lang="en-GB" sz="3600"/>
              <a:t>infinitive.</a:t>
            </a:r>
            <a:endParaRPr b="1" sz="3600"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831775" y="5739150"/>
            <a:ext cx="8400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Me gustaría </a:t>
            </a:r>
            <a:r>
              <a:rPr b="1" lang="en-GB" sz="3500"/>
              <a:t>aprobar</a:t>
            </a:r>
            <a:r>
              <a:rPr lang="en-GB" sz="3500"/>
              <a:t> mis exámenes.</a:t>
            </a:r>
            <a:endParaRPr b="1" sz="2800"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952975" y="6540775"/>
            <a:ext cx="686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Quiero </a:t>
            </a:r>
            <a:r>
              <a:rPr b="1" lang="en-GB" sz="3500"/>
              <a:t>sacar</a:t>
            </a:r>
            <a:r>
              <a:rPr lang="en-GB" sz="3500"/>
              <a:t> buenas notas.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1016950" y="7395625"/>
            <a:ext cx="7770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Espero </a:t>
            </a:r>
            <a:r>
              <a:rPr b="1" lang="en-GB" sz="3500"/>
              <a:t>hacer</a:t>
            </a:r>
            <a:r>
              <a:rPr lang="en-GB" sz="3500"/>
              <a:t> formación profesional</a:t>
            </a:r>
            <a:endParaRPr sz="2800"/>
          </a:p>
        </p:txBody>
      </p:sp>
      <p:sp>
        <p:nvSpPr>
          <p:cNvPr id="197" name="Google Shape;197;p31"/>
          <p:cNvSpPr txBox="1"/>
          <p:nvPr/>
        </p:nvSpPr>
        <p:spPr>
          <a:xfrm>
            <a:off x="6385125" y="737350"/>
            <a:ext cx="77700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quiero   			espero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want		 			I hope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9309100" y="5624650"/>
            <a:ext cx="7386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like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pass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my exams.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9309100" y="6397325"/>
            <a:ext cx="7386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want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get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good grades.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9309100" y="7170000"/>
            <a:ext cx="7386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hope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do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vocational training.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6" name="Google Shape;206;p32"/>
          <p:cNvSpPr txBox="1"/>
          <p:nvPr>
            <p:ph type="title"/>
          </p:nvPr>
        </p:nvSpPr>
        <p:spPr>
          <a:xfrm>
            <a:off x="917950" y="890050"/>
            <a:ext cx="7303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voy a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dk2"/>
                </a:solidFill>
              </a:rPr>
              <a:t>I go to (a place)</a:t>
            </a:r>
            <a:r>
              <a:rPr lang="en-GB">
                <a:solidFill>
                  <a:schemeClr val="dk2"/>
                </a:solidFill>
              </a:rPr>
              <a:t>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831775" y="4753400"/>
            <a:ext cx="7105200" cy="11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b="1" sz="2800"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293725" y="2362450"/>
            <a:ext cx="5669700" cy="16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 </a:t>
            </a:r>
            <a:r>
              <a:rPr lang="en-GB" sz="3600"/>
              <a:t> </a:t>
            </a:r>
            <a:r>
              <a:rPr b="1" lang="en-GB" sz="3600"/>
              <a:t>Present tense</a:t>
            </a:r>
            <a:endParaRPr b="1" sz="3600"/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831775" y="3960363"/>
            <a:ext cx="8400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Voy </a:t>
            </a:r>
            <a:r>
              <a:rPr b="1" lang="en-GB" sz="3500"/>
              <a:t>al</a:t>
            </a:r>
            <a:r>
              <a:rPr lang="en-GB" sz="3500"/>
              <a:t> trabajo</a:t>
            </a:r>
            <a:r>
              <a:rPr lang="en-GB" sz="3500"/>
              <a:t>. (a + el)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(I go to work)</a:t>
            </a:r>
            <a:endParaRPr b="1" sz="3000"/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810800" y="5600300"/>
            <a:ext cx="686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Voy </a:t>
            </a:r>
            <a:r>
              <a:rPr b="1" lang="en-GB" sz="3500"/>
              <a:t>a la</a:t>
            </a:r>
            <a:r>
              <a:rPr lang="en-GB" sz="3500"/>
              <a:t> </a:t>
            </a:r>
            <a:r>
              <a:rPr lang="en-GB" sz="3500"/>
              <a:t>tienda. 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( I go to the shop)</a:t>
            </a:r>
            <a:r>
              <a:rPr lang="en-GB" sz="3500"/>
              <a:t> 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810800" y="7240225"/>
            <a:ext cx="8276100" cy="17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Voy</a:t>
            </a:r>
            <a:r>
              <a:rPr lang="en-GB" sz="3500"/>
              <a:t> </a:t>
            </a:r>
            <a:r>
              <a:rPr b="1" lang="en-GB" sz="3500"/>
              <a:t>a los </a:t>
            </a:r>
            <a:r>
              <a:rPr lang="en-GB" sz="3500"/>
              <a:t>Estados Unidos.</a:t>
            </a:r>
            <a:endParaRPr sz="3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/>
              <a:t>(I’m going to the USA)</a:t>
            </a:r>
            <a:endParaRPr sz="3000"/>
          </a:p>
        </p:txBody>
      </p:sp>
      <p:sp>
        <p:nvSpPr>
          <p:cNvPr id="212" name="Google Shape;212;p32"/>
          <p:cNvSpPr txBox="1"/>
          <p:nvPr/>
        </p:nvSpPr>
        <p:spPr>
          <a:xfrm>
            <a:off x="9563250" y="890050"/>
            <a:ext cx="62046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 a + infinitive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		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going to... 			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9806325" y="3834813"/>
            <a:ext cx="7386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 a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aprender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conducir.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(I am going to learn to drive)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9944250" y="5174288"/>
            <a:ext cx="7386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 a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casarme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(I am going to get married)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9806325" y="6923025"/>
            <a:ext cx="8134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Voy a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tener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dos hijos.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(I am going to have two children)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8413225" y="2648938"/>
            <a:ext cx="5669700" cy="99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 </a:t>
            </a:r>
            <a:r>
              <a:rPr b="1" lang="en-GB" sz="3600"/>
              <a:t> Near future</a:t>
            </a:r>
            <a:endParaRPr b="1" sz="3600"/>
          </a:p>
        </p:txBody>
      </p:sp>
      <p:cxnSp>
        <p:nvCxnSpPr>
          <p:cNvPr id="217" name="Google Shape;217;p32"/>
          <p:cNvCxnSpPr/>
          <p:nvPr/>
        </p:nvCxnSpPr>
        <p:spPr>
          <a:xfrm>
            <a:off x="9086850" y="1273000"/>
            <a:ext cx="90900" cy="720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V</a:t>
            </a:r>
            <a:r>
              <a:rPr lang="en-GB">
                <a:solidFill>
                  <a:schemeClr val="dk2"/>
                </a:solidFill>
              </a:rPr>
              <a:t>oy a  </a:t>
            </a:r>
            <a:r>
              <a:rPr b="0" lang="en-GB">
                <a:solidFill>
                  <a:schemeClr val="dk2"/>
                </a:solidFill>
              </a:rPr>
              <a:t>or</a:t>
            </a:r>
            <a:r>
              <a:rPr lang="en-GB">
                <a:solidFill>
                  <a:schemeClr val="dk2"/>
                </a:solidFill>
              </a:rPr>
              <a:t> voy a + infinitive?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223" name="Google Shape;223;p33"/>
          <p:cNvGraphicFramePr/>
          <p:nvPr/>
        </p:nvGraphicFramePr>
        <p:xfrm>
          <a:off x="609600" y="238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{DB37C59E-A09F-4D0E-86E6-7BDD99B4516F}</a:tableStyleId>
              </a:tblPr>
              <a:tblGrid>
                <a:gridCol w="3562350"/>
                <a:gridCol w="5296050"/>
                <a:gridCol w="7581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Mañana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voy a aprender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conducir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Normalmente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oy al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trabajo a las ocho.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Creo que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 a 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Puerto Rico.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A veces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oy 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la tienda.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5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Este sábado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oy a estudiar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3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En el futuro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oy a casarme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4" name="Google Shape;224;p33"/>
          <p:cNvSpPr txBox="1"/>
          <p:nvPr/>
        </p:nvSpPr>
        <p:spPr>
          <a:xfrm>
            <a:off x="9654100" y="2381000"/>
            <a:ext cx="7638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Tomorrow I’m going to learn to drive.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Normally I go to work at 8 o’clock.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I’m going to Puerto Rico.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Sometimes I to to the shop.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This Saturday I’m going to study.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In the future I’m going to get married.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4248150" y="5017400"/>
            <a:ext cx="5048100" cy="5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3"/>
          <p:cNvSpPr/>
          <p:nvPr/>
        </p:nvSpPr>
        <p:spPr>
          <a:xfrm>
            <a:off x="4262950" y="3084550"/>
            <a:ext cx="5048100" cy="5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3"/>
          <p:cNvSpPr/>
          <p:nvPr/>
        </p:nvSpPr>
        <p:spPr>
          <a:xfrm>
            <a:off x="4262950" y="3702650"/>
            <a:ext cx="5048100" cy="5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3"/>
          <p:cNvSpPr/>
          <p:nvPr/>
        </p:nvSpPr>
        <p:spPr>
          <a:xfrm>
            <a:off x="4262950" y="4377350"/>
            <a:ext cx="5048100" cy="5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3"/>
          <p:cNvSpPr/>
          <p:nvPr/>
        </p:nvSpPr>
        <p:spPr>
          <a:xfrm>
            <a:off x="4272550" y="2413100"/>
            <a:ext cx="5048100" cy="5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3"/>
          <p:cNvSpPr/>
          <p:nvPr/>
        </p:nvSpPr>
        <p:spPr>
          <a:xfrm>
            <a:off x="4248150" y="5825950"/>
            <a:ext cx="5048100" cy="5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533400" y="114020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Two verb structures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GB" sz="4800"/>
              <a:t>When you put two verbs together, the ________ verb must be an infinitive.        </a:t>
            </a:r>
            <a:endParaRPr sz="4800"/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i="1" lang="en-GB" sz="4800"/>
              <a:t>Quiero</a:t>
            </a:r>
            <a:r>
              <a:rPr lang="en-GB" sz="4800"/>
              <a:t> means __________.    </a:t>
            </a:r>
            <a:endParaRPr sz="4800"/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i="1" lang="en-GB" sz="4800"/>
              <a:t>Espero</a:t>
            </a:r>
            <a:r>
              <a:rPr lang="en-GB" sz="4800"/>
              <a:t> means __________.</a:t>
            </a:r>
            <a:endParaRPr sz="4800"/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GB" sz="4800"/>
              <a:t>The verb </a:t>
            </a:r>
            <a:r>
              <a:rPr i="1" lang="en-GB" sz="4800"/>
              <a:t>to drive</a:t>
            </a:r>
            <a:r>
              <a:rPr lang="en-GB" sz="4800"/>
              <a:t> is ______________.</a:t>
            </a:r>
            <a:endParaRPr sz="4800"/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i="1" lang="en-GB" sz="4800"/>
              <a:t>Sacar buenas notas</a:t>
            </a:r>
            <a:r>
              <a:rPr lang="en-GB" sz="4800"/>
              <a:t> means _________________________</a:t>
            </a:r>
            <a:br>
              <a:rPr lang="en-GB" sz="4800"/>
            </a:br>
            <a:r>
              <a:rPr lang="en-GB" sz="4800"/>
              <a:t>  </a:t>
            </a:r>
            <a:endParaRPr i="1" sz="6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/>
          </a:p>
        </p:txBody>
      </p:sp>
      <p:sp>
        <p:nvSpPr>
          <p:cNvPr id="236" name="Google Shape;236;p34"/>
          <p:cNvSpPr txBox="1"/>
          <p:nvPr/>
        </p:nvSpPr>
        <p:spPr>
          <a:xfrm>
            <a:off x="13846301" y="2438600"/>
            <a:ext cx="2403600" cy="8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second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4"/>
          <p:cNvSpPr txBox="1"/>
          <p:nvPr/>
        </p:nvSpPr>
        <p:spPr>
          <a:xfrm>
            <a:off x="6179400" y="4361675"/>
            <a:ext cx="2105400" cy="72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want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6579225" y="5237075"/>
            <a:ext cx="2403600" cy="72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hope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4"/>
          <p:cNvSpPr txBox="1"/>
          <p:nvPr/>
        </p:nvSpPr>
        <p:spPr>
          <a:xfrm>
            <a:off x="7630800" y="6112475"/>
            <a:ext cx="3026400" cy="72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conducir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4"/>
          <p:cNvSpPr txBox="1"/>
          <p:nvPr/>
        </p:nvSpPr>
        <p:spPr>
          <a:xfrm>
            <a:off x="1356400" y="7757325"/>
            <a:ext cx="5854800" cy="72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get good grades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