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45BCF8-C113-40D3-A84A-CB6D73C65047}">
  <a:tblStyle styleId="{9E45BCF8-C113-40D3-A84A-CB6D73C650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ed45e46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ed45e46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c979020ae_0_1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c979020ae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screen, you  can see our model answer to our second bullet point.  Let’s look at it more closely.  The bullet point asked us to ………  In this paragraph we have got a basic answer (highlight in green) and we’ve also got…  highlight other aspects from the BORDER model in the relevant colour.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there are any parts of this paragraph you’d like to borrow for your own answer, please pause the video now and make some notes.  </a:t>
            </a:r>
            <a:r>
              <a:rPr b="1" lang="en-GB" sz="1400">
                <a:solidFill>
                  <a:srgbClr val="1F4E79"/>
                </a:solidFill>
                <a:latin typeface="Century Gothic"/>
                <a:ea typeface="Century Gothic"/>
                <a:cs typeface="Century Gothic"/>
                <a:sym typeface="Century Gothic"/>
              </a:rPr>
              <a:t>Pausa el vídeo.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c979020ae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c979020ae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it’s over to you.  There are two more bullet points to answer.  Please write BORDER down in your margin.  What are you going to include for each bullet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FOUNDATION - Remember you don’t have to include all elements of BORDER in your answer in each paragraph.  Just make sure you have all of the elements across the entire piece of writing.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Once you’ve written your plan, you can get started writing an answer to the remaining two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keep watching, if you think you’re going to need a bit more help to be able to complete this task, likewise, if you’d like to challenge yourself further.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979020ae_0_1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979020ae_0_1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On the screen you can see some sentence starters in TL which might help you to get started.  I’ve also put down a couple of ideas of what you might write about on the right hand side of the screen.  Remember to look back at the notes in your book from earlier in the lesson.  </a:t>
            </a:r>
            <a:r>
              <a:rPr b="1" lang="en-GB" sz="1400">
                <a:solidFill>
                  <a:srgbClr val="1F4E79"/>
                </a:solidFill>
                <a:latin typeface="Century Gothic"/>
                <a:ea typeface="Century Gothic"/>
                <a:cs typeface="Century Gothic"/>
                <a:sym typeface="Century Gothic"/>
              </a:rPr>
              <a:t>Pausa el vídeo.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c979020ae_0_1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c979020ae_0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you’re looking for something a little more challenging, why don’t you attempt to answer all four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key here is to be concise.  Don’t allow yourself to get distracted from the </a:t>
            </a:r>
            <a:r>
              <a:rPr lang="en-GB"/>
              <a:t>question</a:t>
            </a:r>
            <a:r>
              <a:rPr lang="en-GB"/>
              <a:t> and include irrelevant </a:t>
            </a:r>
            <a:r>
              <a:rPr lang="en-GB"/>
              <a:t>information</a:t>
            </a:r>
            <a:r>
              <a:rPr lang="en-GB"/>
              <a:t>. Focus on including things that you know how to say - this might be different from what you actually might want to say.  Accuracy and relevance are two of the keys to success on this task.</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sz="1400">
                <a:solidFill>
                  <a:srgbClr val="1F4E79"/>
                </a:solidFill>
                <a:latin typeface="Century Gothic"/>
                <a:ea typeface="Century Gothic"/>
                <a:cs typeface="Century Gothic"/>
                <a:sym typeface="Century Gothic"/>
              </a:rPr>
              <a:t>¿Estás listo? ¿Estás lista?  ¡Venga! ¡Vamos!  Pausa el vídeo.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d2fcec6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d2fcec6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the GCSE style question we will be working on today.  Everything we do in today’s lesson will help you to write an answer to this question.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what are you being asked to do in this question?  Let’s explore it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go through the bullet points to find out what they mean.  Don’t tell them.  Elicit the answers from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Summary - copy them into your book if you’d like to!</a:t>
            </a:r>
            <a:endParaRPr i="1" sz="1400">
              <a:solidFill>
                <a:srgbClr val="00206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c979020a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c979020a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now we have </a:t>
            </a:r>
            <a:r>
              <a:rPr lang="en-GB"/>
              <a:t>spontaneously</a:t>
            </a:r>
            <a:r>
              <a:rPr lang="en-GB"/>
              <a:t> conjugated three verbs in multiple tenses, let’s focus on your accuracy. Can you actually write these verbs down accurately.</a:t>
            </a:r>
            <a:br>
              <a:rPr lang="en-GB"/>
            </a:br>
            <a:br>
              <a:rPr lang="en-GB"/>
            </a:br>
            <a:r>
              <a:rPr lang="en-GB"/>
              <a:t>Please write down the title “using verbs in multiple tenses”. On the screen you can see a grid.  Please copy down the titles for the 6 columns.  You don’t need to copy the grid in full - just make sure you lay out your work so you can understand it when you come back to look at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want you to fill in as much as you can on this table.  If you have no idea where to start, keep watching for a few clues!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Your first verb should be a regular verb.  The second verb could be a different type of regular verb or a HF irregular verb needed for this unit.  The 3rd verb should be something really high frequency, likely to be irregular and relevant to the unit.  It might be to go - might be something else.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2fcec62e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2fcec62e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this version of the grid if you need a little bit of help getting started.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d2fcec62e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d2fcec62e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FULL ANSWERS</a:t>
            </a:r>
            <a:br>
              <a:rPr lang="en-GB"/>
            </a:br>
            <a:r>
              <a:rPr lang="en-GB"/>
              <a:t>Take a moment to compare your grid to mine.  Make sure you have all verb forms the same. Pausa el video.</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b850cff9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b850cff9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work together to create an answer to this first bullet point.  What type of things might we want to include in our answer here.  Dime!  We might want to say ………….  Bullet point plan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Make sure that whatever you are going to include in your model paragraph is what you write on here for the plan!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c979020ae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c979020ae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screen, you  can see a model answer to our first bullet point.  Let’s look at it more closely.  The bullet point asked us to ………  In this paragraph we have got a basic answer (highlight in green) and we’ve also got…  highlight other aspects from the BORDER model in the relevant colour.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there are any parts of this paragraph you’d like to borrow for your own answer, please pause the video now and make some notes.  </a:t>
            </a:r>
            <a:r>
              <a:rPr b="1" lang="en-GB" sz="1400">
                <a:solidFill>
                  <a:srgbClr val="1F4E79"/>
                </a:solidFill>
                <a:latin typeface="Century Gothic"/>
                <a:ea typeface="Century Gothic"/>
                <a:cs typeface="Century Gothic"/>
                <a:sym typeface="Century Gothic"/>
              </a:rPr>
              <a:t>Pausa el vídeo.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c979020ae_0_1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c979020ae_0_1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work together to create an answer to the 2nd  bullet point.  What type of things might we want to include in our answer here.  </a:t>
            </a:r>
            <a:r>
              <a:rPr b="1" lang="en-GB" sz="1400">
                <a:solidFill>
                  <a:srgbClr val="1F4E79"/>
                </a:solidFill>
                <a:latin typeface="Century Gothic"/>
                <a:ea typeface="Century Gothic"/>
                <a:cs typeface="Century Gothic"/>
                <a:sym typeface="Century Gothic"/>
              </a:rPr>
              <a:t>¡Dime!  </a:t>
            </a:r>
            <a:r>
              <a:rPr lang="en-GB"/>
              <a:t>We might want to say ………….  Bullet point plan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Make sure that whatever you are going to include in your model paragraph is what you write on here for the plan!</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59345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Guided Writing:  Foundation </a:t>
            </a:r>
            <a:br>
              <a:rPr lang="en-GB">
                <a:solidFill>
                  <a:srgbClr val="4B3241"/>
                </a:solidFill>
              </a:rPr>
            </a:br>
            <a:r>
              <a:rPr i="1" lang="en-GB">
                <a:solidFill>
                  <a:srgbClr val="4B3241"/>
                </a:solidFill>
              </a:rPr>
              <a:t>Unit 6: Special Events</a:t>
            </a:r>
            <a:endParaRPr i="1">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Spanish</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Señor Malhi</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idx="1" type="body"/>
          </p:nvPr>
        </p:nvSpPr>
        <p:spPr>
          <a:xfrm>
            <a:off x="2101150" y="895100"/>
            <a:ext cx="144306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El año pasado, fui a Sevilla para celebrar la Feria de Abril.</a:t>
            </a:r>
            <a:endParaRPr>
              <a:solidFill>
                <a:srgbClr val="000000"/>
              </a:solidFill>
            </a:endParaRPr>
          </a:p>
          <a:p>
            <a:pPr indent="0" lvl="0" marL="0" rtl="0" algn="l">
              <a:spcBef>
                <a:spcPts val="2000"/>
              </a:spcBef>
              <a:spcAft>
                <a:spcPts val="0"/>
              </a:spcAft>
              <a:buNone/>
            </a:pPr>
            <a:r>
              <a:rPr lang="en-GB">
                <a:solidFill>
                  <a:srgbClr val="000000"/>
                </a:solidFill>
              </a:rPr>
              <a:t>Me gustó mucho</a:t>
            </a:r>
            <a:endParaRPr>
              <a:solidFill>
                <a:srgbClr val="000000"/>
              </a:solidFill>
            </a:endParaRPr>
          </a:p>
          <a:p>
            <a:pPr indent="0" lvl="0" marL="0" rtl="0" algn="l">
              <a:spcBef>
                <a:spcPts val="2000"/>
              </a:spcBef>
              <a:spcAft>
                <a:spcPts val="0"/>
              </a:spcAft>
              <a:buNone/>
            </a:pPr>
            <a:r>
              <a:t/>
            </a:r>
            <a:endParaRPr>
              <a:solidFill>
                <a:srgbClr val="000000"/>
              </a:solidFill>
            </a:endParaRPr>
          </a:p>
          <a:p>
            <a:pPr indent="0" lvl="0" marL="0" rtl="0" algn="l">
              <a:spcBef>
                <a:spcPts val="2000"/>
              </a:spcBef>
              <a:spcAft>
                <a:spcPts val="0"/>
              </a:spcAft>
              <a:buNone/>
            </a:pPr>
            <a:r>
              <a:rPr lang="en-GB">
                <a:solidFill>
                  <a:srgbClr val="000000"/>
                </a:solidFill>
              </a:rPr>
              <a:t>Porque hice muchas </a:t>
            </a:r>
            <a:r>
              <a:rPr lang="en-GB">
                <a:solidFill>
                  <a:srgbClr val="000000"/>
                </a:solidFill>
              </a:rPr>
              <a:t>actividades</a:t>
            </a:r>
            <a:r>
              <a:rPr lang="en-GB">
                <a:solidFill>
                  <a:srgbClr val="000000"/>
                </a:solidFill>
              </a:rPr>
              <a:t> divertidas.</a:t>
            </a:r>
            <a:endParaRPr>
              <a:solidFill>
                <a:srgbClr val="000000"/>
              </a:solidFill>
            </a:endParaRPr>
          </a:p>
          <a:p>
            <a:pPr indent="0" lvl="0" marL="0" rtl="0" algn="l">
              <a:spcBef>
                <a:spcPts val="2000"/>
              </a:spcBef>
              <a:spcAft>
                <a:spcPts val="0"/>
              </a:spcAft>
              <a:buNone/>
            </a:pPr>
            <a:r>
              <a:t/>
            </a:r>
            <a:endParaRPr>
              <a:solidFill>
                <a:srgbClr val="000000"/>
              </a:solidFill>
            </a:endParaRPr>
          </a:p>
          <a:p>
            <a:pPr indent="0" lvl="0" marL="0" rtl="0" algn="l">
              <a:spcBef>
                <a:spcPts val="2000"/>
              </a:spcBef>
              <a:spcAft>
                <a:spcPts val="2000"/>
              </a:spcAft>
              <a:buNone/>
            </a:pPr>
            <a:r>
              <a:rPr lang="en-GB">
                <a:solidFill>
                  <a:srgbClr val="000000"/>
                </a:solidFill>
              </a:rPr>
              <a:t>Por ejemplo, </a:t>
            </a:r>
            <a:r>
              <a:rPr lang="en-GB">
                <a:solidFill>
                  <a:srgbClr val="000000"/>
                </a:solidFill>
              </a:rPr>
              <a:t>comí</a:t>
            </a:r>
            <a:r>
              <a:rPr lang="en-GB">
                <a:solidFill>
                  <a:srgbClr val="000000"/>
                </a:solidFill>
              </a:rPr>
              <a:t> paella y </a:t>
            </a:r>
            <a:r>
              <a:rPr lang="en-GB">
                <a:solidFill>
                  <a:srgbClr val="000000"/>
                </a:solidFill>
              </a:rPr>
              <a:t>canté</a:t>
            </a:r>
            <a:r>
              <a:rPr lang="en-GB">
                <a:solidFill>
                  <a:srgbClr val="000000"/>
                </a:solidFill>
              </a:rPr>
              <a:t> canciones </a:t>
            </a:r>
            <a:endParaRPr>
              <a:solidFill>
                <a:srgbClr val="000000"/>
              </a:solidFill>
            </a:endParaRPr>
          </a:p>
        </p:txBody>
      </p:sp>
      <p:pic>
        <p:nvPicPr>
          <p:cNvPr id="150" name="Google Shape;150;p23"/>
          <p:cNvPicPr preferRelativeResize="0"/>
          <p:nvPr/>
        </p:nvPicPr>
        <p:blipFill>
          <a:blip r:embed="rId3">
            <a:alphaModFix/>
          </a:blip>
          <a:stretch>
            <a:fillRect/>
          </a:stretch>
        </p:blipFill>
        <p:spPr>
          <a:xfrm>
            <a:off x="152400" y="152400"/>
            <a:ext cx="1323975" cy="897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sp>
        <p:nvSpPr>
          <p:cNvPr id="155" name="Google Shape;155;p24"/>
          <p:cNvSpPr txBox="1"/>
          <p:nvPr>
            <p:ph type="title"/>
          </p:nvPr>
        </p:nvSpPr>
        <p:spPr>
          <a:xfrm>
            <a:off x="2864350" y="6227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una diferencia entre la cultura </a:t>
            </a:r>
            <a:r>
              <a:rPr lang="en-GB">
                <a:solidFill>
                  <a:srgbClr val="000000"/>
                </a:solidFill>
              </a:rPr>
              <a:t>española</a:t>
            </a:r>
            <a:r>
              <a:rPr lang="en-GB">
                <a:solidFill>
                  <a:srgbClr val="000000"/>
                </a:solidFill>
              </a:rPr>
              <a:t> e inglesa. </a:t>
            </a:r>
            <a:endParaRPr>
              <a:solidFill>
                <a:srgbClr val="000000"/>
              </a:solidFill>
            </a:endParaRPr>
          </a:p>
        </p:txBody>
      </p:sp>
      <p:sp>
        <p:nvSpPr>
          <p:cNvPr id="156" name="Google Shape;156;p24"/>
          <p:cNvSpPr txBox="1"/>
          <p:nvPr>
            <p:ph type="title"/>
          </p:nvPr>
        </p:nvSpPr>
        <p:spPr>
          <a:xfrm>
            <a:off x="2940550" y="52709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qué fiesta </a:t>
            </a:r>
            <a:r>
              <a:rPr lang="en-GB">
                <a:solidFill>
                  <a:srgbClr val="000000"/>
                </a:solidFill>
              </a:rPr>
              <a:t>española en que</a:t>
            </a:r>
            <a:r>
              <a:rPr lang="en-GB">
                <a:solidFill>
                  <a:srgbClr val="000000"/>
                </a:solidFill>
              </a:rPr>
              <a:t> te </a:t>
            </a:r>
            <a:r>
              <a:rPr lang="en-GB">
                <a:solidFill>
                  <a:srgbClr val="000000"/>
                </a:solidFill>
              </a:rPr>
              <a:t>gustaría</a:t>
            </a:r>
            <a:r>
              <a:rPr lang="en-GB">
                <a:solidFill>
                  <a:srgbClr val="000000"/>
                </a:solidFill>
              </a:rPr>
              <a:t> participar en el futuro</a:t>
            </a:r>
            <a:endParaRPr>
              <a:solidFill>
                <a:srgbClr val="000000"/>
              </a:solidFill>
            </a:endParaRPr>
          </a:p>
        </p:txBody>
      </p:sp>
      <p:sp>
        <p:nvSpPr>
          <p:cNvPr id="157" name="Google Shape;157;p24"/>
          <p:cNvSpPr/>
          <p:nvPr/>
        </p:nvSpPr>
        <p:spPr>
          <a:xfrm>
            <a:off x="647975" y="206600"/>
            <a:ext cx="933300" cy="4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4"/>
          <p:cNvPicPr preferRelativeResize="0"/>
          <p:nvPr/>
        </p:nvPicPr>
        <p:blipFill>
          <a:blip r:embed="rId3">
            <a:alphaModFix/>
          </a:blip>
          <a:stretch>
            <a:fillRect/>
          </a:stretch>
        </p:blipFill>
        <p:spPr>
          <a:xfrm>
            <a:off x="701700" y="386099"/>
            <a:ext cx="687550" cy="4324625"/>
          </a:xfrm>
          <a:prstGeom prst="rect">
            <a:avLst/>
          </a:prstGeom>
          <a:noFill/>
          <a:ln>
            <a:noFill/>
          </a:ln>
        </p:spPr>
      </p:pic>
      <p:sp>
        <p:nvSpPr>
          <p:cNvPr id="159" name="Google Shape;159;p24"/>
          <p:cNvSpPr/>
          <p:nvPr/>
        </p:nvSpPr>
        <p:spPr>
          <a:xfrm>
            <a:off x="647975" y="4900675"/>
            <a:ext cx="933300" cy="465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4"/>
          <p:cNvPicPr preferRelativeResize="0"/>
          <p:nvPr/>
        </p:nvPicPr>
        <p:blipFill>
          <a:blip r:embed="rId3">
            <a:alphaModFix/>
          </a:blip>
          <a:stretch>
            <a:fillRect/>
          </a:stretch>
        </p:blipFill>
        <p:spPr>
          <a:xfrm>
            <a:off x="701700" y="5080174"/>
            <a:ext cx="687550" cy="4324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1645150" y="165525"/>
            <a:ext cx="164004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Una diferencia entre la cultura española e inglesa</a:t>
            </a:r>
            <a:endParaRPr>
              <a:solidFill>
                <a:schemeClr val="dk2"/>
              </a:solidFill>
            </a:endParaRPr>
          </a:p>
        </p:txBody>
      </p:sp>
      <p:sp>
        <p:nvSpPr>
          <p:cNvPr id="166" name="Google Shape;166;p25"/>
          <p:cNvSpPr/>
          <p:nvPr/>
        </p:nvSpPr>
        <p:spPr>
          <a:xfrm>
            <a:off x="533400" y="5306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533400" y="52550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txBox="1"/>
          <p:nvPr>
            <p:ph type="title"/>
          </p:nvPr>
        </p:nvSpPr>
        <p:spPr>
          <a:xfrm>
            <a:off x="2940550" y="52709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Bullet point 4 here</a:t>
            </a:r>
            <a:endParaRPr>
              <a:solidFill>
                <a:schemeClr val="dk2"/>
              </a:solidFill>
            </a:endParaRPr>
          </a:p>
        </p:txBody>
      </p:sp>
      <p:sp>
        <p:nvSpPr>
          <p:cNvPr id="169" name="Google Shape;169;p25"/>
          <p:cNvSpPr txBox="1"/>
          <p:nvPr/>
        </p:nvSpPr>
        <p:spPr>
          <a:xfrm>
            <a:off x="1985100" y="1317825"/>
            <a:ext cx="10408800" cy="18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Pienso que…</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Para mi…</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Una diferencia importante es…</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Una diferencia que debería mencionar es…</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Es más/menos…. Que</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Prefiero… porque</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p:txBody>
      </p:sp>
      <p:sp>
        <p:nvSpPr>
          <p:cNvPr id="170" name="Google Shape;170;p25"/>
          <p:cNvSpPr txBox="1"/>
          <p:nvPr/>
        </p:nvSpPr>
        <p:spPr>
          <a:xfrm>
            <a:off x="2108175" y="6042225"/>
            <a:ext cx="8972100" cy="18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En el futuro….</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Si tuviera la oportunidad, me gustaría…</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El verano próximo, voy a celebrar…</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Sin embargo, a mi amigo le </a:t>
            </a:r>
            <a:r>
              <a:rPr lang="en-GB" sz="3500">
                <a:latin typeface="Montserrat"/>
                <a:ea typeface="Montserrat"/>
                <a:cs typeface="Montserrat"/>
                <a:sym typeface="Montserrat"/>
              </a:rPr>
              <a:t>gustaría</a:t>
            </a:r>
            <a:r>
              <a:rPr lang="en-GB" sz="3500">
                <a:latin typeface="Montserrat"/>
                <a:ea typeface="Montserrat"/>
                <a:cs typeface="Montserrat"/>
                <a:sym typeface="Montserrat"/>
              </a:rPr>
              <a:t>...</a:t>
            </a:r>
            <a:endParaRPr sz="3500">
              <a:latin typeface="Montserrat"/>
              <a:ea typeface="Montserrat"/>
              <a:cs typeface="Montserrat"/>
              <a:sym typeface="Montserrat"/>
            </a:endParaRPr>
          </a:p>
        </p:txBody>
      </p:sp>
      <p:sp>
        <p:nvSpPr>
          <p:cNvPr id="171" name="Google Shape;171;p25"/>
          <p:cNvSpPr/>
          <p:nvPr/>
        </p:nvSpPr>
        <p:spPr>
          <a:xfrm>
            <a:off x="13245425" y="821625"/>
            <a:ext cx="4408800" cy="2881800"/>
          </a:xfrm>
          <a:prstGeom prst="wedgeRectCallout">
            <a:avLst>
              <a:gd fmla="val 47401" name="adj1"/>
              <a:gd fmla="val 74506"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400050" lvl="0" marL="457200" rtl="0" algn="l">
              <a:spcBef>
                <a:spcPts val="0"/>
              </a:spcBef>
              <a:spcAft>
                <a:spcPts val="0"/>
              </a:spcAft>
              <a:buSzPts val="2700"/>
              <a:buAutoNum type="arabicPeriod"/>
            </a:pPr>
            <a:r>
              <a:rPr lang="en-GB" sz="2700"/>
              <a:t>Comparatives</a:t>
            </a:r>
            <a:endParaRPr sz="2700"/>
          </a:p>
          <a:p>
            <a:pPr indent="-400050" lvl="0" marL="457200" rtl="0" algn="l">
              <a:spcBef>
                <a:spcPts val="0"/>
              </a:spcBef>
              <a:spcAft>
                <a:spcPts val="0"/>
              </a:spcAft>
              <a:buSzPts val="2700"/>
              <a:buAutoNum type="arabicPeriod"/>
            </a:pPr>
            <a:r>
              <a:rPr lang="en-GB" sz="2700"/>
              <a:t>Opinions</a:t>
            </a:r>
            <a:endParaRPr sz="2700"/>
          </a:p>
          <a:p>
            <a:pPr indent="-400050" lvl="0" marL="457200" rtl="0" algn="l">
              <a:spcBef>
                <a:spcPts val="0"/>
              </a:spcBef>
              <a:spcAft>
                <a:spcPts val="0"/>
              </a:spcAft>
              <a:buSzPts val="2700"/>
              <a:buAutoNum type="arabicPeriod"/>
            </a:pPr>
            <a:r>
              <a:rPr lang="en-GB" sz="2700"/>
              <a:t>Which culture do you prefer</a:t>
            </a:r>
            <a:endParaRPr sz="2700"/>
          </a:p>
        </p:txBody>
      </p:sp>
      <p:sp>
        <p:nvSpPr>
          <p:cNvPr id="172" name="Google Shape;172;p25"/>
          <p:cNvSpPr/>
          <p:nvPr/>
        </p:nvSpPr>
        <p:spPr>
          <a:xfrm>
            <a:off x="13245425" y="5546025"/>
            <a:ext cx="4408800" cy="2881800"/>
          </a:xfrm>
          <a:prstGeom prst="wedgeRectCallout">
            <a:avLst>
              <a:gd fmla="val -50000" name="adj1"/>
              <a:gd fmla="val 81433"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400050" lvl="0" marL="457200" rtl="0" algn="l">
              <a:spcBef>
                <a:spcPts val="0"/>
              </a:spcBef>
              <a:spcAft>
                <a:spcPts val="0"/>
              </a:spcAft>
              <a:buSzPts val="2700"/>
              <a:buAutoNum type="arabicPeriod"/>
            </a:pPr>
            <a:r>
              <a:rPr lang="en-GB" sz="2700"/>
              <a:t>What you would like to do if you had the opportunity</a:t>
            </a:r>
            <a:endParaRPr sz="2700"/>
          </a:p>
          <a:p>
            <a:pPr indent="-400050" lvl="0" marL="457200" rtl="0" algn="l">
              <a:spcBef>
                <a:spcPts val="0"/>
              </a:spcBef>
              <a:spcAft>
                <a:spcPts val="0"/>
              </a:spcAft>
              <a:buSzPts val="2700"/>
              <a:buAutoNum type="arabicPeriod"/>
            </a:pPr>
            <a:r>
              <a:rPr lang="en-GB" sz="2700"/>
              <a:t>Who would you go with?</a:t>
            </a:r>
            <a:endParaRPr sz="2700"/>
          </a:p>
          <a:p>
            <a:pPr indent="-400050" lvl="0" marL="457200" rtl="0" algn="l">
              <a:spcBef>
                <a:spcPts val="0"/>
              </a:spcBef>
              <a:spcAft>
                <a:spcPts val="0"/>
              </a:spcAft>
              <a:buSzPts val="2700"/>
              <a:buAutoNum type="arabicPeriod"/>
            </a:pPr>
            <a:r>
              <a:rPr lang="en-GB" sz="2700"/>
              <a:t>Refer to other people</a:t>
            </a:r>
            <a:endParaRPr sz="2700"/>
          </a:p>
        </p:txBody>
      </p:sp>
      <p:sp>
        <p:nvSpPr>
          <p:cNvPr id="173" name="Google Shape;173;p25"/>
          <p:cNvSpPr/>
          <p:nvPr/>
        </p:nvSpPr>
        <p:spPr>
          <a:xfrm>
            <a:off x="647975" y="206600"/>
            <a:ext cx="933300" cy="465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5"/>
          <p:cNvPicPr preferRelativeResize="0"/>
          <p:nvPr/>
        </p:nvPicPr>
        <p:blipFill>
          <a:blip r:embed="rId3">
            <a:alphaModFix/>
          </a:blip>
          <a:stretch>
            <a:fillRect/>
          </a:stretch>
        </p:blipFill>
        <p:spPr>
          <a:xfrm>
            <a:off x="701700" y="386099"/>
            <a:ext cx="687550" cy="4324625"/>
          </a:xfrm>
          <a:prstGeom prst="rect">
            <a:avLst/>
          </a:prstGeom>
          <a:noFill/>
          <a:ln>
            <a:noFill/>
          </a:ln>
        </p:spPr>
      </p:pic>
      <p:sp>
        <p:nvSpPr>
          <p:cNvPr id="175" name="Google Shape;175;p25"/>
          <p:cNvSpPr/>
          <p:nvPr/>
        </p:nvSpPr>
        <p:spPr>
          <a:xfrm>
            <a:off x="647975" y="4926925"/>
            <a:ext cx="933300" cy="465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25"/>
          <p:cNvPicPr preferRelativeResize="0"/>
          <p:nvPr/>
        </p:nvPicPr>
        <p:blipFill>
          <a:blip r:embed="rId3">
            <a:alphaModFix/>
          </a:blip>
          <a:stretch>
            <a:fillRect/>
          </a:stretch>
        </p:blipFill>
        <p:spPr>
          <a:xfrm>
            <a:off x="701700" y="5106424"/>
            <a:ext cx="687550" cy="432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1949950" y="622725"/>
            <a:ext cx="161205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Tu </a:t>
            </a:r>
            <a:r>
              <a:rPr lang="en-GB">
                <a:solidFill>
                  <a:schemeClr val="dk2"/>
                </a:solidFill>
              </a:rPr>
              <a:t>opinión</a:t>
            </a:r>
            <a:r>
              <a:rPr lang="en-GB">
                <a:solidFill>
                  <a:schemeClr val="dk2"/>
                </a:solidFill>
              </a:rPr>
              <a:t> sobre las </a:t>
            </a:r>
            <a:endParaRPr>
              <a:solidFill>
                <a:schemeClr val="dk2"/>
              </a:solidFill>
            </a:endParaRPr>
          </a:p>
          <a:p>
            <a:pPr indent="0" lvl="0" marL="0" rtl="0" algn="l">
              <a:spcBef>
                <a:spcPts val="0"/>
              </a:spcBef>
              <a:spcAft>
                <a:spcPts val="0"/>
              </a:spcAft>
              <a:buNone/>
            </a:pPr>
            <a:r>
              <a:rPr lang="en-GB">
                <a:solidFill>
                  <a:schemeClr val="dk2"/>
                </a:solidFill>
              </a:rPr>
              <a:t>fiestas </a:t>
            </a:r>
            <a:r>
              <a:rPr lang="en-GB">
                <a:solidFill>
                  <a:schemeClr val="dk2"/>
                </a:solidFill>
              </a:rPr>
              <a:t>españolas</a:t>
            </a:r>
            <a:r>
              <a:rPr lang="en-GB">
                <a:solidFill>
                  <a:schemeClr val="dk2"/>
                </a:solidFill>
              </a:rPr>
              <a:t> </a:t>
            </a:r>
            <a:endParaRPr>
              <a:solidFill>
                <a:schemeClr val="dk2"/>
              </a:solidFill>
            </a:endParaRPr>
          </a:p>
        </p:txBody>
      </p:sp>
      <p:sp>
        <p:nvSpPr>
          <p:cNvPr id="182" name="Google Shape;182;p26"/>
          <p:cNvSpPr/>
          <p:nvPr/>
        </p:nvSpPr>
        <p:spPr>
          <a:xfrm>
            <a:off x="533400" y="5306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533400" y="52550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txBox="1"/>
          <p:nvPr>
            <p:ph type="title"/>
          </p:nvPr>
        </p:nvSpPr>
        <p:spPr>
          <a:xfrm>
            <a:off x="1949950" y="5270925"/>
            <a:ext cx="161205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Una diferencia entre la </a:t>
            </a:r>
            <a:endParaRPr sz="3800">
              <a:solidFill>
                <a:schemeClr val="dk2"/>
              </a:solidFill>
            </a:endParaRPr>
          </a:p>
          <a:p>
            <a:pPr indent="0" lvl="0" marL="0" rtl="0" algn="l">
              <a:spcBef>
                <a:spcPts val="0"/>
              </a:spcBef>
              <a:spcAft>
                <a:spcPts val="0"/>
              </a:spcAft>
              <a:buNone/>
            </a:pPr>
            <a:r>
              <a:rPr lang="en-GB" sz="3800">
                <a:solidFill>
                  <a:schemeClr val="dk2"/>
                </a:solidFill>
              </a:rPr>
              <a:t>cultura espanola e inglesa</a:t>
            </a:r>
            <a:endParaRPr sz="3800">
              <a:solidFill>
                <a:schemeClr val="dk2"/>
              </a:solidFill>
            </a:endParaRPr>
          </a:p>
        </p:txBody>
      </p:sp>
      <p:sp>
        <p:nvSpPr>
          <p:cNvPr id="185" name="Google Shape;185;p26"/>
          <p:cNvSpPr txBox="1"/>
          <p:nvPr>
            <p:ph type="title"/>
          </p:nvPr>
        </p:nvSpPr>
        <p:spPr>
          <a:xfrm>
            <a:off x="10636750" y="6989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Qué fiesta </a:t>
            </a:r>
            <a:r>
              <a:rPr lang="en-GB">
                <a:solidFill>
                  <a:schemeClr val="dk2"/>
                </a:solidFill>
              </a:rPr>
              <a:t>española</a:t>
            </a:r>
            <a:endParaRPr>
              <a:solidFill>
                <a:schemeClr val="dk2"/>
              </a:solidFill>
            </a:endParaRPr>
          </a:p>
          <a:p>
            <a:pPr indent="0" lvl="0" marL="0" rtl="0" algn="l">
              <a:spcBef>
                <a:spcPts val="0"/>
              </a:spcBef>
              <a:spcAft>
                <a:spcPts val="0"/>
              </a:spcAft>
              <a:buNone/>
            </a:pPr>
            <a:r>
              <a:rPr lang="en-GB">
                <a:solidFill>
                  <a:schemeClr val="dk2"/>
                </a:solidFill>
              </a:rPr>
              <a:t>celebraste el ano pasado</a:t>
            </a:r>
            <a:endParaRPr>
              <a:solidFill>
                <a:schemeClr val="dk2"/>
              </a:solidFill>
            </a:endParaRPr>
          </a:p>
        </p:txBody>
      </p:sp>
      <p:sp>
        <p:nvSpPr>
          <p:cNvPr id="186" name="Google Shape;186;p26"/>
          <p:cNvSpPr/>
          <p:nvPr/>
        </p:nvSpPr>
        <p:spPr>
          <a:xfrm>
            <a:off x="8763000" y="5306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8763000" y="52550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txBox="1"/>
          <p:nvPr>
            <p:ph type="title"/>
          </p:nvPr>
        </p:nvSpPr>
        <p:spPr>
          <a:xfrm>
            <a:off x="10712950" y="53471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Una fiesta </a:t>
            </a:r>
            <a:r>
              <a:rPr lang="en-GB" sz="3800">
                <a:solidFill>
                  <a:schemeClr val="dk2"/>
                </a:solidFill>
              </a:rPr>
              <a:t>española</a:t>
            </a:r>
            <a:r>
              <a:rPr lang="en-GB" sz="3800">
                <a:solidFill>
                  <a:schemeClr val="dk2"/>
                </a:solidFill>
              </a:rPr>
              <a:t> en que te</a:t>
            </a:r>
            <a:endParaRPr sz="3800">
              <a:solidFill>
                <a:schemeClr val="dk2"/>
              </a:solidFill>
            </a:endParaRPr>
          </a:p>
          <a:p>
            <a:pPr indent="0" lvl="0" marL="0" rtl="0" algn="l">
              <a:spcBef>
                <a:spcPts val="0"/>
              </a:spcBef>
              <a:spcAft>
                <a:spcPts val="0"/>
              </a:spcAft>
              <a:buNone/>
            </a:pPr>
            <a:r>
              <a:rPr lang="en-GB" sz="3800">
                <a:solidFill>
                  <a:schemeClr val="dk2"/>
                </a:solidFill>
              </a:rPr>
              <a:t>gustaría participar en el </a:t>
            </a:r>
            <a:endParaRPr sz="3800">
              <a:solidFill>
                <a:schemeClr val="dk2"/>
              </a:solidFill>
            </a:endParaRPr>
          </a:p>
          <a:p>
            <a:pPr indent="0" lvl="0" marL="0" rtl="0" algn="l">
              <a:spcBef>
                <a:spcPts val="0"/>
              </a:spcBef>
              <a:spcAft>
                <a:spcPts val="0"/>
              </a:spcAft>
              <a:buNone/>
            </a:pPr>
            <a:r>
              <a:rPr lang="en-GB" sz="3800">
                <a:solidFill>
                  <a:schemeClr val="dk2"/>
                </a:solidFill>
              </a:rPr>
              <a:t>futuro</a:t>
            </a:r>
            <a:endParaRPr sz="3800">
              <a:solidFill>
                <a:schemeClr val="dk2"/>
              </a:solidFill>
            </a:endParaRPr>
          </a:p>
        </p:txBody>
      </p:sp>
      <p:pic>
        <p:nvPicPr>
          <p:cNvPr id="189" name="Google Shape;189;p26"/>
          <p:cNvPicPr preferRelativeResize="0"/>
          <p:nvPr/>
        </p:nvPicPr>
        <p:blipFill>
          <a:blip r:embed="rId3">
            <a:alphaModFix/>
          </a:blip>
          <a:stretch>
            <a:fillRect/>
          </a:stretch>
        </p:blipFill>
        <p:spPr>
          <a:xfrm>
            <a:off x="701700" y="386099"/>
            <a:ext cx="687550" cy="4324625"/>
          </a:xfrm>
          <a:prstGeom prst="rect">
            <a:avLst/>
          </a:prstGeom>
          <a:noFill/>
          <a:ln>
            <a:noFill/>
          </a:ln>
        </p:spPr>
      </p:pic>
      <p:pic>
        <p:nvPicPr>
          <p:cNvPr id="190" name="Google Shape;190;p26"/>
          <p:cNvPicPr preferRelativeResize="0"/>
          <p:nvPr/>
        </p:nvPicPr>
        <p:blipFill>
          <a:blip r:embed="rId3">
            <a:alphaModFix/>
          </a:blip>
          <a:stretch>
            <a:fillRect/>
          </a:stretch>
        </p:blipFill>
        <p:spPr>
          <a:xfrm>
            <a:off x="701700" y="5106424"/>
            <a:ext cx="687550" cy="4324625"/>
          </a:xfrm>
          <a:prstGeom prst="rect">
            <a:avLst/>
          </a:prstGeom>
          <a:noFill/>
          <a:ln>
            <a:noFill/>
          </a:ln>
        </p:spPr>
      </p:pic>
      <p:pic>
        <p:nvPicPr>
          <p:cNvPr id="191" name="Google Shape;191;p26"/>
          <p:cNvPicPr preferRelativeResize="0"/>
          <p:nvPr/>
        </p:nvPicPr>
        <p:blipFill>
          <a:blip r:embed="rId3">
            <a:alphaModFix/>
          </a:blip>
          <a:stretch>
            <a:fillRect/>
          </a:stretch>
        </p:blipFill>
        <p:spPr>
          <a:xfrm>
            <a:off x="9468000" y="378224"/>
            <a:ext cx="687550" cy="4324625"/>
          </a:xfrm>
          <a:prstGeom prst="rect">
            <a:avLst/>
          </a:prstGeom>
          <a:noFill/>
          <a:ln>
            <a:noFill/>
          </a:ln>
        </p:spPr>
      </p:pic>
      <p:pic>
        <p:nvPicPr>
          <p:cNvPr id="192" name="Google Shape;192;p26"/>
          <p:cNvPicPr preferRelativeResize="0"/>
          <p:nvPr/>
        </p:nvPicPr>
        <p:blipFill>
          <a:blip r:embed="rId3">
            <a:alphaModFix/>
          </a:blip>
          <a:stretch>
            <a:fillRect/>
          </a:stretch>
        </p:blipFill>
        <p:spPr>
          <a:xfrm>
            <a:off x="9468000" y="5098549"/>
            <a:ext cx="687550" cy="432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1400" y="75550"/>
            <a:ext cx="17668200" cy="1629000"/>
          </a:xfrm>
          <a:prstGeom prst="rect">
            <a:avLst/>
          </a:prstGeom>
        </p:spPr>
        <p:txBody>
          <a:bodyPr anchorCtr="0" anchor="t" bIns="0" lIns="0" spcFirstLastPara="1" rIns="0" wrap="square" tIns="0">
            <a:noAutofit/>
          </a:bodyPr>
          <a:lstStyle/>
          <a:p>
            <a:pPr indent="914400" lvl="0" marL="1828800" rtl="0" algn="l">
              <a:spcBef>
                <a:spcPts val="0"/>
              </a:spcBef>
              <a:spcAft>
                <a:spcPts val="0"/>
              </a:spcAft>
              <a:buNone/>
            </a:pPr>
            <a:r>
              <a:rPr lang="en-GB" sz="10000"/>
              <a:t>Las fiestas </a:t>
            </a:r>
            <a:r>
              <a:rPr lang="en-GB" sz="10000"/>
              <a:t>españolas</a:t>
            </a:r>
            <a:r>
              <a:rPr lang="en-GB" sz="10000"/>
              <a:t> </a:t>
            </a:r>
            <a:endParaRPr sz="10000"/>
          </a:p>
        </p:txBody>
      </p:sp>
      <p:sp>
        <p:nvSpPr>
          <p:cNvPr id="87" name="Google Shape;87;p15"/>
          <p:cNvSpPr txBox="1"/>
          <p:nvPr>
            <p:ph idx="1" type="body"/>
          </p:nvPr>
        </p:nvSpPr>
        <p:spPr>
          <a:xfrm>
            <a:off x="394800" y="1992150"/>
            <a:ext cx="17498400" cy="311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000"/>
              <a:t>Tu amiga española, Valentina, te ha preguntado sobre una experiencia de una fiesta </a:t>
            </a:r>
            <a:r>
              <a:rPr lang="en-GB" sz="4000"/>
              <a:t>española</a:t>
            </a:r>
            <a:r>
              <a:rPr lang="en-GB" sz="4000"/>
              <a:t>. Escríbele un email.  </a:t>
            </a:r>
            <a:endParaRPr sz="4000"/>
          </a:p>
          <a:p>
            <a:pPr indent="914400" lvl="0" marL="914400" rtl="0" algn="l">
              <a:spcBef>
                <a:spcPts val="2000"/>
              </a:spcBef>
              <a:spcAft>
                <a:spcPts val="0"/>
              </a:spcAft>
              <a:buNone/>
            </a:pPr>
            <a:r>
              <a:rPr lang="en-GB" sz="4000"/>
              <a:t>Menciona:  </a:t>
            </a:r>
            <a:endParaRPr sz="4000"/>
          </a:p>
          <a:p>
            <a:pPr indent="0" lvl="0" marL="2743200" rtl="0" algn="l">
              <a:lnSpc>
                <a:spcPct val="115000"/>
              </a:lnSpc>
              <a:spcBef>
                <a:spcPts val="2000"/>
              </a:spcBef>
              <a:spcAft>
                <a:spcPts val="0"/>
              </a:spcAft>
              <a:buNone/>
            </a:pPr>
            <a:r>
              <a:t/>
            </a:r>
            <a:endParaRPr>
              <a:solidFill>
                <a:srgbClr val="000000"/>
              </a:solidFill>
            </a:endParaRPr>
          </a:p>
        </p:txBody>
      </p:sp>
      <p:sp>
        <p:nvSpPr>
          <p:cNvPr id="88" name="Google Shape;88;p15"/>
          <p:cNvSpPr txBox="1"/>
          <p:nvPr/>
        </p:nvSpPr>
        <p:spPr>
          <a:xfrm>
            <a:off x="-938850" y="4803150"/>
            <a:ext cx="19734000" cy="952200"/>
          </a:xfrm>
          <a:prstGeom prst="rect">
            <a:avLst/>
          </a:prstGeom>
          <a:noFill/>
          <a:ln>
            <a:noFill/>
          </a:ln>
        </p:spPr>
        <p:txBody>
          <a:bodyPr anchorCtr="0" anchor="t" bIns="182850" lIns="182850" spcFirstLastPara="1" rIns="182850" wrap="square" tIns="182850">
            <a:noAutofit/>
          </a:bodyPr>
          <a:lstStyle/>
          <a:p>
            <a:pPr indent="-711200" lvl="0" marL="2743200" rtl="0" algn="l">
              <a:lnSpc>
                <a:spcPct val="115000"/>
              </a:lnSpc>
              <a:spcBef>
                <a:spcPts val="0"/>
              </a:spcBef>
              <a:spcAft>
                <a:spcPts val="0"/>
              </a:spcAft>
              <a:buClr>
                <a:schemeClr val="dk2"/>
              </a:buClr>
              <a:buSzPts val="4000"/>
              <a:buFont typeface="Montserrat"/>
              <a:buChar char="●"/>
            </a:pPr>
            <a:r>
              <a:rPr lang="en-GB" sz="4000">
                <a:solidFill>
                  <a:schemeClr val="dk2"/>
                </a:solidFill>
                <a:latin typeface="Montserrat"/>
                <a:ea typeface="Montserrat"/>
                <a:cs typeface="Montserrat"/>
                <a:sym typeface="Montserrat"/>
              </a:rPr>
              <a:t>tu</a:t>
            </a:r>
            <a:r>
              <a:rPr lang="en-GB" sz="4000">
                <a:solidFill>
                  <a:schemeClr val="dk2"/>
                </a:solidFill>
                <a:latin typeface="Montserrat"/>
                <a:ea typeface="Montserrat"/>
                <a:cs typeface="Montserrat"/>
                <a:sym typeface="Montserrat"/>
              </a:rPr>
              <a:t> opinión sobre las fiestas españolas </a:t>
            </a:r>
            <a:endParaRPr sz="2800">
              <a:solidFill>
                <a:schemeClr val="dk2"/>
              </a:solidFill>
            </a:endParaRPr>
          </a:p>
        </p:txBody>
      </p:sp>
      <p:sp>
        <p:nvSpPr>
          <p:cNvPr id="89" name="Google Shape;89;p15"/>
          <p:cNvSpPr txBox="1"/>
          <p:nvPr/>
        </p:nvSpPr>
        <p:spPr>
          <a:xfrm>
            <a:off x="-1003000" y="6593550"/>
            <a:ext cx="20716200" cy="952200"/>
          </a:xfrm>
          <a:prstGeom prst="rect">
            <a:avLst/>
          </a:prstGeom>
          <a:noFill/>
          <a:ln>
            <a:noFill/>
          </a:ln>
        </p:spPr>
        <p:txBody>
          <a:bodyPr anchorCtr="0" anchor="t" bIns="182850" lIns="182850" spcFirstLastPara="1" rIns="182850" wrap="square" tIns="182850">
            <a:noAutofit/>
          </a:bodyPr>
          <a:lstStyle/>
          <a:p>
            <a:pPr indent="-736600" lvl="0" marL="2743200" rtl="0" algn="l">
              <a:lnSpc>
                <a:spcPct val="115000"/>
              </a:lnSpc>
              <a:spcBef>
                <a:spcPts val="0"/>
              </a:spcBef>
              <a:spcAft>
                <a:spcPts val="0"/>
              </a:spcAft>
              <a:buClr>
                <a:schemeClr val="dk2"/>
              </a:buClr>
              <a:buSzPts val="4400"/>
              <a:buFont typeface="Montserrat"/>
              <a:buChar char="●"/>
            </a:pPr>
            <a:r>
              <a:rPr lang="en-GB" sz="4000">
                <a:solidFill>
                  <a:schemeClr val="dk2"/>
                </a:solidFill>
                <a:latin typeface="Montserrat"/>
                <a:ea typeface="Montserrat"/>
                <a:cs typeface="Montserrat"/>
                <a:sym typeface="Montserrat"/>
              </a:rPr>
              <a:t>Una diferencia entre la cultura </a:t>
            </a:r>
            <a:r>
              <a:rPr lang="en-GB" sz="4000">
                <a:solidFill>
                  <a:schemeClr val="dk2"/>
                </a:solidFill>
                <a:latin typeface="Montserrat"/>
                <a:ea typeface="Montserrat"/>
                <a:cs typeface="Montserrat"/>
                <a:sym typeface="Montserrat"/>
              </a:rPr>
              <a:t>española</a:t>
            </a:r>
            <a:r>
              <a:rPr lang="en-GB" sz="4000">
                <a:solidFill>
                  <a:schemeClr val="dk2"/>
                </a:solidFill>
                <a:latin typeface="Montserrat"/>
                <a:ea typeface="Montserrat"/>
                <a:cs typeface="Montserrat"/>
                <a:sym typeface="Montserrat"/>
              </a:rPr>
              <a:t> e inglesa </a:t>
            </a:r>
            <a:endParaRPr sz="4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400">
              <a:solidFill>
                <a:schemeClr val="dk2"/>
              </a:solidFill>
              <a:latin typeface="Montserrat"/>
              <a:ea typeface="Montserrat"/>
              <a:cs typeface="Montserrat"/>
              <a:sym typeface="Montserrat"/>
            </a:endParaRPr>
          </a:p>
        </p:txBody>
      </p:sp>
      <p:sp>
        <p:nvSpPr>
          <p:cNvPr id="90" name="Google Shape;90;p15"/>
          <p:cNvSpPr txBox="1"/>
          <p:nvPr/>
        </p:nvSpPr>
        <p:spPr>
          <a:xfrm>
            <a:off x="-910850" y="5727600"/>
            <a:ext cx="20378400" cy="952200"/>
          </a:xfrm>
          <a:prstGeom prst="rect">
            <a:avLst/>
          </a:prstGeom>
          <a:noFill/>
          <a:ln>
            <a:noFill/>
          </a:ln>
        </p:spPr>
        <p:txBody>
          <a:bodyPr anchorCtr="0" anchor="t" bIns="182850" lIns="182850" spcFirstLastPara="1" rIns="182850" wrap="square" tIns="182850">
            <a:noAutofit/>
          </a:bodyPr>
          <a:lstStyle/>
          <a:p>
            <a:pPr indent="-711200" lvl="0" marL="2743200" rtl="0" algn="l">
              <a:lnSpc>
                <a:spcPct val="115000"/>
              </a:lnSpc>
              <a:spcBef>
                <a:spcPts val="0"/>
              </a:spcBef>
              <a:spcAft>
                <a:spcPts val="0"/>
              </a:spcAft>
              <a:buClr>
                <a:schemeClr val="dk2"/>
              </a:buClr>
              <a:buSzPts val="4000"/>
              <a:buFont typeface="Montserrat"/>
              <a:buChar char="●"/>
            </a:pPr>
            <a:r>
              <a:rPr lang="en-GB" sz="4000">
                <a:solidFill>
                  <a:schemeClr val="dk2"/>
                </a:solidFill>
                <a:latin typeface="Montserrat"/>
                <a:ea typeface="Montserrat"/>
                <a:cs typeface="Montserrat"/>
                <a:sym typeface="Montserrat"/>
              </a:rPr>
              <a:t>qué fiesta española celebraste</a:t>
            </a:r>
            <a:r>
              <a:rPr lang="en-GB" sz="4000">
                <a:solidFill>
                  <a:schemeClr val="dk2"/>
                </a:solidFill>
                <a:latin typeface="Montserrat"/>
                <a:ea typeface="Montserrat"/>
                <a:cs typeface="Montserrat"/>
                <a:sym typeface="Montserrat"/>
              </a:rPr>
              <a:t> el año pasado</a:t>
            </a:r>
            <a:endParaRPr sz="2800">
              <a:solidFill>
                <a:schemeClr val="dk2"/>
              </a:solidFill>
            </a:endParaRPr>
          </a:p>
        </p:txBody>
      </p:sp>
      <p:sp>
        <p:nvSpPr>
          <p:cNvPr id="91" name="Google Shape;91;p15"/>
          <p:cNvSpPr txBox="1"/>
          <p:nvPr/>
        </p:nvSpPr>
        <p:spPr>
          <a:xfrm>
            <a:off x="-914400" y="7467600"/>
            <a:ext cx="17498400" cy="606600"/>
          </a:xfrm>
          <a:prstGeom prst="rect">
            <a:avLst/>
          </a:prstGeom>
          <a:noFill/>
          <a:ln>
            <a:noFill/>
          </a:ln>
        </p:spPr>
        <p:txBody>
          <a:bodyPr anchorCtr="0" anchor="t" bIns="182850" lIns="182850" spcFirstLastPara="1" rIns="182850" wrap="square" tIns="182850">
            <a:noAutofit/>
          </a:bodyPr>
          <a:lstStyle/>
          <a:p>
            <a:pPr indent="-711200" lvl="0" marL="2743200" rtl="0" algn="l">
              <a:lnSpc>
                <a:spcPct val="115000"/>
              </a:lnSpc>
              <a:spcBef>
                <a:spcPts val="0"/>
              </a:spcBef>
              <a:spcAft>
                <a:spcPts val="0"/>
              </a:spcAft>
              <a:buClr>
                <a:schemeClr val="dk2"/>
              </a:buClr>
              <a:buSzPts val="4000"/>
              <a:buFont typeface="Montserrat"/>
              <a:buChar char="●"/>
            </a:pPr>
            <a:r>
              <a:rPr lang="en-GB" sz="4000">
                <a:solidFill>
                  <a:schemeClr val="dk2"/>
                </a:solidFill>
                <a:latin typeface="Montserrat"/>
                <a:ea typeface="Montserrat"/>
                <a:cs typeface="Montserrat"/>
                <a:sym typeface="Montserrat"/>
              </a:rPr>
              <a:t>qué fiesta española en que te </a:t>
            </a:r>
            <a:r>
              <a:rPr lang="en-GB" sz="4000">
                <a:solidFill>
                  <a:schemeClr val="dk2"/>
                </a:solidFill>
                <a:latin typeface="Montserrat"/>
                <a:ea typeface="Montserrat"/>
                <a:cs typeface="Montserrat"/>
                <a:sym typeface="Montserrat"/>
              </a:rPr>
              <a:t>gustaría</a:t>
            </a:r>
            <a:r>
              <a:rPr lang="en-GB" sz="4000">
                <a:solidFill>
                  <a:schemeClr val="dk2"/>
                </a:solidFill>
                <a:latin typeface="Montserrat"/>
                <a:ea typeface="Montserrat"/>
                <a:cs typeface="Montserrat"/>
                <a:sym typeface="Montserrat"/>
              </a:rPr>
              <a:t> participar en el futuro</a:t>
            </a:r>
            <a:endParaRPr sz="2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16655120" y="492598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sp>
        <p:nvSpPr>
          <p:cNvPr id="97" name="Google Shape;97;p16"/>
          <p:cNvSpPr txBox="1"/>
          <p:nvPr/>
        </p:nvSpPr>
        <p:spPr>
          <a:xfrm>
            <a:off x="16655120" y="570031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sp>
        <p:nvSpPr>
          <p:cNvPr id="98" name="Google Shape;98;p16"/>
          <p:cNvSpPr txBox="1"/>
          <p:nvPr/>
        </p:nvSpPr>
        <p:spPr>
          <a:xfrm>
            <a:off x="16708741" y="6436334"/>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b="1" sz="5000">
              <a:solidFill>
                <a:schemeClr val="accent4"/>
              </a:solidFill>
              <a:latin typeface="Montserrat"/>
              <a:ea typeface="Montserrat"/>
              <a:cs typeface="Montserrat"/>
              <a:sym typeface="Montserrat"/>
            </a:endParaRPr>
          </a:p>
        </p:txBody>
      </p:sp>
      <p:sp>
        <p:nvSpPr>
          <p:cNvPr id="99" name="Google Shape;99;p16"/>
          <p:cNvSpPr txBox="1"/>
          <p:nvPr/>
        </p:nvSpPr>
        <p:spPr>
          <a:xfrm>
            <a:off x="16655120" y="3342450"/>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sp>
        <p:nvSpPr>
          <p:cNvPr id="100" name="Google Shape;100;p16"/>
          <p:cNvSpPr txBox="1"/>
          <p:nvPr/>
        </p:nvSpPr>
        <p:spPr>
          <a:xfrm>
            <a:off x="16601499" y="4097626"/>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graphicFrame>
        <p:nvGraphicFramePr>
          <p:cNvPr id="101" name="Google Shape;101;p16"/>
          <p:cNvGraphicFramePr/>
          <p:nvPr/>
        </p:nvGraphicFramePr>
        <p:xfrm>
          <a:off x="1802625" y="474975"/>
          <a:ext cx="3000000" cy="3000000"/>
        </p:xfrm>
        <a:graphic>
          <a:graphicData uri="http://schemas.openxmlformats.org/drawingml/2006/table">
            <a:tbl>
              <a:tblPr>
                <a:noFill/>
                <a:tableStyleId>{9E45BCF8-C113-40D3-A84A-CB6D73C65047}</a:tableStyleId>
              </a:tblPr>
              <a:tblGrid>
                <a:gridCol w="6793225"/>
                <a:gridCol w="6601900"/>
              </a:tblGrid>
              <a:tr h="870025">
                <a:tc>
                  <a:txBody>
                    <a:bodyPr/>
                    <a:lstStyle/>
                    <a:p>
                      <a:pPr indent="0" lvl="0" marL="0" rtl="0" algn="l">
                        <a:spcBef>
                          <a:spcPts val="0"/>
                        </a:spcBef>
                        <a:spcAft>
                          <a:spcPts val="0"/>
                        </a:spcAft>
                        <a:buNone/>
                      </a:pPr>
                      <a:r>
                        <a:rPr b="1" lang="en-GB" sz="3000">
                          <a:latin typeface="Montserrat"/>
                          <a:ea typeface="Montserrat"/>
                          <a:cs typeface="Montserrat"/>
                          <a:sym typeface="Montserrat"/>
                        </a:rPr>
                        <a:t>infinitive</a:t>
                      </a:r>
                      <a:endParaRPr b="1"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latin typeface="Montserrat"/>
                          <a:ea typeface="Montserrat"/>
                          <a:cs typeface="Montserrat"/>
                          <a:sym typeface="Montserrat"/>
                        </a:rPr>
                        <a:t>to do something, doing</a:t>
                      </a:r>
                      <a:endParaRPr b="1"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celebrar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celebrate, celebrating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bailar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dance, dancing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cantar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sing, singing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viajar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travel, travelling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comer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eat, eating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hacer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do, doing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ir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go, going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ser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be, being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7" name="Google Shape;107;p17"/>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200"/>
              <a:t>Using verbs in multiple tenses</a:t>
            </a:r>
            <a:endParaRPr sz="5200"/>
          </a:p>
        </p:txBody>
      </p:sp>
      <p:graphicFrame>
        <p:nvGraphicFramePr>
          <p:cNvPr id="108" name="Google Shape;108;p17"/>
          <p:cNvGraphicFramePr/>
          <p:nvPr/>
        </p:nvGraphicFramePr>
        <p:xfrm>
          <a:off x="232300" y="1186450"/>
          <a:ext cx="3000000" cy="3000000"/>
        </p:xfrm>
        <a:graphic>
          <a:graphicData uri="http://schemas.openxmlformats.org/drawingml/2006/table">
            <a:tbl>
              <a:tblPr>
                <a:noFill/>
                <a:tableStyleId>{9E45BCF8-C113-40D3-A84A-CB6D73C65047}</a:tableStyleId>
              </a:tblPr>
              <a:tblGrid>
                <a:gridCol w="2150625"/>
                <a:gridCol w="3057150"/>
                <a:gridCol w="2746375"/>
                <a:gridCol w="2746375"/>
                <a:gridCol w="3814625"/>
                <a:gridCol w="3057150"/>
              </a:tblGrid>
              <a:tr h="1247775">
                <a:tc>
                  <a:txBody>
                    <a:bodyPr/>
                    <a:lstStyle/>
                    <a:p>
                      <a:pPr indent="0" lvl="0" marL="0" rtl="0" algn="ctr">
                        <a:spcBef>
                          <a:spcPts val="0"/>
                        </a:spcBef>
                        <a:spcAft>
                          <a:spcPts val="0"/>
                        </a:spcAft>
                        <a:buNone/>
                      </a:pPr>
                      <a:r>
                        <a:rPr lang="en-GB" sz="2700">
                          <a:latin typeface="Montserrat SemiBold"/>
                          <a:ea typeface="Montserrat SemiBold"/>
                          <a:cs typeface="Montserrat SemiBold"/>
                          <a:sym typeface="Montserrat SemiBold"/>
                        </a:rPr>
                        <a:t>Infinitive</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(preterite)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(imperfect)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Present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Near Future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Conditional</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r>
              <a:tr h="24454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celebrar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celebrate </a:t>
                      </a:r>
                      <a:br>
                        <a:rPr i="1" lang="en-GB" sz="2700">
                          <a:latin typeface="Montserrat SemiBold"/>
                          <a:ea typeface="Montserrat SemiBold"/>
                          <a:cs typeface="Montserrat SemiBold"/>
                          <a:sym typeface="Montserrat SemiBold"/>
                        </a:rPr>
                      </a:br>
                      <a:r>
                        <a:rPr lang="en-GB" sz="2700">
                          <a:latin typeface="Montserrat SemiBold"/>
                          <a:ea typeface="Montserrat SemiBold"/>
                          <a:cs typeface="Montserrat SemiBold"/>
                          <a:sym typeface="Montserrat SemiBold"/>
                        </a:rPr>
                        <a:t>-AR</a:t>
                      </a:r>
                      <a:r>
                        <a:rPr lang="en-GB" sz="2700">
                          <a:latin typeface="Montserrat SemiBold"/>
                          <a:ea typeface="Montserrat SemiBold"/>
                          <a:cs typeface="Montserrat SemiBold"/>
                          <a:sym typeface="Montserrat SemiBold"/>
                        </a:rPr>
                        <a:t> verbs</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celebrated</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celebrate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ser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be</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was</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be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ir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go</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went</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am going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go</a:t>
                      </a:r>
                      <a:endParaRPr i="1" sz="2700">
                        <a:latin typeface="Montserrat"/>
                        <a:ea typeface="Montserrat"/>
                        <a:cs typeface="Montserrat"/>
                        <a:sym typeface="Montserrat"/>
                      </a:endParaRPr>
                    </a:p>
                  </a:txBody>
                  <a:tcPr marT="182850" marB="182850" marR="182850" marL="182850">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14" name="Google Shape;114;p18"/>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200"/>
              <a:t>Using verbs in multiple tenses</a:t>
            </a:r>
            <a:endParaRPr sz="5200"/>
          </a:p>
        </p:txBody>
      </p:sp>
      <p:graphicFrame>
        <p:nvGraphicFramePr>
          <p:cNvPr id="115" name="Google Shape;115;p18"/>
          <p:cNvGraphicFramePr/>
          <p:nvPr/>
        </p:nvGraphicFramePr>
        <p:xfrm>
          <a:off x="232300" y="1186450"/>
          <a:ext cx="3000000" cy="3000000"/>
        </p:xfrm>
        <a:graphic>
          <a:graphicData uri="http://schemas.openxmlformats.org/drawingml/2006/table">
            <a:tbl>
              <a:tblPr>
                <a:noFill/>
                <a:tableStyleId>{9E45BCF8-C113-40D3-A84A-CB6D73C65047}</a:tableStyleId>
              </a:tblPr>
              <a:tblGrid>
                <a:gridCol w="2150625"/>
                <a:gridCol w="3057150"/>
                <a:gridCol w="2746375"/>
                <a:gridCol w="2746375"/>
                <a:gridCol w="3814625"/>
                <a:gridCol w="3057150"/>
              </a:tblGrid>
              <a:tr h="1247775">
                <a:tc>
                  <a:txBody>
                    <a:bodyPr/>
                    <a:lstStyle/>
                    <a:p>
                      <a:pPr indent="0" lvl="0" marL="0" rtl="0" algn="ctr">
                        <a:spcBef>
                          <a:spcPts val="0"/>
                        </a:spcBef>
                        <a:spcAft>
                          <a:spcPts val="0"/>
                        </a:spcAft>
                        <a:buNone/>
                      </a:pPr>
                      <a:r>
                        <a:rPr lang="en-GB" sz="2700">
                          <a:latin typeface="Montserrat SemiBold"/>
                          <a:ea typeface="Montserrat SemiBold"/>
                          <a:cs typeface="Montserrat SemiBold"/>
                          <a:sym typeface="Montserrat SemiBold"/>
                        </a:rPr>
                        <a:t>Infinitive</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(preterite)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(imperfect)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Present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Near Future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Conditional</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r>
              <a:tr h="24454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celebrar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celebrate </a:t>
                      </a:r>
                      <a:br>
                        <a:rPr i="1" lang="en-GB" sz="2700">
                          <a:latin typeface="Montserrat SemiBold"/>
                          <a:ea typeface="Montserrat SemiBold"/>
                          <a:cs typeface="Montserrat SemiBold"/>
                          <a:sym typeface="Montserrat SemiBold"/>
                        </a:rPr>
                      </a:br>
                      <a:r>
                        <a:rPr lang="en-GB" sz="2700">
                          <a:latin typeface="Montserrat SemiBold"/>
                          <a:ea typeface="Montserrat SemiBold"/>
                          <a:cs typeface="Montserrat SemiBold"/>
                          <a:sym typeface="Montserrat SemiBold"/>
                        </a:rPr>
                        <a:t>-AR verbs</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celebré</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celebrated</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celebrate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ser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be</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was</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era</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soy</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be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ir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go</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fui</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went</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am going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iría</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go</a:t>
                      </a:r>
                      <a:endParaRPr i="1" sz="2700">
                        <a:latin typeface="Montserrat"/>
                        <a:ea typeface="Montserrat"/>
                        <a:cs typeface="Montserrat"/>
                        <a:sym typeface="Montserrat"/>
                      </a:endParaRPr>
                    </a:p>
                  </a:txBody>
                  <a:tcPr marT="182850" marB="182850" marR="182850" marL="182850">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1" name="Google Shape;121;p19"/>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200"/>
              <a:t>Using verbs in multiple tenses</a:t>
            </a:r>
            <a:endParaRPr sz="5200"/>
          </a:p>
        </p:txBody>
      </p:sp>
      <p:graphicFrame>
        <p:nvGraphicFramePr>
          <p:cNvPr id="122" name="Google Shape;122;p19"/>
          <p:cNvGraphicFramePr/>
          <p:nvPr/>
        </p:nvGraphicFramePr>
        <p:xfrm>
          <a:off x="232300" y="1186450"/>
          <a:ext cx="3000000" cy="3000000"/>
        </p:xfrm>
        <a:graphic>
          <a:graphicData uri="http://schemas.openxmlformats.org/drawingml/2006/table">
            <a:tbl>
              <a:tblPr>
                <a:noFill/>
                <a:tableStyleId>{9E45BCF8-C113-40D3-A84A-CB6D73C65047}</a:tableStyleId>
              </a:tblPr>
              <a:tblGrid>
                <a:gridCol w="2150625"/>
                <a:gridCol w="3057150"/>
                <a:gridCol w="2746375"/>
                <a:gridCol w="2746375"/>
                <a:gridCol w="3814625"/>
                <a:gridCol w="3057150"/>
              </a:tblGrid>
              <a:tr h="1247775">
                <a:tc>
                  <a:txBody>
                    <a:bodyPr/>
                    <a:lstStyle/>
                    <a:p>
                      <a:pPr indent="0" lvl="0" marL="0" rtl="0" algn="ctr">
                        <a:spcBef>
                          <a:spcPts val="0"/>
                        </a:spcBef>
                        <a:spcAft>
                          <a:spcPts val="0"/>
                        </a:spcAft>
                        <a:buNone/>
                      </a:pPr>
                      <a:r>
                        <a:rPr lang="en-GB" sz="2700">
                          <a:latin typeface="Montserrat SemiBold"/>
                          <a:ea typeface="Montserrat SemiBold"/>
                          <a:cs typeface="Montserrat SemiBold"/>
                          <a:sym typeface="Montserrat SemiBold"/>
                        </a:rPr>
                        <a:t>Infinitive</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(preterite)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Past (imperfect)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Present</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Near Future</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2900">
                          <a:latin typeface="Montserrat SemiBold"/>
                          <a:ea typeface="Montserrat SemiBold"/>
                          <a:cs typeface="Montserrat SemiBold"/>
                          <a:sym typeface="Montserrat SemiBold"/>
                        </a:rPr>
                        <a:t>Conditional</a:t>
                      </a:r>
                      <a:endParaRPr sz="2900">
                        <a:latin typeface="Montserrat SemiBold"/>
                        <a:ea typeface="Montserrat SemiBold"/>
                        <a:cs typeface="Montserrat SemiBold"/>
                        <a:sym typeface="Montserrat SemiBold"/>
                      </a:endParaRPr>
                    </a:p>
                  </a:txBody>
                  <a:tcPr marT="182850" marB="182850" marR="182850" marL="182850">
                    <a:solidFill>
                      <a:schemeClr val="lt1"/>
                    </a:solidFill>
                  </a:tcPr>
                </a:tc>
              </a:tr>
              <a:tr h="24454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celebrar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celebrate </a:t>
                      </a:r>
                      <a:br>
                        <a:rPr i="1" lang="en-GB" sz="2700">
                          <a:latin typeface="Montserrat SemiBold"/>
                          <a:ea typeface="Montserrat SemiBold"/>
                          <a:cs typeface="Montserrat SemiBold"/>
                          <a:sym typeface="Montserrat SemiBold"/>
                        </a:rPr>
                      </a:br>
                      <a:r>
                        <a:rPr lang="en-GB" sz="2700">
                          <a:latin typeface="Montserrat SemiBold"/>
                          <a:ea typeface="Montserrat SemiBold"/>
                          <a:cs typeface="Montserrat SemiBold"/>
                          <a:sym typeface="Montserrat SemiBold"/>
                        </a:rPr>
                        <a:t>-AR verbs</a:t>
                      </a:r>
                      <a:endParaRPr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celebré</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celebrated</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celebraba</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celebro</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celebrar</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celebrate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celebraría</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700">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celebrate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ser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be</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fui</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was</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era</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soy</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ser</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am going to be</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sería</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be</a:t>
                      </a:r>
                      <a:endParaRPr i="1" sz="27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700">
                        <a:latin typeface="Montserrat"/>
                        <a:ea typeface="Montserrat"/>
                        <a:cs typeface="Montserrat"/>
                        <a:sym typeface="Montserrat"/>
                      </a:endParaRPr>
                    </a:p>
                    <a:p>
                      <a:pPr indent="0" lvl="0" marL="0" rtl="0" algn="l">
                        <a:spcBef>
                          <a:spcPts val="0"/>
                        </a:spcBef>
                        <a:spcAft>
                          <a:spcPts val="0"/>
                        </a:spcAft>
                        <a:buNone/>
                      </a:pPr>
                      <a:r>
                        <a:rPr b="1" lang="en-GB" sz="2700">
                          <a:latin typeface="Montserrat"/>
                          <a:ea typeface="Montserrat"/>
                          <a:cs typeface="Montserrat"/>
                          <a:sym typeface="Montserrat"/>
                        </a:rPr>
                        <a:t>ir</a:t>
                      </a:r>
                      <a:endParaRPr b="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SemiBold"/>
                          <a:ea typeface="Montserrat SemiBold"/>
                          <a:cs typeface="Montserrat SemiBold"/>
                          <a:sym typeface="Montserrat SemiBold"/>
                        </a:rPr>
                        <a:t>To go</a:t>
                      </a:r>
                      <a:endParaRPr i="1" sz="27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fui</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went</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iba</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used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t/>
                      </a:r>
                      <a:endParaRPr i="1" sz="2700">
                        <a:latin typeface="Montserrat"/>
                        <a:ea typeface="Montserrat"/>
                        <a:cs typeface="Montserrat"/>
                        <a:sym typeface="Montserrat"/>
                      </a:endParaRPr>
                    </a:p>
                    <a:p>
                      <a:pPr indent="0" lvl="0" marL="0" rtl="0" algn="l">
                        <a:spcBef>
                          <a:spcPts val="0"/>
                        </a:spcBef>
                        <a:spcAft>
                          <a:spcPts val="0"/>
                        </a:spcAft>
                        <a:buNone/>
                      </a:pPr>
                      <a:r>
                        <a:rPr i="1" lang="en-GB" sz="2700">
                          <a:latin typeface="Montserrat"/>
                          <a:ea typeface="Montserrat"/>
                          <a:cs typeface="Montserrat"/>
                          <a:sym typeface="Montserrat"/>
                        </a:rPr>
                        <a:t>I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ir</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am going to go</a:t>
                      </a:r>
                      <a:endParaRPr i="1" sz="27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iría</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7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700">
                          <a:latin typeface="Montserrat"/>
                          <a:ea typeface="Montserrat"/>
                          <a:cs typeface="Montserrat"/>
                          <a:sym typeface="Montserrat"/>
                        </a:rPr>
                        <a:t>I would go</a:t>
                      </a:r>
                      <a:endParaRPr i="1" sz="2700">
                        <a:latin typeface="Montserrat"/>
                        <a:ea typeface="Montserrat"/>
                        <a:cs typeface="Montserrat"/>
                        <a:sym typeface="Montserrat"/>
                      </a:endParaRPr>
                    </a:p>
                  </a:txBody>
                  <a:tcPr marT="182850" marB="182850" marR="182850" marL="182850">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796650" y="509050"/>
            <a:ext cx="161583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tu </a:t>
            </a:r>
            <a:r>
              <a:rPr lang="en-GB">
                <a:solidFill>
                  <a:srgbClr val="000000"/>
                </a:solidFill>
              </a:rPr>
              <a:t>opinión</a:t>
            </a:r>
            <a:r>
              <a:rPr lang="en-GB">
                <a:solidFill>
                  <a:srgbClr val="000000"/>
                </a:solidFill>
              </a:rPr>
              <a:t> sobre las fiestas </a:t>
            </a:r>
            <a:r>
              <a:rPr lang="en-GB">
                <a:solidFill>
                  <a:srgbClr val="000000"/>
                </a:solidFill>
              </a:rPr>
              <a:t>españolas</a:t>
            </a:r>
            <a:r>
              <a:rPr lang="en-GB">
                <a:solidFill>
                  <a:srgbClr val="000000"/>
                </a:solidFill>
              </a:rPr>
              <a:t> </a:t>
            </a:r>
            <a:endParaRPr>
              <a:solidFill>
                <a:srgbClr val="000000"/>
              </a:solidFill>
            </a:endParaRPr>
          </a:p>
        </p:txBody>
      </p:sp>
      <p:sp>
        <p:nvSpPr>
          <p:cNvPr id="128" name="Google Shape;128;p20"/>
          <p:cNvSpPr txBox="1"/>
          <p:nvPr/>
        </p:nvSpPr>
        <p:spPr>
          <a:xfrm>
            <a:off x="2953450" y="3569900"/>
            <a:ext cx="13779600" cy="45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0">
                <a:latin typeface="Montserrat"/>
                <a:ea typeface="Montserrat"/>
                <a:cs typeface="Montserrat"/>
                <a:sym typeface="Montserrat"/>
              </a:rPr>
              <a:t>-Opinion</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-Reason</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-Who do you normally celebrate with  </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 What do you do during the festival</a:t>
            </a:r>
            <a:endParaRPr sz="5000">
              <a:latin typeface="Montserrat"/>
              <a:ea typeface="Montserrat"/>
              <a:cs typeface="Montserrat"/>
              <a:sym typeface="Montserrat"/>
            </a:endParaRPr>
          </a:p>
        </p:txBody>
      </p:sp>
      <p:sp>
        <p:nvSpPr>
          <p:cNvPr id="129" name="Google Shape;129;p20"/>
          <p:cNvSpPr/>
          <p:nvPr/>
        </p:nvSpPr>
        <p:spPr>
          <a:xfrm>
            <a:off x="533400" y="1907650"/>
            <a:ext cx="1642500" cy="726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0"/>
          <p:cNvPicPr preferRelativeResize="0"/>
          <p:nvPr/>
        </p:nvPicPr>
        <p:blipFill>
          <a:blip r:embed="rId3">
            <a:alphaModFix/>
          </a:blip>
          <a:stretch>
            <a:fillRect/>
          </a:stretch>
        </p:blipFill>
        <p:spPr>
          <a:xfrm>
            <a:off x="691350" y="2059611"/>
            <a:ext cx="1026950" cy="69557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idx="1" type="body"/>
          </p:nvPr>
        </p:nvSpPr>
        <p:spPr>
          <a:xfrm>
            <a:off x="1705625" y="971775"/>
            <a:ext cx="144306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Siempre voy a </a:t>
            </a:r>
            <a:r>
              <a:rPr lang="en-GB">
                <a:solidFill>
                  <a:srgbClr val="000000"/>
                </a:solidFill>
              </a:rPr>
              <a:t>España</a:t>
            </a:r>
            <a:r>
              <a:rPr lang="en-GB">
                <a:solidFill>
                  <a:srgbClr val="000000"/>
                </a:solidFill>
              </a:rPr>
              <a:t> para celebrar las fiestas </a:t>
            </a:r>
            <a:r>
              <a:rPr lang="en-GB">
                <a:solidFill>
                  <a:srgbClr val="000000"/>
                </a:solidFill>
              </a:rPr>
              <a:t>típicas</a:t>
            </a:r>
            <a:r>
              <a:rPr lang="en-GB">
                <a:solidFill>
                  <a:srgbClr val="000000"/>
                </a:solidFill>
              </a:rPr>
              <a:t>. </a:t>
            </a:r>
            <a:endParaRPr>
              <a:solidFill>
                <a:srgbClr val="000000"/>
              </a:solidFill>
            </a:endParaRPr>
          </a:p>
          <a:p>
            <a:pPr indent="0" lvl="0" marL="0" rtl="0" algn="l">
              <a:spcBef>
                <a:spcPts val="2000"/>
              </a:spcBef>
              <a:spcAft>
                <a:spcPts val="0"/>
              </a:spcAft>
              <a:buNone/>
            </a:pPr>
            <a:r>
              <a:rPr lang="en-GB">
                <a:solidFill>
                  <a:srgbClr val="000000"/>
                </a:solidFill>
              </a:rPr>
              <a:t>Me gusta celebrar las fiestas </a:t>
            </a:r>
            <a:r>
              <a:rPr lang="en-GB">
                <a:solidFill>
                  <a:srgbClr val="000000"/>
                </a:solidFill>
              </a:rPr>
              <a:t>españolas</a:t>
            </a:r>
            <a:r>
              <a:rPr lang="en-GB">
                <a:solidFill>
                  <a:srgbClr val="000000"/>
                </a:solidFill>
              </a:rPr>
              <a:t>.</a:t>
            </a:r>
            <a:endParaRPr>
              <a:solidFill>
                <a:srgbClr val="000000"/>
              </a:solidFill>
            </a:endParaRPr>
          </a:p>
          <a:p>
            <a:pPr indent="0" lvl="0" marL="0" rtl="0" algn="l">
              <a:spcBef>
                <a:spcPts val="2000"/>
              </a:spcBef>
              <a:spcAft>
                <a:spcPts val="0"/>
              </a:spcAft>
              <a:buNone/>
            </a:pPr>
            <a:r>
              <a:t/>
            </a:r>
            <a:endParaRPr>
              <a:solidFill>
                <a:srgbClr val="000000"/>
              </a:solidFill>
            </a:endParaRPr>
          </a:p>
          <a:p>
            <a:pPr indent="0" lvl="0" marL="0" rtl="0" algn="l">
              <a:spcBef>
                <a:spcPts val="2000"/>
              </a:spcBef>
              <a:spcAft>
                <a:spcPts val="0"/>
              </a:spcAft>
              <a:buNone/>
            </a:pPr>
            <a:r>
              <a:rPr lang="en-GB">
                <a:solidFill>
                  <a:srgbClr val="000000"/>
                </a:solidFill>
              </a:rPr>
              <a:t>Porque soy una persona creativa.</a:t>
            </a:r>
            <a:endParaRPr>
              <a:solidFill>
                <a:srgbClr val="000000"/>
              </a:solidFill>
            </a:endParaRPr>
          </a:p>
          <a:p>
            <a:pPr indent="0" lvl="0" marL="0" rtl="0" algn="l">
              <a:spcBef>
                <a:spcPts val="2000"/>
              </a:spcBef>
              <a:spcAft>
                <a:spcPts val="0"/>
              </a:spcAft>
              <a:buNone/>
            </a:pPr>
            <a:r>
              <a:t/>
            </a:r>
            <a:endParaRPr>
              <a:solidFill>
                <a:srgbClr val="000000"/>
              </a:solidFill>
            </a:endParaRPr>
          </a:p>
          <a:p>
            <a:pPr indent="0" lvl="0" marL="0" rtl="0" algn="l">
              <a:spcBef>
                <a:spcPts val="2000"/>
              </a:spcBef>
              <a:spcAft>
                <a:spcPts val="0"/>
              </a:spcAft>
              <a:buNone/>
            </a:pPr>
            <a:r>
              <a:rPr lang="en-GB">
                <a:solidFill>
                  <a:srgbClr val="000000"/>
                </a:solidFill>
              </a:rPr>
              <a:t>Normalmente, celebro con mi mejor amigo.</a:t>
            </a:r>
            <a:endParaRPr>
              <a:solidFill>
                <a:srgbClr val="000000"/>
              </a:solidFill>
            </a:endParaRPr>
          </a:p>
          <a:p>
            <a:pPr indent="0" lvl="0" marL="0" rtl="0" algn="l">
              <a:spcBef>
                <a:spcPts val="2000"/>
              </a:spcBef>
              <a:spcAft>
                <a:spcPts val="0"/>
              </a:spcAft>
              <a:buNone/>
            </a:pPr>
            <a:r>
              <a:rPr lang="en-GB">
                <a:solidFill>
                  <a:srgbClr val="000000"/>
                </a:solidFill>
              </a:rPr>
              <a:t>Y bailo el flamenco en la fiesta.</a:t>
            </a:r>
            <a:endParaRPr>
              <a:solidFill>
                <a:srgbClr val="000000"/>
              </a:solidFill>
            </a:endParaRPr>
          </a:p>
          <a:p>
            <a:pPr indent="0" lvl="0" marL="0" rtl="0" algn="l">
              <a:spcBef>
                <a:spcPts val="2000"/>
              </a:spcBef>
              <a:spcAft>
                <a:spcPts val="2000"/>
              </a:spcAft>
              <a:buNone/>
            </a:pPr>
            <a:r>
              <a:t/>
            </a:r>
            <a:endParaRPr>
              <a:solidFill>
                <a:srgbClr val="000000"/>
              </a:solidFill>
            </a:endParaRPr>
          </a:p>
        </p:txBody>
      </p:sp>
      <p:pic>
        <p:nvPicPr>
          <p:cNvPr id="136" name="Google Shape;136;p21"/>
          <p:cNvPicPr preferRelativeResize="0"/>
          <p:nvPr/>
        </p:nvPicPr>
        <p:blipFill>
          <a:blip r:embed="rId3">
            <a:alphaModFix/>
          </a:blip>
          <a:stretch>
            <a:fillRect/>
          </a:stretch>
        </p:blipFill>
        <p:spPr>
          <a:xfrm>
            <a:off x="152400" y="152400"/>
            <a:ext cx="1323975" cy="897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22"/>
          <p:cNvSpPr txBox="1"/>
          <p:nvPr>
            <p:ph type="title"/>
          </p:nvPr>
        </p:nvSpPr>
        <p:spPr>
          <a:xfrm>
            <a:off x="344250" y="432400"/>
            <a:ext cx="178254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qué fiesta </a:t>
            </a:r>
            <a:r>
              <a:rPr lang="en-GB">
                <a:solidFill>
                  <a:srgbClr val="000000"/>
                </a:solidFill>
              </a:rPr>
              <a:t>española</a:t>
            </a:r>
            <a:r>
              <a:rPr lang="en-GB">
                <a:solidFill>
                  <a:srgbClr val="000000"/>
                </a:solidFill>
              </a:rPr>
              <a:t> celebraste el año pasado</a:t>
            </a:r>
            <a:endParaRPr>
              <a:solidFill>
                <a:srgbClr val="000000"/>
              </a:solidFill>
            </a:endParaRPr>
          </a:p>
        </p:txBody>
      </p:sp>
      <p:sp>
        <p:nvSpPr>
          <p:cNvPr id="142" name="Google Shape;142;p22"/>
          <p:cNvSpPr txBox="1"/>
          <p:nvPr/>
        </p:nvSpPr>
        <p:spPr>
          <a:xfrm>
            <a:off x="2877100" y="2198300"/>
            <a:ext cx="13779600" cy="45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0">
                <a:latin typeface="Montserrat"/>
                <a:ea typeface="Montserrat"/>
                <a:cs typeface="Montserrat"/>
                <a:sym typeface="Montserrat"/>
              </a:rPr>
              <a:t>-Where you went and what you celebrated</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 Did you like it </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-Why</a:t>
            </a:r>
            <a:endParaRPr sz="5000">
              <a:latin typeface="Montserrat"/>
              <a:ea typeface="Montserrat"/>
              <a:cs typeface="Montserrat"/>
              <a:sym typeface="Montserrat"/>
            </a:endParaRPr>
          </a:p>
          <a:p>
            <a:pPr indent="0" lvl="0" marL="0" rtl="0" algn="l">
              <a:spcBef>
                <a:spcPts val="0"/>
              </a:spcBef>
              <a:spcAft>
                <a:spcPts val="0"/>
              </a:spcAft>
              <a:buNone/>
            </a:pPr>
            <a:r>
              <a:rPr lang="en-GB" sz="5000">
                <a:latin typeface="Montserrat"/>
                <a:ea typeface="Montserrat"/>
                <a:cs typeface="Montserrat"/>
                <a:sym typeface="Montserrat"/>
              </a:rPr>
              <a:t>-What did you do</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
        <p:nvSpPr>
          <p:cNvPr id="143" name="Google Shape;143;p22"/>
          <p:cNvSpPr/>
          <p:nvPr/>
        </p:nvSpPr>
        <p:spPr>
          <a:xfrm>
            <a:off x="533400" y="1907650"/>
            <a:ext cx="1642500" cy="726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22"/>
          <p:cNvPicPr preferRelativeResize="0"/>
          <p:nvPr/>
        </p:nvPicPr>
        <p:blipFill>
          <a:blip r:embed="rId3">
            <a:alphaModFix/>
          </a:blip>
          <a:stretch>
            <a:fillRect/>
          </a:stretch>
        </p:blipFill>
        <p:spPr>
          <a:xfrm>
            <a:off x="691350" y="2059611"/>
            <a:ext cx="1026950" cy="69557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