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</p:sldIdLst>
  <p:sldSz cy="10287000" cx="18288000"/>
  <p:notesSz cx="6858000" cy="9144000"/>
  <p:embeddedFontLst>
    <p:embeddedFont>
      <p:font typeface="Montserrat SemiBold"/>
      <p:regular r:id="rId8"/>
      <p:bold r:id="rId9"/>
      <p:italic r:id="rId10"/>
      <p:boldItalic r:id="rId11"/>
    </p:embeddedFont>
    <p:embeddedFont>
      <p:font typeface="Montserrat"/>
      <p:regular r:id="rId12"/>
      <p:bold r:id="rId13"/>
      <p:italic r:id="rId14"/>
      <p:boldItalic r:id="rId15"/>
    </p:embeddedFont>
    <p:embeddedFont>
      <p:font typeface="Montserrat Medium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SemiBold-boldItalic.fntdata"/><Relationship Id="rId10" Type="http://schemas.openxmlformats.org/officeDocument/2006/relationships/font" Target="fonts/MontserratSemiBold-italic.fntdata"/><Relationship Id="rId13" Type="http://schemas.openxmlformats.org/officeDocument/2006/relationships/font" Target="fonts/Montserrat-bold.fntdata"/><Relationship Id="rId12" Type="http://schemas.openxmlformats.org/officeDocument/2006/relationships/font" Target="fonts/Montserrat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bold.fntdata"/><Relationship Id="rId15" Type="http://schemas.openxmlformats.org/officeDocument/2006/relationships/font" Target="fonts/Montserrat-boldItalic.fntdata"/><Relationship Id="rId14" Type="http://schemas.openxmlformats.org/officeDocument/2006/relationships/font" Target="fonts/Montserrat-italic.fntdata"/><Relationship Id="rId17" Type="http://schemas.openxmlformats.org/officeDocument/2006/relationships/font" Target="fonts/MontserratMedium-bold.fntdata"/><Relationship Id="rId16" Type="http://schemas.openxmlformats.org/officeDocument/2006/relationships/font" Target="fonts/MontserratMedium-regular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boldItalic.fntdata"/><Relationship Id="rId6" Type="http://schemas.openxmlformats.org/officeDocument/2006/relationships/slide" Target="slides/slide2.xml"/><Relationship Id="rId18" Type="http://schemas.openxmlformats.org/officeDocument/2006/relationships/font" Target="fonts/MontserratMedium-italic.fntdata"/><Relationship Id="rId7" Type="http://schemas.openxmlformats.org/officeDocument/2006/relationships/slide" Target="slides/slide3.xml"/><Relationship Id="rId8" Type="http://schemas.openxmlformats.org/officeDocument/2006/relationships/font" Target="fonts/MontserratSemiBol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7349fb42c9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7349fb42c9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dbb31932a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dbb31932a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8dbb31932a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8dbb31932a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idx="4294967295"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Romanticism and Nature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Lesson 10 of 10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Themes in ‘To A Nightingale’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0" name="Google Shape;80;p14"/>
          <p:cNvSpPr txBox="1"/>
          <p:nvPr>
            <p:ph idx="4294967295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English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Mr Blackburn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2" name="Google Shape;82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8" name="Google Shape;88;p15"/>
          <p:cNvSpPr txBox="1"/>
          <p:nvPr/>
        </p:nvSpPr>
        <p:spPr>
          <a:xfrm>
            <a:off x="314000" y="230975"/>
            <a:ext cx="108297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Poor melancholy bird, that all night long</a:t>
            </a:r>
            <a:endParaRPr sz="28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en-GB" sz="28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Tell’st to the moon thy tale of tender woe;</a:t>
            </a:r>
            <a:endParaRPr sz="28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en-GB" sz="28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From what sad cause can such sweet sorrow flow,</a:t>
            </a:r>
            <a:endParaRPr sz="28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en-GB" sz="28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And whence this mournful melody of song?</a:t>
            </a:r>
            <a:endParaRPr sz="28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en-GB" sz="28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Thy poet’s musing fancy would translate</a:t>
            </a:r>
            <a:endParaRPr sz="28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en-GB" sz="28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What mean the sounds that swell thy little breast,</a:t>
            </a:r>
            <a:endParaRPr sz="28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en-GB" sz="28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When still at dewy eve thou leav’st thy nest,</a:t>
            </a:r>
            <a:endParaRPr sz="28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en-GB" sz="28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Thus to the listening night to sing thy fate.</a:t>
            </a:r>
            <a:endParaRPr sz="28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en-GB" sz="28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Pale Sorrow’s victims wert thou once among,</a:t>
            </a:r>
            <a:endParaRPr sz="28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en-GB" sz="28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Though now released in woodlands wild to rove;</a:t>
            </a:r>
            <a:endParaRPr sz="28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en-GB" sz="28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Say, hast thou felt from friends some cruel wrong,</a:t>
            </a:r>
            <a:endParaRPr sz="28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en-GB" sz="28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Or diedst thou – martyr of disastrous love?</a:t>
            </a:r>
            <a:endParaRPr sz="28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en-GB" sz="28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Ah, songstress sad, that such my lot might be;</a:t>
            </a:r>
            <a:endParaRPr sz="28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en-GB" sz="28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To sigh and sing at liberty, like thee!</a:t>
            </a:r>
            <a:endParaRPr sz="28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190500" lvl="0" marL="139700" rtl="0" algn="l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9" name="Google Shape;89;p15"/>
          <p:cNvSpPr txBox="1"/>
          <p:nvPr/>
        </p:nvSpPr>
        <p:spPr>
          <a:xfrm>
            <a:off x="13734950" y="7663200"/>
            <a:ext cx="4334700" cy="117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4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‘</a:t>
            </a:r>
            <a:r>
              <a:rPr b="1" lang="en-GB" sz="34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To A Nightingale’</a:t>
            </a:r>
            <a:endParaRPr b="1" sz="34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4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by Charlotte Smith</a:t>
            </a:r>
            <a:endParaRPr b="1" sz="34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6"/>
          <p:cNvSpPr txBox="1"/>
          <p:nvPr>
            <p:ph idx="4294967295" type="body"/>
          </p:nvPr>
        </p:nvSpPr>
        <p:spPr>
          <a:xfrm>
            <a:off x="906400" y="2172050"/>
            <a:ext cx="16463400" cy="810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30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Can you make links between Smith’s life and her writing?</a:t>
            </a:r>
            <a:endParaRPr sz="30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5" name="Google Shape;95;p16"/>
          <p:cNvSpPr txBox="1"/>
          <p:nvPr>
            <p:ph idx="1" type="subTitle"/>
          </p:nvPr>
        </p:nvSpPr>
        <p:spPr>
          <a:xfrm>
            <a:off x="917950" y="2926050"/>
            <a:ext cx="5170800" cy="1629000"/>
          </a:xfrm>
          <a:prstGeom prst="rect">
            <a:avLst/>
          </a:prstGeom>
          <a:solidFill>
            <a:srgbClr val="FFFFFF"/>
          </a:solidFill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“Poor melancholy bird”</a:t>
            </a:r>
            <a:endParaRPr sz="3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6" name="Google Shape;96;p16"/>
          <p:cNvSpPr txBox="1"/>
          <p:nvPr>
            <p:ph idx="2" type="body"/>
          </p:nvPr>
        </p:nvSpPr>
        <p:spPr>
          <a:xfrm>
            <a:off x="917950" y="4913800"/>
            <a:ext cx="5170800" cy="3696000"/>
          </a:xfrm>
          <a:prstGeom prst="rect">
            <a:avLst/>
          </a:prstGeom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-GB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28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7" name="Google Shape;97;p16"/>
          <p:cNvSpPr txBox="1"/>
          <p:nvPr>
            <p:ph idx="3" type="subTitle"/>
          </p:nvPr>
        </p:nvSpPr>
        <p:spPr>
          <a:xfrm>
            <a:off x="6558600" y="2926050"/>
            <a:ext cx="5170800" cy="1629000"/>
          </a:xfrm>
          <a:prstGeom prst="rect">
            <a:avLst/>
          </a:prstGeom>
          <a:solidFill>
            <a:srgbClr val="FFFFFF"/>
          </a:solidFill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“Thus to the listening night to sing thy fate.”</a:t>
            </a:r>
            <a:endParaRPr sz="3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8" name="Google Shape;98;p16"/>
          <p:cNvSpPr txBox="1"/>
          <p:nvPr>
            <p:ph idx="4" type="body"/>
          </p:nvPr>
        </p:nvSpPr>
        <p:spPr>
          <a:xfrm>
            <a:off x="6558600" y="4913800"/>
            <a:ext cx="5170800" cy="3862200"/>
          </a:xfrm>
          <a:prstGeom prst="rect">
            <a:avLst/>
          </a:prstGeom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-GB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28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9" name="Google Shape;99;p16"/>
          <p:cNvSpPr txBox="1"/>
          <p:nvPr>
            <p:ph idx="5" type="subTitle"/>
          </p:nvPr>
        </p:nvSpPr>
        <p:spPr>
          <a:xfrm>
            <a:off x="12199250" y="2926050"/>
            <a:ext cx="5170800" cy="1629000"/>
          </a:xfrm>
          <a:prstGeom prst="rect">
            <a:avLst/>
          </a:prstGeom>
          <a:solidFill>
            <a:srgbClr val="FFFFFF"/>
          </a:solidFill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“Felt from friends some cruel wrong.”</a:t>
            </a:r>
            <a:endParaRPr sz="3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0" name="Google Shape;100;p16"/>
          <p:cNvSpPr txBox="1"/>
          <p:nvPr>
            <p:ph idx="6" type="body"/>
          </p:nvPr>
        </p:nvSpPr>
        <p:spPr>
          <a:xfrm>
            <a:off x="12199250" y="4913800"/>
            <a:ext cx="5170800" cy="3862200"/>
          </a:xfrm>
          <a:prstGeom prst="rect">
            <a:avLst/>
          </a:prstGeom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-GB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28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1" name="Google Shape;101;p16"/>
          <p:cNvSpPr txBox="1"/>
          <p:nvPr>
            <p:ph type="title"/>
          </p:nvPr>
        </p:nvSpPr>
        <p:spPr>
          <a:xfrm>
            <a:off x="912300" y="523450"/>
            <a:ext cx="164634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How does Charlotte Smith communicate </a:t>
            </a:r>
            <a:endParaRPr sz="44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her feeling of being powerless?</a:t>
            </a:r>
            <a:endParaRPr sz="44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2" name="Google Shape;102;p16"/>
          <p:cNvSpPr txBox="1"/>
          <p:nvPr>
            <p:ph idx="12" type="sldNum"/>
          </p:nvPr>
        </p:nvSpPr>
        <p:spPr>
          <a:xfrm>
            <a:off x="1835882" y="19173300"/>
            <a:ext cx="2880000" cy="72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