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Lst>
  <p:sldSz cy="5143500" cx="9144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4430EB4-4E0B-46BF-A6D8-B3FB442EA3E6}">
  <a:tblStyle styleId="{84430EB4-4E0B-46BF-A6D8-B3FB442EA3E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6" Type="http://schemas.openxmlformats.org/officeDocument/2006/relationships/font" Target="fonts/Montserrat-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8d9c6abee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d9c6abe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8b4a100d7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8b4a100d7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bg>
      <p:bgPr>
        <a:solidFill>
          <a:schemeClr val="dk1"/>
        </a:solidFill>
      </p:bgPr>
    </p:bg>
    <p:spTree>
      <p:nvGrpSpPr>
        <p:cNvPr id="50" name="Shape 50"/>
        <p:cNvGrpSpPr/>
        <p:nvPr/>
      </p:nvGrpSpPr>
      <p:grpSpPr>
        <a:xfrm>
          <a:off x="0" y="0"/>
          <a:ext cx="0" cy="0"/>
          <a:chOff x="0" y="0"/>
          <a:chExt cx="0" cy="0"/>
        </a:xfrm>
      </p:grpSpPr>
      <p:sp>
        <p:nvSpPr>
          <p:cNvPr id="51" name="Google Shape;51;p13"/>
          <p:cNvSpPr txBox="1"/>
          <p:nvPr>
            <p:ph type="ctrTitle"/>
          </p:nvPr>
        </p:nvSpPr>
        <p:spPr>
          <a:xfrm>
            <a:off x="458975" y="1438150"/>
            <a:ext cx="8226000" cy="18615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2" name="Google Shape;52;p13"/>
          <p:cNvSpPr txBox="1"/>
          <p:nvPr>
            <p:ph idx="1" type="subTitle"/>
          </p:nvPr>
        </p:nvSpPr>
        <p:spPr>
          <a:xfrm>
            <a:off x="458975" y="445025"/>
            <a:ext cx="8226000" cy="7926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3" name="Google Shape;53;p13"/>
          <p:cNvSpPr txBox="1"/>
          <p:nvPr>
            <p:ph idx="2" type="subTitle"/>
          </p:nvPr>
        </p:nvSpPr>
        <p:spPr>
          <a:xfrm>
            <a:off x="458975" y="4105475"/>
            <a:ext cx="3951000" cy="619500"/>
          </a:xfrm>
          <a:prstGeom prst="rect">
            <a:avLst/>
          </a:prstGeom>
        </p:spPr>
        <p:txBody>
          <a:bodyPr anchorCtr="0" anchor="b" bIns="91425" lIns="91425" spcFirstLastPara="1" rIns="91425" wrap="square" tIns="91425">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p:txBody>
      </p:sp>
      <p:pic>
        <p:nvPicPr>
          <p:cNvPr id="54" name="Google Shape;54;p13"/>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55" name="Google Shape;55;p13"/>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9" name="Shape 59"/>
        <p:cNvGrpSpPr/>
        <p:nvPr/>
      </p:nvGrpSpPr>
      <p:grpSpPr>
        <a:xfrm>
          <a:off x="0" y="0"/>
          <a:ext cx="0" cy="0"/>
          <a:chOff x="0" y="0"/>
          <a:chExt cx="0" cy="0"/>
        </a:xfrm>
      </p:grpSpPr>
      <p:sp>
        <p:nvSpPr>
          <p:cNvPr id="60" name="Google Shape;60;p14"/>
          <p:cNvSpPr txBox="1"/>
          <p:nvPr>
            <p:ph type="ctrTitle"/>
          </p:nvPr>
        </p:nvSpPr>
        <p:spPr>
          <a:xfrm>
            <a:off x="458975" y="1438150"/>
            <a:ext cx="8226000" cy="18615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GB">
                <a:solidFill>
                  <a:srgbClr val="4B3241"/>
                </a:solidFill>
              </a:rPr>
              <a:t>The Nature of God</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1 of 13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p:txBody>
      </p:sp>
      <p:sp>
        <p:nvSpPr>
          <p:cNvPr id="61" name="Google Shape;61;p14"/>
          <p:cNvSpPr txBox="1"/>
          <p:nvPr>
            <p:ph idx="1" type="subTitle"/>
          </p:nvPr>
        </p:nvSpPr>
        <p:spPr>
          <a:xfrm>
            <a:off x="458975" y="445025"/>
            <a:ext cx="82260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4B3241"/>
                </a:solidFill>
              </a:rPr>
              <a:t>Religious Education</a:t>
            </a:r>
            <a:endParaRPr>
              <a:solidFill>
                <a:srgbClr val="4B3241"/>
              </a:solidFill>
            </a:endParaRPr>
          </a:p>
        </p:txBody>
      </p:sp>
      <p:sp>
        <p:nvSpPr>
          <p:cNvPr id="62" name="Google Shape;62;p14"/>
          <p:cNvSpPr txBox="1"/>
          <p:nvPr>
            <p:ph idx="2" type="subTitle"/>
          </p:nvPr>
        </p:nvSpPr>
        <p:spPr>
          <a:xfrm>
            <a:off x="458975" y="4105475"/>
            <a:ext cx="3951000" cy="619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solidFill>
                  <a:srgbClr val="4B3241"/>
                </a:solidFill>
              </a:rPr>
              <a:t>Mrs Day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 name="Shape 66"/>
        <p:cNvGrpSpPr/>
        <p:nvPr/>
      </p:nvGrpSpPr>
      <p:grpSpPr>
        <a:xfrm>
          <a:off x="0" y="0"/>
          <a:ext cx="0" cy="0"/>
          <a:chOff x="0" y="0"/>
          <a:chExt cx="0" cy="0"/>
        </a:xfrm>
      </p:grpSpPr>
      <p:sp>
        <p:nvSpPr>
          <p:cNvPr id="67" name="Google Shape;67;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
        <p:nvSpPr>
          <p:cNvPr id="68" name="Google Shape;68;p15"/>
          <p:cNvSpPr txBox="1"/>
          <p:nvPr>
            <p:ph idx="4294967295" type="body"/>
          </p:nvPr>
        </p:nvSpPr>
        <p:spPr>
          <a:xfrm>
            <a:off x="5669850" y="79550"/>
            <a:ext cx="3359400" cy="39708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300"/>
              <a:t>Genesis 1:1-5 </a:t>
            </a:r>
            <a:endParaRPr b="1" sz="1300"/>
          </a:p>
          <a:p>
            <a:pPr indent="0" lvl="0" marL="0" rtl="0" algn="l">
              <a:spcBef>
                <a:spcPts val="1600"/>
              </a:spcBef>
              <a:spcAft>
                <a:spcPts val="0"/>
              </a:spcAft>
              <a:buNone/>
            </a:pPr>
            <a:r>
              <a:t/>
            </a:r>
            <a:endParaRPr b="1" sz="1300"/>
          </a:p>
          <a:p>
            <a:pPr indent="0" lvl="0" marL="0" rtl="0" algn="l">
              <a:spcBef>
                <a:spcPts val="1600"/>
              </a:spcBef>
              <a:spcAft>
                <a:spcPts val="0"/>
              </a:spcAft>
              <a:buNone/>
            </a:pPr>
            <a:r>
              <a:rPr b="1" lang="en-GB" sz="1300"/>
              <a:t>“</a:t>
            </a:r>
            <a:r>
              <a:rPr lang="en-GB" sz="1300"/>
              <a:t>In the beginning, when God created the universe,</a:t>
            </a:r>
            <a:r>
              <a:rPr b="1" lang="en-GB" sz="1300"/>
              <a:t> </a:t>
            </a:r>
            <a:r>
              <a:rPr lang="en-GB" sz="1300"/>
              <a:t>the earth was formless and desolate. The raging ocean that covered everything was engulfed in total darkness, and the Spirit of God was moving over the water. Then God commanded, “Let there be light”—and light appeared.</a:t>
            </a:r>
            <a:r>
              <a:rPr b="1" lang="en-GB" sz="1300"/>
              <a:t> </a:t>
            </a:r>
            <a:r>
              <a:rPr lang="en-GB" sz="1300"/>
              <a:t>God was pleased with what he saw. Then he separated the light from the darkness,</a:t>
            </a:r>
            <a:r>
              <a:rPr b="1" lang="en-GB" sz="1300"/>
              <a:t> </a:t>
            </a:r>
            <a:r>
              <a:rPr lang="en-GB" sz="1300"/>
              <a:t>and he named the light “Day” and the darkness “Night.” Evening passed and morning came—that was the first day.”</a:t>
            </a:r>
            <a:endParaRPr sz="1300"/>
          </a:p>
          <a:p>
            <a:pPr indent="0" lvl="0" marL="0" rtl="0" algn="l">
              <a:spcBef>
                <a:spcPts val="1600"/>
              </a:spcBef>
              <a:spcAft>
                <a:spcPts val="0"/>
              </a:spcAft>
              <a:buNone/>
            </a:pPr>
            <a:r>
              <a:t/>
            </a:r>
            <a:endParaRPr sz="900"/>
          </a:p>
          <a:p>
            <a:pPr indent="0" lvl="0" marL="0" rtl="0" algn="l">
              <a:spcBef>
                <a:spcPts val="1600"/>
              </a:spcBef>
              <a:spcAft>
                <a:spcPts val="1600"/>
              </a:spcAft>
              <a:buNone/>
            </a:pPr>
            <a:r>
              <a:t/>
            </a:r>
            <a:endParaRPr sz="900"/>
          </a:p>
        </p:txBody>
      </p:sp>
      <p:sp>
        <p:nvSpPr>
          <p:cNvPr id="69" name="Google Shape;69;p15"/>
          <p:cNvSpPr txBox="1"/>
          <p:nvPr/>
        </p:nvSpPr>
        <p:spPr>
          <a:xfrm>
            <a:off x="164713" y="89838"/>
            <a:ext cx="4922700" cy="346800"/>
          </a:xfrm>
          <a:prstGeom prst="rect">
            <a:avLst/>
          </a:prstGeom>
          <a:noFill/>
          <a:ln>
            <a:noFill/>
          </a:ln>
        </p:spPr>
        <p:txBody>
          <a:bodyPr anchorCtr="0" anchor="t" bIns="45725" lIns="45725" spcFirstLastPara="1" rIns="45725" wrap="square" tIns="45725">
            <a:noAutofit/>
          </a:bodyPr>
          <a:lstStyle/>
          <a:p>
            <a:pPr indent="0" lvl="0" marL="0" rtl="0" algn="l">
              <a:spcBef>
                <a:spcPts val="0"/>
              </a:spcBef>
              <a:spcAft>
                <a:spcPts val="0"/>
              </a:spcAft>
              <a:buNone/>
            </a:pPr>
            <a:r>
              <a:rPr b="1" lang="en-GB" sz="1100" u="sng">
                <a:latin typeface="Montserrat"/>
                <a:ea typeface="Montserrat"/>
                <a:cs typeface="Montserrat"/>
                <a:sym typeface="Montserrat"/>
              </a:rPr>
              <a:t>Worksheet: How do we see God’s character is the creation story?</a:t>
            </a:r>
            <a:endParaRPr b="1" sz="1100" u="sng">
              <a:latin typeface="Montserrat"/>
              <a:ea typeface="Montserrat"/>
              <a:cs typeface="Montserrat"/>
              <a:sym typeface="Montserrat"/>
            </a:endParaRPr>
          </a:p>
        </p:txBody>
      </p:sp>
      <p:graphicFrame>
        <p:nvGraphicFramePr>
          <p:cNvPr id="70" name="Google Shape;70;p15"/>
          <p:cNvGraphicFramePr/>
          <p:nvPr/>
        </p:nvGraphicFramePr>
        <p:xfrm>
          <a:off x="97325" y="922600"/>
          <a:ext cx="3000000" cy="3000000"/>
        </p:xfrm>
        <a:graphic>
          <a:graphicData uri="http://schemas.openxmlformats.org/drawingml/2006/table">
            <a:tbl>
              <a:tblPr>
                <a:noFill/>
                <a:tableStyleId>{84430EB4-4E0B-46BF-A6D8-B3FB442EA3E6}</a:tableStyleId>
              </a:tblPr>
              <a:tblGrid>
                <a:gridCol w="1558850"/>
                <a:gridCol w="1130375"/>
                <a:gridCol w="2799725"/>
              </a:tblGrid>
              <a:tr h="237425">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Key term</a:t>
                      </a:r>
                      <a:endParaRPr b="1"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Definition</a:t>
                      </a:r>
                      <a:endParaRPr b="1"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Quote that you could use as an </a:t>
                      </a:r>
                      <a:r>
                        <a:rPr b="1" lang="en-GB" sz="1300">
                          <a:solidFill>
                            <a:schemeClr val="dk2"/>
                          </a:solidFill>
                          <a:latin typeface="Montserrat"/>
                          <a:ea typeface="Montserrat"/>
                          <a:cs typeface="Montserrat"/>
                          <a:sym typeface="Montserrat"/>
                        </a:rPr>
                        <a:t>example</a:t>
                      </a:r>
                      <a:r>
                        <a:rPr b="1" lang="en-GB" sz="1300">
                          <a:solidFill>
                            <a:schemeClr val="dk2"/>
                          </a:solidFill>
                          <a:latin typeface="Montserrat"/>
                          <a:ea typeface="Montserrat"/>
                          <a:cs typeface="Montserrat"/>
                          <a:sym typeface="Montserrat"/>
                        </a:rPr>
                        <a:t> in the text</a:t>
                      </a:r>
                      <a:endParaRPr b="1"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701700">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Omnipotent</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All powerful</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a:t>
                      </a:r>
                      <a:r>
                        <a:rPr lang="en-GB" sz="1300">
                          <a:solidFill>
                            <a:schemeClr val="dk2"/>
                          </a:solidFill>
                          <a:latin typeface="Montserrat"/>
                          <a:ea typeface="Montserrat"/>
                          <a:cs typeface="Montserrat"/>
                          <a:sym typeface="Montserrat"/>
                        </a:rPr>
                        <a:t>God commanded “Let there be light” - and light appeared.’</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701700">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Omnibenevolent</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701700">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Eternal</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701700">
                <a:tc>
                  <a:txBody>
                    <a:bodyPr/>
                    <a:lstStyle/>
                    <a:p>
                      <a:pPr indent="0" lvl="0" marL="0" rtl="0" algn="l">
                        <a:spcBef>
                          <a:spcPts val="0"/>
                        </a:spcBef>
                        <a:spcAft>
                          <a:spcPts val="0"/>
                        </a:spcAft>
                        <a:buNone/>
                      </a:pPr>
                      <a:r>
                        <a:rPr lang="en-GB" sz="1300">
                          <a:solidFill>
                            <a:schemeClr val="dk2"/>
                          </a:solidFill>
                          <a:latin typeface="Montserrat"/>
                          <a:ea typeface="Montserrat"/>
                          <a:cs typeface="Montserrat"/>
                          <a:sym typeface="Montserrat"/>
                        </a:rPr>
                        <a:t>Creator</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1300">
                        <a:solidFill>
                          <a:schemeClr val="dk2"/>
                        </a:solidFill>
                        <a:latin typeface="Montserrat"/>
                        <a:ea typeface="Montserrat"/>
                        <a:cs typeface="Montserrat"/>
                        <a:sym typeface="Montserrat"/>
                      </a:endParaRPr>
                    </a:p>
                  </a:txBody>
                  <a:tcPr marT="45725" marB="45725" marR="45725" marL="457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
        <p:nvSpPr>
          <p:cNvPr id="71" name="Google Shape;71;p15"/>
          <p:cNvSpPr/>
          <p:nvPr/>
        </p:nvSpPr>
        <p:spPr>
          <a:xfrm>
            <a:off x="5218375" y="271100"/>
            <a:ext cx="496500" cy="346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
        <p:nvSpPr>
          <p:cNvPr id="72" name="Google Shape;72;p15"/>
          <p:cNvSpPr txBox="1"/>
          <p:nvPr/>
        </p:nvSpPr>
        <p:spPr>
          <a:xfrm>
            <a:off x="97325" y="523975"/>
            <a:ext cx="4312800" cy="346800"/>
          </a:xfrm>
          <a:prstGeom prst="rect">
            <a:avLst/>
          </a:prstGeom>
          <a:noFill/>
          <a:ln cap="flat" cmpd="sng" w="9525">
            <a:solidFill>
              <a:srgbClr val="000000"/>
            </a:solidFill>
            <a:prstDash val="solid"/>
            <a:round/>
            <a:headEnd len="sm" w="sm" type="none"/>
            <a:tailEnd len="sm" w="sm" type="none"/>
          </a:ln>
        </p:spPr>
        <p:txBody>
          <a:bodyPr anchorCtr="0" anchor="t" bIns="45725" lIns="45725" spcFirstLastPara="1" rIns="45725" wrap="square" tIns="45725">
            <a:noAutofit/>
          </a:bodyPr>
          <a:lstStyle/>
          <a:p>
            <a:pPr indent="0" lvl="0" marL="0" rtl="0" algn="l">
              <a:spcBef>
                <a:spcPts val="0"/>
              </a:spcBef>
              <a:spcAft>
                <a:spcPts val="0"/>
              </a:spcAft>
              <a:buNone/>
            </a:pPr>
            <a:r>
              <a:rPr lang="en-GB" sz="1100">
                <a:latin typeface="Montserrat"/>
                <a:ea typeface="Montserrat"/>
                <a:cs typeface="Montserrat"/>
                <a:sym typeface="Montserrat"/>
              </a:rPr>
              <a:t>Task 1: Complete the table using the example as a guide. </a:t>
            </a:r>
            <a:endParaRPr sz="1100">
              <a:latin typeface="Montserrat"/>
              <a:ea typeface="Montserrat"/>
              <a:cs typeface="Montserrat"/>
              <a:sym typeface="Montserrat"/>
            </a:endParaRPr>
          </a:p>
        </p:txBody>
      </p:sp>
      <p:sp>
        <p:nvSpPr>
          <p:cNvPr id="73" name="Google Shape;73;p15"/>
          <p:cNvSpPr txBox="1"/>
          <p:nvPr/>
        </p:nvSpPr>
        <p:spPr>
          <a:xfrm>
            <a:off x="3742750" y="4083675"/>
            <a:ext cx="5054700" cy="9783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000"/>
              </a:spcBef>
              <a:spcAft>
                <a:spcPts val="0"/>
              </a:spcAft>
              <a:buNone/>
            </a:pPr>
            <a:r>
              <a:rPr lang="en-GB" sz="850">
                <a:solidFill>
                  <a:srgbClr val="434343"/>
                </a:solidFill>
                <a:latin typeface="Montserrat"/>
                <a:ea typeface="Montserrat"/>
                <a:cs typeface="Montserrat"/>
                <a:sym typeface="Montserrat"/>
              </a:rPr>
              <a:t>Scriptures and additional materials quoted are from the Good News Bible © 1994 published by the Bible Societies/HarperCollins Publishers Ltd UK, Good News Bible© American Bible Society 1966, 1971, 1976, 1992. Used with permission.’</a:t>
            </a:r>
            <a:endParaRPr sz="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