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chemeClr val="dk2"/>
                </a:solidFill>
              </a:rPr>
              <a:t>Speed as rate (Distance-time graphs)</a:t>
            </a:r>
            <a:br>
              <a:rPr lang="en-GB" sz="6000">
                <a:solidFill>
                  <a:schemeClr val="dk2"/>
                </a:solidFill>
              </a:rPr>
            </a:br>
            <a:r>
              <a:rPr lang="en-GB" sz="6000">
                <a:solidFill>
                  <a:schemeClr val="dk2"/>
                </a:solidFill>
              </a:rPr>
              <a:t>Lesson 5 of 8</a:t>
            </a:r>
            <a:endParaRPr sz="6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chemeClr val="dk2"/>
                </a:solidFill>
              </a:rPr>
              <a:t>Downloadable resource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926950" y="62385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600">
                <a:solidFill>
                  <a:srgbClr val="4B3241"/>
                </a:solidFill>
              </a:rPr>
              <a:t>Mathematics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36" name="Google Shape;36;p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Miss Kidd-Rossiter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9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2" name="Google Shape;42;p9"/>
          <p:cNvSpPr txBox="1"/>
          <p:nvPr/>
        </p:nvSpPr>
        <p:spPr>
          <a:xfrm>
            <a:off x="847493" y="1736621"/>
            <a:ext cx="15277172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What’s the same about what these graphs show? What’s different?</a:t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44" name="Google Shape;44;p9"/>
          <p:cNvGrpSpPr/>
          <p:nvPr/>
        </p:nvGrpSpPr>
        <p:grpSpPr>
          <a:xfrm>
            <a:off x="2296388" y="2888024"/>
            <a:ext cx="5362575" cy="5260362"/>
            <a:chOff x="1177034" y="2735624"/>
            <a:chExt cx="5362575" cy="5260362"/>
          </a:xfrm>
        </p:grpSpPr>
        <p:pic>
          <p:nvPicPr>
            <p:cNvPr id="45" name="Google Shape;4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77034" y="2735624"/>
              <a:ext cx="5362575" cy="523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9"/>
            <p:cNvPicPr preferRelativeResize="0"/>
            <p:nvPr/>
          </p:nvPicPr>
          <p:blipFill rotWithShape="1">
            <a:blip r:embed="rId4">
              <a:alphaModFix/>
            </a:blip>
            <a:srcRect b="0" l="0" r="3932" t="7356"/>
            <a:stretch/>
          </p:blipFill>
          <p:spPr>
            <a:xfrm>
              <a:off x="1183384" y="7660662"/>
              <a:ext cx="366016" cy="3353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" name="Google Shape;47;p9"/>
          <p:cNvGrpSpPr/>
          <p:nvPr/>
        </p:nvGrpSpPr>
        <p:grpSpPr>
          <a:xfrm>
            <a:off x="10629038" y="2888024"/>
            <a:ext cx="5460014" cy="5268550"/>
            <a:chOff x="9048594" y="2526074"/>
            <a:chExt cx="5460014" cy="5268550"/>
          </a:xfrm>
        </p:grpSpPr>
        <p:pic>
          <p:nvPicPr>
            <p:cNvPr id="48" name="Google Shape;48;p9"/>
            <p:cNvPicPr preferRelativeResize="0"/>
            <p:nvPr/>
          </p:nvPicPr>
          <p:blipFill rotWithShape="1">
            <a:blip r:embed="rId5">
              <a:alphaModFix/>
            </a:blip>
            <a:srcRect b="516" l="940" r="0" t="0"/>
            <a:stretch/>
          </p:blipFill>
          <p:spPr>
            <a:xfrm>
              <a:off x="9054944" y="2526074"/>
              <a:ext cx="5453664" cy="5268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9"/>
            <p:cNvPicPr preferRelativeResize="0"/>
            <p:nvPr/>
          </p:nvPicPr>
          <p:blipFill rotWithShape="1">
            <a:blip r:embed="rId4">
              <a:alphaModFix/>
            </a:blip>
            <a:srcRect b="0" l="1" r="1626" t="6139"/>
            <a:stretch/>
          </p:blipFill>
          <p:spPr>
            <a:xfrm>
              <a:off x="9048594" y="7452518"/>
              <a:ext cx="374806" cy="339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Google Shape;50;p9"/>
          <p:cNvSpPr txBox="1"/>
          <p:nvPr/>
        </p:nvSpPr>
        <p:spPr>
          <a:xfrm rot="-5400000">
            <a:off x="7981789" y="5045245"/>
            <a:ext cx="36762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distance travelled (metres)</a:t>
            </a:r>
            <a:endParaRPr/>
          </a:p>
        </p:txBody>
      </p:sp>
      <p:sp>
        <p:nvSpPr>
          <p:cNvPr id="51" name="Google Shape;51;p9"/>
          <p:cNvSpPr txBox="1"/>
          <p:nvPr/>
        </p:nvSpPr>
        <p:spPr>
          <a:xfrm>
            <a:off x="11708315" y="8342217"/>
            <a:ext cx="36762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 (seconds)</a:t>
            </a:r>
            <a:endParaRPr/>
          </a:p>
        </p:txBody>
      </p:sp>
      <p:sp>
        <p:nvSpPr>
          <p:cNvPr id="52" name="Google Shape;52;p9"/>
          <p:cNvSpPr txBox="1"/>
          <p:nvPr/>
        </p:nvSpPr>
        <p:spPr>
          <a:xfrm>
            <a:off x="3317924" y="8288162"/>
            <a:ext cx="36762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 (hours)</a:t>
            </a:r>
            <a:endParaRPr/>
          </a:p>
        </p:txBody>
      </p:sp>
      <p:sp>
        <p:nvSpPr>
          <p:cNvPr id="53" name="Google Shape;53;p9"/>
          <p:cNvSpPr txBox="1"/>
          <p:nvPr/>
        </p:nvSpPr>
        <p:spPr>
          <a:xfrm rot="-5400000">
            <a:off x="-357211" y="5045245"/>
            <a:ext cx="36762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distance travelled (kilometres)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0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9" name="Google Shape;59;p10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60" name="Google Shape;60;p10"/>
          <p:cNvGrpSpPr/>
          <p:nvPr/>
        </p:nvGrpSpPr>
        <p:grpSpPr>
          <a:xfrm>
            <a:off x="2296388" y="2888024"/>
            <a:ext cx="5362575" cy="5260362"/>
            <a:chOff x="1177034" y="2735624"/>
            <a:chExt cx="5362575" cy="5260362"/>
          </a:xfrm>
        </p:grpSpPr>
        <p:pic>
          <p:nvPicPr>
            <p:cNvPr id="61" name="Google Shape;61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77034" y="2735624"/>
              <a:ext cx="5362575" cy="523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0"/>
            <p:cNvPicPr preferRelativeResize="0"/>
            <p:nvPr/>
          </p:nvPicPr>
          <p:blipFill rotWithShape="1">
            <a:blip r:embed="rId4">
              <a:alphaModFix/>
            </a:blip>
            <a:srcRect b="0" l="0" r="3932" t="7356"/>
            <a:stretch/>
          </p:blipFill>
          <p:spPr>
            <a:xfrm>
              <a:off x="1183384" y="7660662"/>
              <a:ext cx="366016" cy="3353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10"/>
          <p:cNvSpPr txBox="1"/>
          <p:nvPr/>
        </p:nvSpPr>
        <p:spPr>
          <a:xfrm>
            <a:off x="3317924" y="8288162"/>
            <a:ext cx="36762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 (hours)</a:t>
            </a:r>
            <a:endParaRPr/>
          </a:p>
        </p:txBody>
      </p:sp>
      <p:sp>
        <p:nvSpPr>
          <p:cNvPr id="64" name="Google Shape;64;p10"/>
          <p:cNvSpPr txBox="1"/>
          <p:nvPr/>
        </p:nvSpPr>
        <p:spPr>
          <a:xfrm rot="-5400000">
            <a:off x="-357211" y="5045245"/>
            <a:ext cx="36762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distance travelled (kilometres)</a:t>
            </a:r>
            <a:endParaRPr/>
          </a:p>
        </p:txBody>
      </p:sp>
      <p:sp>
        <p:nvSpPr>
          <p:cNvPr id="65" name="Google Shape;65;p10"/>
          <p:cNvSpPr txBox="1"/>
          <p:nvPr/>
        </p:nvSpPr>
        <p:spPr>
          <a:xfrm>
            <a:off x="7997400" y="2876549"/>
            <a:ext cx="6619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can think of speeds as distance per unit of time.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11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1" name="Google Shape;71;p11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2" name="Google Shape;72;p11"/>
          <p:cNvSpPr txBox="1"/>
          <p:nvPr/>
        </p:nvSpPr>
        <p:spPr>
          <a:xfrm>
            <a:off x="892098" y="2387617"/>
            <a:ext cx="15277172" cy="5255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car is travelling at 30 kilometres per hour. How far will the car travel in: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AutoNum type="alphaLcPeriod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30 minutes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AutoNum type="alphaLcPeriod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 hours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AutoNum type="alphaLcPeriod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and a half hours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AutoNum type="alphaLcPeriod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 hours and 45 minutes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/>
        </p:nvSpPr>
        <p:spPr>
          <a:xfrm>
            <a:off x="781513" y="2347606"/>
            <a:ext cx="14361842" cy="5591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can you describe the speed in each of these statements?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AutoNum type="alphaLcPeriod"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Binh walks 1 mile in 20 minutes 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AutoNum type="alphaLcPeriod"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Cala cycles 54 km in 3 hours.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AutoNum type="alphaLcPeriod"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Xavier swims 150 m in 6 minutes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AutoNum type="alphaLcPeriod"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Zaki runs 14 km in 2 hours</a:t>
            </a:r>
            <a:endParaRPr/>
          </a:p>
          <a:p>
            <a:pPr indent="-29210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2"/>
          <p:cNvSpPr txBox="1"/>
          <p:nvPr/>
        </p:nvSpPr>
        <p:spPr>
          <a:xfrm>
            <a:off x="13314555" y="7246895"/>
            <a:ext cx="481732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Hint: we can think of speeds as distance per unit of time</a:t>
            </a:r>
            <a:endParaRPr b="0" i="1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/>
        </p:nvSpPr>
        <p:spPr>
          <a:xfrm>
            <a:off x="869796" y="2367846"/>
            <a:ext cx="9144000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Who is going faster?</a:t>
            </a:r>
            <a:r>
              <a:rPr b="0" i="0" lang="en-GB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Antoni or Yasmin?</a:t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3064358" y="3796442"/>
            <a:ext cx="6612835" cy="1323439"/>
          </a:xfrm>
          <a:prstGeom prst="wedgeRoundRectCallout">
            <a:avLst>
              <a:gd fmla="val -39470" name="adj1"/>
              <a:gd fmla="val 66652" name="adj2"/>
              <a:gd fmla="val 16667" name="adj3"/>
            </a:avLst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 are travelling 60 km in 2.5 hrs.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8610807" y="5389740"/>
            <a:ext cx="6612835" cy="1323439"/>
          </a:xfrm>
          <a:prstGeom prst="wedgeRoundRectCallout">
            <a:avLst>
              <a:gd fmla="val 56649" name="adj1"/>
              <a:gd fmla="val -49626" name="adj2"/>
              <a:gd fmla="val 16667" name="adj3"/>
            </a:avLst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 are travelling 100km in 4.5 hrs.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710375" y="5230250"/>
            <a:ext cx="33960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Antoni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5635625" y="4779300"/>
            <a:ext cx="18645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Yasmin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4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3" name="Google Shape;93;p14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4" name="Google Shape;94;p14"/>
          <p:cNvSpPr txBox="1"/>
          <p:nvPr/>
        </p:nvSpPr>
        <p:spPr>
          <a:xfrm>
            <a:off x="860431" y="1560205"/>
            <a:ext cx="16997264" cy="1685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graphs below show a car travelling at </a:t>
            </a:r>
            <a: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same speed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boxes three different ways.</a:t>
            </a:r>
            <a:endParaRPr/>
          </a:p>
        </p:txBody>
      </p:sp>
      <p:grpSp>
        <p:nvGrpSpPr>
          <p:cNvPr id="95" name="Google Shape;95;p14"/>
          <p:cNvGrpSpPr/>
          <p:nvPr/>
        </p:nvGrpSpPr>
        <p:grpSpPr>
          <a:xfrm>
            <a:off x="10291483" y="3395799"/>
            <a:ext cx="4681434" cy="4623370"/>
            <a:chOff x="6072187" y="2109787"/>
            <a:chExt cx="6143625" cy="6067425"/>
          </a:xfrm>
        </p:grpSpPr>
        <p:pic>
          <p:nvPicPr>
            <p:cNvPr id="96" name="Google Shape;96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72187" y="2109787"/>
              <a:ext cx="6143625" cy="6067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4"/>
            <p:cNvPicPr preferRelativeResize="0"/>
            <p:nvPr/>
          </p:nvPicPr>
          <p:blipFill rotWithShape="1">
            <a:blip r:embed="rId4">
              <a:alphaModFix/>
            </a:blip>
            <a:srcRect b="20968" l="21211" r="7575" t="5376"/>
            <a:stretch/>
          </p:blipFill>
          <p:spPr>
            <a:xfrm>
              <a:off x="6072187" y="7959725"/>
              <a:ext cx="223838" cy="2174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" name="Google Shape;98;p14"/>
          <p:cNvGrpSpPr/>
          <p:nvPr/>
        </p:nvGrpSpPr>
        <p:grpSpPr>
          <a:xfrm>
            <a:off x="2823882" y="3459844"/>
            <a:ext cx="4681434" cy="4623370"/>
            <a:chOff x="6072187" y="2109787"/>
            <a:chExt cx="6143625" cy="6067425"/>
          </a:xfrm>
        </p:grpSpPr>
        <p:pic>
          <p:nvPicPr>
            <p:cNvPr id="99" name="Google Shape;9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72187" y="2109787"/>
              <a:ext cx="6143625" cy="6067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4"/>
            <p:cNvPicPr preferRelativeResize="0"/>
            <p:nvPr/>
          </p:nvPicPr>
          <p:blipFill rotWithShape="1">
            <a:blip r:embed="rId4">
              <a:alphaModFix/>
            </a:blip>
            <a:srcRect b="20968" l="21211" r="7575" t="5376"/>
            <a:stretch/>
          </p:blipFill>
          <p:spPr>
            <a:xfrm>
              <a:off x="6072187" y="7959725"/>
              <a:ext cx="223838" cy="2174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14"/>
          <p:cNvSpPr txBox="1"/>
          <p:nvPr/>
        </p:nvSpPr>
        <p:spPr>
          <a:xfrm>
            <a:off x="3424878" y="8145042"/>
            <a:ext cx="36762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 (hours)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 rot="-5400000">
            <a:off x="-303420" y="5230430"/>
            <a:ext cx="36762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distance travelled (kilometres)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10834083" y="8145042"/>
            <a:ext cx="36762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 (hours)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 rot="-5400000">
            <a:off x="7316760" y="5230431"/>
            <a:ext cx="36762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distance travelled (miles)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10834083" y="2722062"/>
            <a:ext cx="46549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 miles = 8 kilometres</a:t>
            </a:r>
            <a:endParaRPr i="1">
              <a:solidFill>
                <a:schemeClr val="dk2"/>
              </a:solidFill>
            </a:endParaRPr>
          </a:p>
        </p:txBody>
      </p:sp>
      <p:grpSp>
        <p:nvGrpSpPr>
          <p:cNvPr id="106" name="Google Shape;106;p14"/>
          <p:cNvGrpSpPr/>
          <p:nvPr/>
        </p:nvGrpSpPr>
        <p:grpSpPr>
          <a:xfrm>
            <a:off x="2244665" y="3979619"/>
            <a:ext cx="749781" cy="573562"/>
            <a:chOff x="2244665" y="3979619"/>
            <a:chExt cx="749781" cy="573562"/>
          </a:xfrm>
        </p:grpSpPr>
        <p:sp>
          <p:nvSpPr>
            <p:cNvPr id="107" name="Google Shape;107;p14"/>
            <p:cNvSpPr/>
            <p:nvPr/>
          </p:nvSpPr>
          <p:spPr>
            <a:xfrm>
              <a:off x="2244665" y="3979619"/>
              <a:ext cx="573562" cy="573562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5E2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08" name="Google Shape;108;p14"/>
            <p:cNvCxnSpPr/>
            <p:nvPr/>
          </p:nvCxnSpPr>
          <p:spPr>
            <a:xfrm>
              <a:off x="2823882" y="4267200"/>
              <a:ext cx="170564" cy="0"/>
            </a:xfrm>
            <a:prstGeom prst="straightConnector1">
              <a:avLst/>
            </a:prstGeom>
            <a:noFill/>
            <a:ln cap="flat" cmpd="sng" w="9525">
              <a:solidFill>
                <a:srgbClr val="008234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109" name="Google Shape;109;p14"/>
          <p:cNvGrpSpPr/>
          <p:nvPr/>
        </p:nvGrpSpPr>
        <p:grpSpPr>
          <a:xfrm>
            <a:off x="2223138" y="6174406"/>
            <a:ext cx="749781" cy="573562"/>
            <a:chOff x="2244665" y="3979619"/>
            <a:chExt cx="749781" cy="573562"/>
          </a:xfrm>
        </p:grpSpPr>
        <p:sp>
          <p:nvSpPr>
            <p:cNvPr id="110" name="Google Shape;110;p14"/>
            <p:cNvSpPr/>
            <p:nvPr/>
          </p:nvSpPr>
          <p:spPr>
            <a:xfrm>
              <a:off x="2244665" y="3979619"/>
              <a:ext cx="573562" cy="573562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5E2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11" name="Google Shape;111;p14"/>
            <p:cNvCxnSpPr/>
            <p:nvPr/>
          </p:nvCxnSpPr>
          <p:spPr>
            <a:xfrm>
              <a:off x="2823882" y="4267200"/>
              <a:ext cx="170564" cy="0"/>
            </a:xfrm>
            <a:prstGeom prst="straightConnector1">
              <a:avLst/>
            </a:prstGeom>
            <a:noFill/>
            <a:ln cap="flat" cmpd="sng" w="9525">
              <a:solidFill>
                <a:srgbClr val="008234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112" name="Google Shape;112;p14"/>
          <p:cNvGrpSpPr/>
          <p:nvPr/>
        </p:nvGrpSpPr>
        <p:grpSpPr>
          <a:xfrm>
            <a:off x="9712266" y="6825619"/>
            <a:ext cx="749781" cy="573562"/>
            <a:chOff x="2244665" y="3979619"/>
            <a:chExt cx="749781" cy="573562"/>
          </a:xfrm>
        </p:grpSpPr>
        <p:sp>
          <p:nvSpPr>
            <p:cNvPr id="113" name="Google Shape;113;p14"/>
            <p:cNvSpPr/>
            <p:nvPr/>
          </p:nvSpPr>
          <p:spPr>
            <a:xfrm>
              <a:off x="2244665" y="3979619"/>
              <a:ext cx="573562" cy="573562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5E2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14" name="Google Shape;114;p14"/>
            <p:cNvCxnSpPr/>
            <p:nvPr/>
          </p:nvCxnSpPr>
          <p:spPr>
            <a:xfrm>
              <a:off x="2823882" y="4267200"/>
              <a:ext cx="170564" cy="0"/>
            </a:xfrm>
            <a:prstGeom prst="straightConnector1">
              <a:avLst/>
            </a:prstGeom>
            <a:noFill/>
            <a:ln cap="flat" cmpd="sng" w="9525">
              <a:solidFill>
                <a:srgbClr val="008234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115" name="Google Shape;115;p14"/>
          <p:cNvGrpSpPr/>
          <p:nvPr/>
        </p:nvGrpSpPr>
        <p:grpSpPr>
          <a:xfrm>
            <a:off x="9712266" y="3947194"/>
            <a:ext cx="749781" cy="573562"/>
            <a:chOff x="2244665" y="3979619"/>
            <a:chExt cx="749781" cy="573562"/>
          </a:xfrm>
        </p:grpSpPr>
        <p:sp>
          <p:nvSpPr>
            <p:cNvPr id="116" name="Google Shape;116;p14"/>
            <p:cNvSpPr/>
            <p:nvPr/>
          </p:nvSpPr>
          <p:spPr>
            <a:xfrm>
              <a:off x="2244665" y="3979619"/>
              <a:ext cx="573562" cy="573562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5E2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17" name="Google Shape;117;p14"/>
            <p:cNvCxnSpPr/>
            <p:nvPr/>
          </p:nvCxnSpPr>
          <p:spPr>
            <a:xfrm>
              <a:off x="2823882" y="4267200"/>
              <a:ext cx="170564" cy="0"/>
            </a:xfrm>
            <a:prstGeom prst="straightConnector1">
              <a:avLst/>
            </a:prstGeom>
            <a:noFill/>
            <a:ln cap="flat" cmpd="sng" w="9525">
              <a:solidFill>
                <a:srgbClr val="008234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118" name="Google Shape;118;p14"/>
          <p:cNvGrpSpPr/>
          <p:nvPr/>
        </p:nvGrpSpPr>
        <p:grpSpPr>
          <a:xfrm>
            <a:off x="3424878" y="7919265"/>
            <a:ext cx="573562" cy="753562"/>
            <a:chOff x="3039685" y="7853444"/>
            <a:chExt cx="573562" cy="753562"/>
          </a:xfrm>
        </p:grpSpPr>
        <p:sp>
          <p:nvSpPr>
            <p:cNvPr id="119" name="Google Shape;119;p14"/>
            <p:cNvSpPr/>
            <p:nvPr/>
          </p:nvSpPr>
          <p:spPr>
            <a:xfrm>
              <a:off x="3039685" y="8033444"/>
              <a:ext cx="573562" cy="573562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5E2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20" name="Google Shape;120;p14"/>
            <p:cNvCxnSpPr/>
            <p:nvPr/>
          </p:nvCxnSpPr>
          <p:spPr>
            <a:xfrm rot="10800000">
              <a:off x="3326466" y="7853444"/>
              <a:ext cx="0" cy="180000"/>
            </a:xfrm>
            <a:prstGeom prst="straightConnector1">
              <a:avLst/>
            </a:prstGeom>
            <a:noFill/>
            <a:ln cap="flat" cmpd="sng" w="9525">
              <a:solidFill>
                <a:srgbClr val="008234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121" name="Google Shape;121;p14"/>
          <p:cNvGrpSpPr/>
          <p:nvPr/>
        </p:nvGrpSpPr>
        <p:grpSpPr>
          <a:xfrm>
            <a:off x="14510349" y="7853444"/>
            <a:ext cx="573562" cy="753562"/>
            <a:chOff x="3039685" y="7853444"/>
            <a:chExt cx="573562" cy="753562"/>
          </a:xfrm>
        </p:grpSpPr>
        <p:sp>
          <p:nvSpPr>
            <p:cNvPr id="122" name="Google Shape;122;p14"/>
            <p:cNvSpPr/>
            <p:nvPr/>
          </p:nvSpPr>
          <p:spPr>
            <a:xfrm>
              <a:off x="3039685" y="8033444"/>
              <a:ext cx="573562" cy="573562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5E2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23" name="Google Shape;123;p14"/>
            <p:cNvCxnSpPr/>
            <p:nvPr/>
          </p:nvCxnSpPr>
          <p:spPr>
            <a:xfrm rot="10800000">
              <a:off x="3326466" y="7853444"/>
              <a:ext cx="0" cy="180000"/>
            </a:xfrm>
            <a:prstGeom prst="straightConnector1">
              <a:avLst/>
            </a:prstGeom>
            <a:noFill/>
            <a:ln cap="flat" cmpd="sng" w="9525">
              <a:solidFill>
                <a:srgbClr val="008234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