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4"/>
    <p:sldMasterId id="2147483672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5143500" cx="9144000"/>
  <p:notesSz cx="6858000" cy="9144000"/>
  <p:embeddedFontLst>
    <p:embeddedFont>
      <p:font typeface="Montserrat SemiBold"/>
      <p:regular r:id="rId12"/>
      <p:bold r:id="rId13"/>
      <p:italic r:id="rId14"/>
      <p:boldItalic r:id="rId15"/>
    </p:embeddedFont>
    <p:embeddedFont>
      <p:font typeface="Montserrat"/>
      <p:regular r:id="rId16"/>
      <p:bold r:id="rId17"/>
      <p:italic r:id="rId18"/>
      <p:boldItalic r:id="rId19"/>
    </p:embeddedFont>
    <p:embeddedFont>
      <p:font typeface="Montserrat Medium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regular.fntdata"/><Relationship Id="rId11" Type="http://schemas.openxmlformats.org/officeDocument/2006/relationships/slide" Target="slides/slide5.xml"/><Relationship Id="rId22" Type="http://schemas.openxmlformats.org/officeDocument/2006/relationships/font" Target="fonts/MontserratMedium-italic.fntdata"/><Relationship Id="rId10" Type="http://schemas.openxmlformats.org/officeDocument/2006/relationships/slide" Target="slides/slide4.xml"/><Relationship Id="rId21" Type="http://schemas.openxmlformats.org/officeDocument/2006/relationships/font" Target="fonts/MontserratMedium-bold.fntdata"/><Relationship Id="rId13" Type="http://schemas.openxmlformats.org/officeDocument/2006/relationships/font" Target="fonts/MontserratSemiBold-bold.fntdata"/><Relationship Id="rId12" Type="http://schemas.openxmlformats.org/officeDocument/2006/relationships/font" Target="fonts/MontserratSemiBold-regular.fntdata"/><Relationship Id="rId23" Type="http://schemas.openxmlformats.org/officeDocument/2006/relationships/font" Target="fonts/MontserratMedium-boldItalic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MontserratSemiBold-boldItalic.fntdata"/><Relationship Id="rId14" Type="http://schemas.openxmlformats.org/officeDocument/2006/relationships/font" Target="fonts/MontserratSemiBold-italic.fntdata"/><Relationship Id="rId17" Type="http://schemas.openxmlformats.org/officeDocument/2006/relationships/font" Target="fonts/Montserrat-bold.fntdata"/><Relationship Id="rId16" Type="http://schemas.openxmlformats.org/officeDocument/2006/relationships/font" Target="fonts/Montserrat-regular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Montserrat-bold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8bce70d398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8bce70d398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8b477eeab5_0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8b477eeab5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8b477eeab5_0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8b477eeab5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Match up!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8b477eeab5_0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8b477eeab5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8b477eeab5_0_1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8b477eeab5_0_1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4" name="Google Shape;64;p1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400"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4" name="Google Shape;74;p17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1" name="Google Shape;81;p19"/>
          <p:cNvSpPr txBox="1"/>
          <p:nvPr>
            <p:ph idx="1" type="body"/>
          </p:nvPr>
        </p:nvSpPr>
        <p:spPr>
          <a:xfrm>
            <a:off x="453200" y="1428925"/>
            <a:ext cx="8231700" cy="40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2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3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84" name="Google Shape;84;p19"/>
          <p:cNvSpPr txBox="1"/>
          <p:nvPr>
            <p:ph idx="4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5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86" name="Google Shape;86;p19"/>
          <p:cNvSpPr txBox="1"/>
          <p:nvPr>
            <p:ph idx="6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7" name="Google Shape;87;p19"/>
          <p:cNvSpPr txBox="1"/>
          <p:nvPr>
            <p:ph idx="7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1" name="Google Shape;91;p20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95" name="Google Shape;95;p20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6" name="Google Shape;96;p20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7" name="Google Shape;97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3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08" name="Google Shape;108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1" name="Google Shape;111;p22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12" name="Google Shape;112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15" name="Google Shape;115;p23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pic>
        <p:nvPicPr>
          <p:cNvPr id="116" name="Google Shape;116;p2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4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None/>
              <a:defRPr b="1" sz="22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sz="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is a variable?</a:t>
            </a:r>
            <a:endParaRPr/>
          </a:p>
        </p:txBody>
      </p:sp>
      <p:sp>
        <p:nvSpPr>
          <p:cNvPr id="126" name="Google Shape;126;p26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/>
              <a:t>Science</a:t>
            </a:r>
            <a:endParaRPr/>
          </a:p>
        </p:txBody>
      </p:sp>
      <p:sp>
        <p:nvSpPr>
          <p:cNvPr id="127" name="Google Shape;127;p2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/>
              <a:t>Miss Roberts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7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33" name="Google Shape;133;p27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/>
              <a:t>I</a:t>
            </a:r>
            <a:r>
              <a:rPr lang="en-GB" sz="2400"/>
              <a:t>___________ ___________ - </a:t>
            </a:r>
            <a:r>
              <a:rPr b="1" lang="en-GB" sz="2400"/>
              <a:t>CHANGE</a:t>
            </a:r>
            <a:endParaRPr b="1" sz="24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134" name="Google Shape;134;p2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5" name="Google Shape;135;p27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Variables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36" name="Google Shape;136;p27"/>
          <p:cNvSpPr txBox="1"/>
          <p:nvPr/>
        </p:nvSpPr>
        <p:spPr>
          <a:xfrm>
            <a:off x="371850" y="2102775"/>
            <a:ext cx="8076300" cy="6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</a:t>
            </a:r>
            <a:r>
              <a:rPr lang="en-GB"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__________ ___________ - </a:t>
            </a:r>
            <a:r>
              <a:rPr b="1" lang="en-GB"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OBSERVE OR MEASURE</a:t>
            </a:r>
            <a:endParaRPr b="1" sz="2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7" name="Google Shape;137;p27"/>
          <p:cNvSpPr txBox="1"/>
          <p:nvPr/>
        </p:nvSpPr>
        <p:spPr>
          <a:xfrm>
            <a:off x="371850" y="2861900"/>
            <a:ext cx="8076300" cy="6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</a:t>
            </a:r>
            <a:r>
              <a:rPr lang="en-GB"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__________ ____________ -  </a:t>
            </a:r>
            <a:r>
              <a:rPr b="1" lang="en-GB"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STAYS THE SAME</a:t>
            </a:r>
            <a:endParaRPr b="1" sz="2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8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0000"/>
                </a:solidFill>
              </a:rPr>
              <a:t>Independent variable</a:t>
            </a:r>
            <a:endParaRPr sz="1800">
              <a:solidFill>
                <a:srgbClr val="000000"/>
              </a:solidFill>
            </a:endParaRPr>
          </a:p>
        </p:txBody>
      </p:sp>
      <p:sp>
        <p:nvSpPr>
          <p:cNvPr id="143" name="Google Shape;143;p28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800"/>
              <a:t>The things you need to keep the same</a:t>
            </a:r>
            <a:endParaRPr sz="1800"/>
          </a:p>
        </p:txBody>
      </p:sp>
      <p:sp>
        <p:nvSpPr>
          <p:cNvPr id="144" name="Google Shape;144;p28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0000"/>
                </a:solidFill>
              </a:rPr>
              <a:t>Control variables</a:t>
            </a:r>
            <a:endParaRPr sz="1800">
              <a:solidFill>
                <a:srgbClr val="000000"/>
              </a:solidFill>
            </a:endParaRPr>
          </a:p>
        </p:txBody>
      </p:sp>
      <p:sp>
        <p:nvSpPr>
          <p:cNvPr id="145" name="Google Shape;145;p28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800"/>
              <a:t>Making sure the experiment is fair by only changing one thing</a:t>
            </a:r>
            <a:endParaRPr sz="1800"/>
          </a:p>
        </p:txBody>
      </p:sp>
      <p:sp>
        <p:nvSpPr>
          <p:cNvPr id="146" name="Google Shape;146;p28"/>
          <p:cNvSpPr txBox="1"/>
          <p:nvPr>
            <p:ph idx="429496729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800"/>
              <a:t>Option 3</a:t>
            </a:r>
            <a:endParaRPr sz="1800"/>
          </a:p>
        </p:txBody>
      </p:sp>
      <p:sp>
        <p:nvSpPr>
          <p:cNvPr id="147" name="Google Shape;147;p28"/>
          <p:cNvSpPr txBox="1"/>
          <p:nvPr>
            <p:ph idx="4294967295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800"/>
              <a:t>Option 4</a:t>
            </a:r>
            <a:endParaRPr sz="1800"/>
          </a:p>
        </p:txBody>
      </p:sp>
      <p:sp>
        <p:nvSpPr>
          <p:cNvPr id="148" name="Google Shape;148;p28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0000"/>
                </a:solidFill>
              </a:rPr>
              <a:t>Dependent variable</a:t>
            </a:r>
            <a:endParaRPr sz="1800">
              <a:solidFill>
                <a:srgbClr val="000000"/>
              </a:solidFill>
            </a:endParaRPr>
          </a:p>
        </p:txBody>
      </p:sp>
      <p:sp>
        <p:nvSpPr>
          <p:cNvPr id="149" name="Google Shape;149;p28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800"/>
              <a:t>The thing you change </a:t>
            </a:r>
            <a:endParaRPr sz="1800"/>
          </a:p>
        </p:txBody>
      </p:sp>
      <p:sp>
        <p:nvSpPr>
          <p:cNvPr id="150" name="Google Shape;150;p28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0000"/>
                </a:solidFill>
              </a:rPr>
              <a:t>Fair test</a:t>
            </a:r>
            <a:endParaRPr sz="1800">
              <a:solidFill>
                <a:srgbClr val="000000"/>
              </a:solidFill>
            </a:endParaRPr>
          </a:p>
        </p:txBody>
      </p:sp>
      <p:sp>
        <p:nvSpPr>
          <p:cNvPr id="151" name="Google Shape;151;p28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800"/>
              <a:t>The thing you observe or measure</a:t>
            </a:r>
            <a:endParaRPr sz="1800"/>
          </a:p>
        </p:txBody>
      </p:sp>
      <p:sp>
        <p:nvSpPr>
          <p:cNvPr id="152" name="Google Shape;152;p2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Investigation 1</a:t>
            </a:r>
            <a:endParaRPr/>
          </a:p>
        </p:txBody>
      </p:sp>
      <p:sp>
        <p:nvSpPr>
          <p:cNvPr id="158" name="Google Shape;158;p29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Independent variable = ________________________</a:t>
            </a:r>
            <a:endParaRPr b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/>
              <a:t>Dependent variable = _________________________</a:t>
            </a:r>
            <a:endParaRPr b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b="1" lang="en-GB"/>
              <a:t>Control variables = ____________________________</a:t>
            </a:r>
            <a:endParaRPr b="1"/>
          </a:p>
        </p:txBody>
      </p:sp>
      <p:sp>
        <p:nvSpPr>
          <p:cNvPr id="159" name="Google Shape;159;p2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Investigation 2</a:t>
            </a:r>
            <a:endParaRPr/>
          </a:p>
        </p:txBody>
      </p:sp>
      <p:sp>
        <p:nvSpPr>
          <p:cNvPr id="165" name="Google Shape;165;p30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Independent variable = ________________________</a:t>
            </a:r>
            <a:endParaRPr b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/>
              <a:t>Dependent variable = _________________________</a:t>
            </a:r>
            <a:endParaRPr b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b="1" lang="en-GB"/>
              <a:t>Control variables = ____________________________</a:t>
            </a:r>
            <a:endParaRPr b="1"/>
          </a:p>
        </p:txBody>
      </p:sp>
      <p:sp>
        <p:nvSpPr>
          <p:cNvPr id="166" name="Google Shape;166;p3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