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692000" cx="7560000"/>
  <p:notesSz cx="6858000" cy="9144000"/>
  <p:embeddedFontLst>
    <p:embeddedFont>
      <p:font typeface="ABeeZee"/>
      <p:regular r:id="rId10"/>
      <p:italic r:id="rId11"/>
    </p:embeddedFont>
    <p:embeddedFont>
      <p:font typeface="Lexend"/>
      <p:regular r:id="rId12"/>
      <p:bold r:id="rId13"/>
    </p:embeddedFont>
    <p:embeddedFont>
      <p:font typeface="Kalam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4B13BF6-851C-42DF-A2A8-9F2F60E6F478}">
  <a:tblStyle styleId="{F4B13BF6-851C-42DF-A2A8-9F2F60E6F47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eeZee-italic.fntdata"/><Relationship Id="rId10" Type="http://schemas.openxmlformats.org/officeDocument/2006/relationships/font" Target="fonts/ABeeZee-regular.fntdata"/><Relationship Id="rId13" Type="http://schemas.openxmlformats.org/officeDocument/2006/relationships/font" Target="fonts/Lexend-bold.fntdata"/><Relationship Id="rId12" Type="http://schemas.openxmlformats.org/officeDocument/2006/relationships/font" Target="fonts/Lexend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Kalam-bold.fntdata"/><Relationship Id="rId14" Type="http://schemas.openxmlformats.org/officeDocument/2006/relationships/font" Target="fonts/Kala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39e375fe64_0_21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Google Shape;36;g139e375fe64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39e375fe64_0_7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Google Shape;50;g139e375fe64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98b12c2477_0_37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98b12c2477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98b12c2477_0_56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98b12c2477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 FRONT COL">
  <p:cSld name="SECTION_HEADER_1_1_1_1_1_1_1_1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" name="Google Shape;11;p2"/>
          <p:cNvSpPr txBox="1"/>
          <p:nvPr>
            <p:ph type="title"/>
          </p:nvPr>
        </p:nvSpPr>
        <p:spPr>
          <a:xfrm>
            <a:off x="468000" y="266700"/>
            <a:ext cx="6342300" cy="4953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exend"/>
              <a:buNone/>
              <a:defRPr b="1" sz="20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66825" y="1780150"/>
            <a:ext cx="66240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2807400" y="4759500"/>
            <a:ext cx="1945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3" type="subTitle"/>
          </p:nvPr>
        </p:nvSpPr>
        <p:spPr>
          <a:xfrm>
            <a:off x="4140000" y="9981175"/>
            <a:ext cx="2927700" cy="360000"/>
          </a:xfrm>
          <a:prstGeom prst="rect">
            <a:avLst/>
          </a:prstGeom>
        </p:spPr>
        <p:txBody>
          <a:bodyPr anchorCtr="0" anchor="t" bIns="91425" lIns="91425" spcFirstLastPara="1" rIns="0" wrap="square" tIns="91425">
            <a:norm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900"/>
              <a:buFont typeface="Lexend"/>
              <a:buNone/>
              <a:defRPr sz="9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4" type="subTitle"/>
          </p:nvPr>
        </p:nvSpPr>
        <p:spPr>
          <a:xfrm>
            <a:off x="4127250" y="3042000"/>
            <a:ext cx="2953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5" type="subTitle"/>
          </p:nvPr>
        </p:nvSpPr>
        <p:spPr>
          <a:xfrm>
            <a:off x="485875" y="5866375"/>
            <a:ext cx="6581700" cy="41058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6" type="subTitle"/>
          </p:nvPr>
        </p:nvSpPr>
        <p:spPr>
          <a:xfrm>
            <a:off x="466825" y="3042000"/>
            <a:ext cx="2953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7" type="subTitle"/>
          </p:nvPr>
        </p:nvSpPr>
        <p:spPr>
          <a:xfrm>
            <a:off x="466825" y="4759500"/>
            <a:ext cx="1945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8" type="subTitle"/>
          </p:nvPr>
        </p:nvSpPr>
        <p:spPr>
          <a:xfrm>
            <a:off x="5147975" y="4759500"/>
            <a:ext cx="1945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/>
        </p:nvSpPr>
        <p:spPr>
          <a:xfrm>
            <a:off x="466825" y="9971650"/>
            <a:ext cx="295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Name __________________________</a:t>
            </a:r>
            <a:endParaRPr sz="10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21" name="Google Shape;21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2099" y="391200"/>
            <a:ext cx="181075" cy="246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825" y="698750"/>
            <a:ext cx="6624000" cy="11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68">
          <p15:clr>
            <a:srgbClr val="FF000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 BACK">
  <p:cSld name="SECTION_HEADER_1_1_1_1_1_1_1_1_1_1_1_1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" name="Google Shape;25;p3"/>
          <p:cNvSpPr txBox="1"/>
          <p:nvPr>
            <p:ph idx="1" type="subTitle"/>
          </p:nvPr>
        </p:nvSpPr>
        <p:spPr>
          <a:xfrm>
            <a:off x="466825" y="3042000"/>
            <a:ext cx="1945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2" type="subTitle"/>
          </p:nvPr>
        </p:nvSpPr>
        <p:spPr>
          <a:xfrm>
            <a:off x="2807400" y="3042000"/>
            <a:ext cx="1945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3" type="subTitle"/>
          </p:nvPr>
        </p:nvSpPr>
        <p:spPr>
          <a:xfrm>
            <a:off x="5147975" y="3042000"/>
            <a:ext cx="1945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4" type="subTitle"/>
          </p:nvPr>
        </p:nvSpPr>
        <p:spPr>
          <a:xfrm>
            <a:off x="4140000" y="9981175"/>
            <a:ext cx="2927700" cy="3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900"/>
              <a:buFont typeface="ABeeZee"/>
              <a:buNone/>
              <a:defRPr sz="900">
                <a:latin typeface="ABeeZee"/>
                <a:ea typeface="ABeeZee"/>
                <a:cs typeface="ABeeZee"/>
                <a:sym typeface="ABeeZe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5" type="subTitle"/>
          </p:nvPr>
        </p:nvSpPr>
        <p:spPr>
          <a:xfrm>
            <a:off x="466825" y="864000"/>
            <a:ext cx="66240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6" type="subTitle"/>
          </p:nvPr>
        </p:nvSpPr>
        <p:spPr>
          <a:xfrm>
            <a:off x="466825" y="2125850"/>
            <a:ext cx="2953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7" type="subTitle"/>
          </p:nvPr>
        </p:nvSpPr>
        <p:spPr>
          <a:xfrm>
            <a:off x="4127250" y="2125850"/>
            <a:ext cx="2953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8" type="subTitle"/>
          </p:nvPr>
        </p:nvSpPr>
        <p:spPr>
          <a:xfrm>
            <a:off x="485875" y="5346000"/>
            <a:ext cx="6581700" cy="46263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3" name="Google Shape;3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2099" y="391200"/>
            <a:ext cx="181075" cy="246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EA4335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317">
          <p15:clr>
            <a:srgbClr val="FF0000"/>
          </p15:clr>
        </p15:guide>
        <p15:guide id="19" orient="horz" pos="68">
          <p15:clr>
            <a:srgbClr val="FF000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/>
          <p:nvPr>
            <p:ph idx="3" type="subTitle"/>
          </p:nvPr>
        </p:nvSpPr>
        <p:spPr>
          <a:xfrm>
            <a:off x="4140000" y="9981175"/>
            <a:ext cx="2927700" cy="360000"/>
          </a:xfrm>
          <a:prstGeom prst="rect">
            <a:avLst/>
          </a:prstGeom>
        </p:spPr>
        <p:txBody>
          <a:bodyPr anchorCtr="0" anchor="t" bIns="91425" lIns="91425" spcFirstLastPara="1" rIns="0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Science</a:t>
            </a:r>
            <a:r>
              <a:rPr lang="en-GB"/>
              <a:t> Organisation</a:t>
            </a:r>
            <a:endParaRPr/>
          </a:p>
        </p:txBody>
      </p:sp>
      <p:sp>
        <p:nvSpPr>
          <p:cNvPr id="39" name="Google Shape;39;p4"/>
          <p:cNvSpPr txBox="1"/>
          <p:nvPr>
            <p:ph type="title"/>
          </p:nvPr>
        </p:nvSpPr>
        <p:spPr>
          <a:xfrm>
            <a:off x="468000" y="266700"/>
            <a:ext cx="6342300" cy="4953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Organisation</a:t>
            </a:r>
            <a:endParaRPr/>
          </a:p>
        </p:txBody>
      </p:sp>
      <p:sp>
        <p:nvSpPr>
          <p:cNvPr id="40" name="Google Shape;40;p4"/>
          <p:cNvSpPr txBox="1"/>
          <p:nvPr/>
        </p:nvSpPr>
        <p:spPr>
          <a:xfrm>
            <a:off x="468000" y="881700"/>
            <a:ext cx="66591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Task 1: Describing tissues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a)</a:t>
            </a:r>
            <a:r>
              <a:rPr b="1" lang="en-GB" sz="1100">
                <a:latin typeface="Lexend"/>
                <a:ea typeface="Lexend"/>
                <a:cs typeface="Lexend"/>
                <a:sym typeface="Lexend"/>
              </a:rPr>
              <a:t>   Identify</a:t>
            </a: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 if the statements are true or false.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graphicFrame>
        <p:nvGraphicFramePr>
          <p:cNvPr id="41" name="Google Shape;41;p4"/>
          <p:cNvGraphicFramePr/>
          <p:nvPr/>
        </p:nvGraphicFramePr>
        <p:xfrm>
          <a:off x="468000" y="1420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{F4B13BF6-851C-42DF-A2A8-9F2F60E6F478}</a:tableStyleId>
              </a:tblPr>
              <a:tblGrid>
                <a:gridCol w="4105400"/>
                <a:gridCol w="1259300"/>
                <a:gridCol w="12593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Statement</a:t>
                      </a:r>
                      <a:endParaRPr b="1"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True</a:t>
                      </a:r>
                      <a:endParaRPr b="1"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False</a:t>
                      </a:r>
                      <a:endParaRPr b="1"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Tissues are only found in animals.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Kalam"/>
                        <a:ea typeface="Kalam"/>
                        <a:cs typeface="Kalam"/>
                        <a:sym typeface="Kalam"/>
                      </a:endParaRPr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Cardiac tissue is an example of a tissue.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Leaves are organs.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Each tissue is made of 5 cells.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Cells work together to carry out functions.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There is only one type of cell in the heart.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2" name="Google Shape;42;p4"/>
          <p:cNvSpPr txBox="1"/>
          <p:nvPr/>
        </p:nvSpPr>
        <p:spPr>
          <a:xfrm>
            <a:off x="475125" y="4199700"/>
            <a:ext cx="6624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b)   </a:t>
            </a:r>
            <a:r>
              <a:rPr b="1" lang="en-GB" sz="1100">
                <a:latin typeface="Lexend"/>
                <a:ea typeface="Lexend"/>
                <a:cs typeface="Lexend"/>
                <a:sym typeface="Lexend"/>
              </a:rPr>
              <a:t>Explain</a:t>
            </a: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 why the false statements are incorrect.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43" name="Google Shape;43;p4"/>
          <p:cNvCxnSpPr/>
          <p:nvPr/>
        </p:nvCxnSpPr>
        <p:spPr>
          <a:xfrm>
            <a:off x="465300" y="6043075"/>
            <a:ext cx="6629400" cy="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" name="Google Shape;44;p4"/>
          <p:cNvSpPr txBox="1"/>
          <p:nvPr/>
        </p:nvSpPr>
        <p:spPr>
          <a:xfrm>
            <a:off x="457575" y="6071625"/>
            <a:ext cx="66591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Task 2: Describing organs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a)</a:t>
            </a:r>
            <a:r>
              <a:rPr b="1" lang="en-GB" sz="1100">
                <a:latin typeface="Lexend"/>
                <a:ea typeface="Lexend"/>
                <a:cs typeface="Lexend"/>
                <a:sym typeface="Lexend"/>
              </a:rPr>
              <a:t>   Sort</a:t>
            </a: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 the organs into the correct organ system.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graphicFrame>
        <p:nvGraphicFramePr>
          <p:cNvPr id="45" name="Google Shape;45;p4"/>
          <p:cNvGraphicFramePr/>
          <p:nvPr/>
        </p:nvGraphicFramePr>
        <p:xfrm>
          <a:off x="457575" y="6667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{F4B13BF6-851C-42DF-A2A8-9F2F60E6F478}</a:tableStyleId>
              </a:tblPr>
              <a:tblGrid>
                <a:gridCol w="3312000"/>
                <a:gridCol w="3312000"/>
              </a:tblGrid>
              <a:tr h="3504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digestive system</a:t>
                      </a:r>
                      <a:endParaRPr b="1"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respiratory system</a:t>
                      </a:r>
                      <a:endParaRPr b="1"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5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6" name="Google Shape;46;p4"/>
          <p:cNvSpPr txBox="1"/>
          <p:nvPr/>
        </p:nvSpPr>
        <p:spPr>
          <a:xfrm>
            <a:off x="485550" y="8349375"/>
            <a:ext cx="6624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Lexend"/>
                <a:ea typeface="Lexend"/>
                <a:cs typeface="Lexend"/>
                <a:sym typeface="Lexend"/>
              </a:rPr>
              <a:t>d</a:t>
            </a:r>
            <a:r>
              <a:rPr lang="en-GB" sz="1200">
                <a:latin typeface="Lexend"/>
                <a:ea typeface="Lexend"/>
                <a:cs typeface="Lexend"/>
                <a:sym typeface="Lexend"/>
              </a:rPr>
              <a:t>iaphragm		large intestine		liver			lung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Lexend"/>
                <a:ea typeface="Lexend"/>
                <a:cs typeface="Lexend"/>
                <a:sym typeface="Lexend"/>
              </a:rPr>
              <a:t>nose			small intestine		stomach		trachea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7" name="Google Shape;47;p4"/>
          <p:cNvSpPr txBox="1"/>
          <p:nvPr/>
        </p:nvSpPr>
        <p:spPr>
          <a:xfrm>
            <a:off x="475125" y="8908625"/>
            <a:ext cx="6624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b)   </a:t>
            </a:r>
            <a:r>
              <a:rPr b="1" lang="en-GB" sz="1100">
                <a:latin typeface="Lexend"/>
                <a:ea typeface="Lexend"/>
                <a:cs typeface="Lexend"/>
                <a:sym typeface="Lexend"/>
              </a:rPr>
              <a:t>Explain</a:t>
            </a: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 why the heart is an example of an organ.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/>
          <p:nvPr>
            <p:ph idx="4" type="subTitle"/>
          </p:nvPr>
        </p:nvSpPr>
        <p:spPr>
          <a:xfrm>
            <a:off x="4140000" y="9981175"/>
            <a:ext cx="2927700" cy="360000"/>
          </a:xfrm>
          <a:prstGeom prst="rect">
            <a:avLst/>
          </a:prstGeom>
        </p:spPr>
        <p:txBody>
          <a:bodyPr anchorCtr="0" anchor="t" bIns="91425" lIns="91425" spcFirstLastPara="1" rIns="0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Science </a:t>
            </a:r>
            <a:r>
              <a:rPr lang="en-GB">
                <a:latin typeface="Lexend"/>
                <a:ea typeface="Lexend"/>
                <a:cs typeface="Lexend"/>
                <a:sym typeface="Lexend"/>
              </a:rPr>
              <a:t>Organisation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53" name="Google Shape;53;p5"/>
          <p:cNvSpPr txBox="1"/>
          <p:nvPr/>
        </p:nvSpPr>
        <p:spPr>
          <a:xfrm>
            <a:off x="474400" y="504000"/>
            <a:ext cx="6624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Task 3: Describing organ systems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a)</a:t>
            </a:r>
            <a:r>
              <a:rPr b="1"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  Order </a:t>
            </a: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the following into the cell hierarchy diagram from smallest to largest.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54" name="Google Shape;54;p5"/>
          <p:cNvCxnSpPr/>
          <p:nvPr/>
        </p:nvCxnSpPr>
        <p:spPr>
          <a:xfrm>
            <a:off x="2992966" y="1734238"/>
            <a:ext cx="266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5" name="Google Shape;55;p5"/>
          <p:cNvCxnSpPr/>
          <p:nvPr/>
        </p:nvCxnSpPr>
        <p:spPr>
          <a:xfrm>
            <a:off x="4313443" y="1734238"/>
            <a:ext cx="338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6" name="Google Shape;56;p5"/>
          <p:cNvCxnSpPr/>
          <p:nvPr/>
        </p:nvCxnSpPr>
        <p:spPr>
          <a:xfrm>
            <a:off x="5705921" y="1734238"/>
            <a:ext cx="338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7" name="Google Shape;57;p5"/>
          <p:cNvSpPr/>
          <p:nvPr/>
        </p:nvSpPr>
        <p:spPr>
          <a:xfrm>
            <a:off x="474350" y="1394788"/>
            <a:ext cx="1054200" cy="678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1866827" y="1394788"/>
            <a:ext cx="1126200" cy="678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3259305" y="1394788"/>
            <a:ext cx="1054200" cy="678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/>
          <p:nvPr/>
        </p:nvSpPr>
        <p:spPr>
          <a:xfrm>
            <a:off x="4651782" y="1394788"/>
            <a:ext cx="1054200" cy="678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5"/>
          <p:cNvSpPr/>
          <p:nvPr/>
        </p:nvSpPr>
        <p:spPr>
          <a:xfrm>
            <a:off x="6044259" y="1394788"/>
            <a:ext cx="1054200" cy="678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2" name="Google Shape;62;p5"/>
          <p:cNvCxnSpPr/>
          <p:nvPr/>
        </p:nvCxnSpPr>
        <p:spPr>
          <a:xfrm>
            <a:off x="1528489" y="1734238"/>
            <a:ext cx="338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3" name="Google Shape;63;p5"/>
          <p:cNvSpPr txBox="1"/>
          <p:nvPr/>
        </p:nvSpPr>
        <p:spPr>
          <a:xfrm>
            <a:off x="468000" y="1058100"/>
            <a:ext cx="66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Lexend"/>
                <a:ea typeface="Lexend"/>
                <a:cs typeface="Lexend"/>
                <a:sym typeface="Lexend"/>
              </a:rPr>
              <a:t>cell		organ		organism		tissue		organ system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64" name="Google Shape;64;p5"/>
          <p:cNvSpPr txBox="1"/>
          <p:nvPr/>
        </p:nvSpPr>
        <p:spPr>
          <a:xfrm>
            <a:off x="468000" y="2221775"/>
            <a:ext cx="6624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b)   </a:t>
            </a:r>
            <a:r>
              <a:rPr b="1" lang="en-GB" sz="1100">
                <a:latin typeface="Lexend"/>
                <a:ea typeface="Lexend"/>
                <a:cs typeface="Lexend"/>
                <a:sym typeface="Lexend"/>
              </a:rPr>
              <a:t>Explain</a:t>
            </a: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 why the digestive system is an example of an organ system.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65" name="Google Shape;65;p5"/>
          <p:cNvSpPr txBox="1"/>
          <p:nvPr/>
        </p:nvSpPr>
        <p:spPr>
          <a:xfrm>
            <a:off x="474400" y="3526325"/>
            <a:ext cx="6624000" cy="30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282828"/>
                </a:solidFill>
                <a:latin typeface="Lexend"/>
                <a:ea typeface="Lexend"/>
                <a:cs typeface="Lexend"/>
                <a:sym typeface="Lexend"/>
              </a:rPr>
              <a:t>c) For the following organ systems, </a:t>
            </a:r>
            <a:r>
              <a:rPr b="1" lang="en-GB" sz="1100">
                <a:solidFill>
                  <a:srgbClr val="282828"/>
                </a:solidFill>
                <a:latin typeface="Lexend"/>
                <a:ea typeface="Lexend"/>
                <a:cs typeface="Lexend"/>
                <a:sym typeface="Lexend"/>
              </a:rPr>
              <a:t>state</a:t>
            </a:r>
            <a:r>
              <a:rPr lang="en-GB" sz="1100">
                <a:solidFill>
                  <a:srgbClr val="282828"/>
                </a:solidFill>
                <a:latin typeface="Lexend"/>
                <a:ea typeface="Lexend"/>
                <a:cs typeface="Lexend"/>
                <a:sym typeface="Lexend"/>
              </a:rPr>
              <a:t> the function of the system and the organs the system contains.</a:t>
            </a:r>
            <a:endParaRPr sz="1100">
              <a:solidFill>
                <a:srgbClr val="282828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282828"/>
                </a:solidFill>
                <a:latin typeface="Lexend"/>
                <a:ea typeface="Lexend"/>
                <a:cs typeface="Lexend"/>
                <a:sym typeface="Lexend"/>
              </a:rPr>
              <a:t>i) skeletal system</a:t>
            </a:r>
            <a:endParaRPr sz="1100">
              <a:solidFill>
                <a:srgbClr val="282828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82828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82828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82828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82828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82828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282828"/>
                </a:solidFill>
                <a:latin typeface="Lexend"/>
                <a:ea typeface="Lexend"/>
                <a:cs typeface="Lexend"/>
                <a:sym typeface="Lexend"/>
              </a:rPr>
              <a:t>ii) nervous system</a:t>
            </a:r>
            <a:endParaRPr sz="1100">
              <a:solidFill>
                <a:srgbClr val="282828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200">
              <a:solidFill>
                <a:srgbClr val="282828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6"/>
          <p:cNvSpPr txBox="1"/>
          <p:nvPr>
            <p:ph idx="3" type="subTitle"/>
          </p:nvPr>
        </p:nvSpPr>
        <p:spPr>
          <a:xfrm>
            <a:off x="4140000" y="9981175"/>
            <a:ext cx="2927700" cy="360000"/>
          </a:xfrm>
          <a:prstGeom prst="rect">
            <a:avLst/>
          </a:prstGeom>
        </p:spPr>
        <p:txBody>
          <a:bodyPr anchorCtr="0" anchor="t" bIns="91425" lIns="91425" spcFirstLastPara="1" rIns="0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Science</a:t>
            </a:r>
            <a:r>
              <a:rPr lang="en-GB"/>
              <a:t> Organisation</a:t>
            </a:r>
            <a:endParaRPr/>
          </a:p>
        </p:txBody>
      </p:sp>
      <p:sp>
        <p:nvSpPr>
          <p:cNvPr id="71" name="Google Shape;71;p6"/>
          <p:cNvSpPr txBox="1"/>
          <p:nvPr>
            <p:ph type="title"/>
          </p:nvPr>
        </p:nvSpPr>
        <p:spPr>
          <a:xfrm>
            <a:off x="468000" y="266700"/>
            <a:ext cx="6342300" cy="4953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Organisation</a:t>
            </a:r>
            <a:endParaRPr/>
          </a:p>
        </p:txBody>
      </p:sp>
      <p:sp>
        <p:nvSpPr>
          <p:cNvPr id="72" name="Google Shape;72;p6"/>
          <p:cNvSpPr txBox="1"/>
          <p:nvPr/>
        </p:nvSpPr>
        <p:spPr>
          <a:xfrm>
            <a:off x="468000" y="881700"/>
            <a:ext cx="66591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Task 1: Describing tissues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a)</a:t>
            </a:r>
            <a:r>
              <a:rPr b="1" lang="en-GB" sz="1100">
                <a:latin typeface="Lexend"/>
                <a:ea typeface="Lexend"/>
                <a:cs typeface="Lexend"/>
                <a:sym typeface="Lexend"/>
              </a:rPr>
              <a:t>   Identify</a:t>
            </a: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 if the statements are true or false.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graphicFrame>
        <p:nvGraphicFramePr>
          <p:cNvPr id="73" name="Google Shape;73;p6"/>
          <p:cNvGraphicFramePr/>
          <p:nvPr/>
        </p:nvGraphicFramePr>
        <p:xfrm>
          <a:off x="468000" y="1420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{F4B13BF6-851C-42DF-A2A8-9F2F60E6F478}</a:tableStyleId>
              </a:tblPr>
              <a:tblGrid>
                <a:gridCol w="4105400"/>
                <a:gridCol w="1259300"/>
                <a:gridCol w="12593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Statement</a:t>
                      </a:r>
                      <a:endParaRPr b="1"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True</a:t>
                      </a:r>
                      <a:endParaRPr b="1"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False</a:t>
                      </a:r>
                      <a:endParaRPr b="1"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Tissues are only found in animals.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Kalam"/>
                        <a:ea typeface="Kalam"/>
                        <a:cs typeface="Kalam"/>
                        <a:sym typeface="Kalam"/>
                      </a:endParaRPr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Kalam"/>
                          <a:ea typeface="Kalam"/>
                          <a:cs typeface="Kalam"/>
                          <a:sym typeface="Kalam"/>
                        </a:rPr>
                        <a:t>✔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Cardiac tissue is an example of a tissue.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Kalam"/>
                          <a:ea typeface="Kalam"/>
                          <a:cs typeface="Kalam"/>
                          <a:sym typeface="Kalam"/>
                        </a:rPr>
                        <a:t>✔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Leaves are organs.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Kalam"/>
                          <a:ea typeface="Kalam"/>
                          <a:cs typeface="Kalam"/>
                          <a:sym typeface="Kalam"/>
                        </a:rPr>
                        <a:t>✔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Each tissue is made of 5 cells.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Kalam"/>
                          <a:ea typeface="Kalam"/>
                          <a:cs typeface="Kalam"/>
                          <a:sym typeface="Kalam"/>
                        </a:rPr>
                        <a:t>✔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Cells work together to carry out functions.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Kalam"/>
                          <a:ea typeface="Kalam"/>
                          <a:cs typeface="Kalam"/>
                          <a:sym typeface="Kalam"/>
                        </a:rPr>
                        <a:t>✔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There is only one type of cell in the heart.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Kalam"/>
                          <a:ea typeface="Kalam"/>
                          <a:cs typeface="Kalam"/>
                          <a:sym typeface="Kalam"/>
                        </a:rPr>
                        <a:t>✔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72000" marB="36000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4" name="Google Shape;74;p6"/>
          <p:cNvSpPr txBox="1"/>
          <p:nvPr/>
        </p:nvSpPr>
        <p:spPr>
          <a:xfrm>
            <a:off x="475125" y="4199700"/>
            <a:ext cx="6624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b)   </a:t>
            </a:r>
            <a:r>
              <a:rPr b="1" lang="en-GB" sz="1100">
                <a:latin typeface="Lexend"/>
                <a:ea typeface="Lexend"/>
                <a:cs typeface="Lexend"/>
                <a:sym typeface="Lexend"/>
              </a:rPr>
              <a:t>Explain</a:t>
            </a: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 why the false statements are incorrect.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75" name="Google Shape;75;p6"/>
          <p:cNvSpPr txBox="1"/>
          <p:nvPr/>
        </p:nvSpPr>
        <p:spPr>
          <a:xfrm>
            <a:off x="475125" y="4485450"/>
            <a:ext cx="66240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rPr>
              <a:t>Statement 1 is false as all multicellular organisms have tissues. Plants are another example of multicellular organisms.</a:t>
            </a:r>
            <a:endParaRPr>
              <a:solidFill>
                <a:schemeClr val="dk1"/>
              </a:solidFill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rPr>
              <a:t>Statement 4 is false because tissues are made of much higher numbers of cells.</a:t>
            </a:r>
            <a:endParaRPr>
              <a:solidFill>
                <a:schemeClr val="dk1"/>
              </a:solidFill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rPr>
              <a:t>Statement 6 is false because the heart is an organ which is made of different tissues. Each tissue is made of different cells. </a:t>
            </a:r>
            <a:endParaRPr/>
          </a:p>
        </p:txBody>
      </p:sp>
      <p:cxnSp>
        <p:nvCxnSpPr>
          <p:cNvPr id="76" name="Google Shape;76;p6"/>
          <p:cNvCxnSpPr/>
          <p:nvPr/>
        </p:nvCxnSpPr>
        <p:spPr>
          <a:xfrm>
            <a:off x="465300" y="6043075"/>
            <a:ext cx="6629400" cy="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7" name="Google Shape;77;p6"/>
          <p:cNvSpPr txBox="1"/>
          <p:nvPr/>
        </p:nvSpPr>
        <p:spPr>
          <a:xfrm>
            <a:off x="457575" y="6071625"/>
            <a:ext cx="66591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Task 2: Describing organs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a)</a:t>
            </a:r>
            <a:r>
              <a:rPr b="1" lang="en-GB" sz="1100">
                <a:latin typeface="Lexend"/>
                <a:ea typeface="Lexend"/>
                <a:cs typeface="Lexend"/>
                <a:sym typeface="Lexend"/>
              </a:rPr>
              <a:t>   Sort</a:t>
            </a: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 the organs into the correct organ system.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graphicFrame>
        <p:nvGraphicFramePr>
          <p:cNvPr id="78" name="Google Shape;78;p6"/>
          <p:cNvGraphicFramePr/>
          <p:nvPr/>
        </p:nvGraphicFramePr>
        <p:xfrm>
          <a:off x="457575" y="6667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{F4B13BF6-851C-42DF-A2A8-9F2F60E6F478}</a:tableStyleId>
              </a:tblPr>
              <a:tblGrid>
                <a:gridCol w="3312000"/>
                <a:gridCol w="3312000"/>
              </a:tblGrid>
              <a:tr h="3504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digestive system</a:t>
                      </a:r>
                      <a:endParaRPr b="1"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respiratory system</a:t>
                      </a:r>
                      <a:endParaRPr b="1"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5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9" name="Google Shape;79;p6"/>
          <p:cNvSpPr txBox="1"/>
          <p:nvPr/>
        </p:nvSpPr>
        <p:spPr>
          <a:xfrm>
            <a:off x="485550" y="8349375"/>
            <a:ext cx="6624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Lexend"/>
                <a:ea typeface="Lexend"/>
                <a:cs typeface="Lexend"/>
                <a:sym typeface="Lexend"/>
              </a:rPr>
              <a:t>diaphragm		large intestine		liver			lung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Lexend"/>
                <a:ea typeface="Lexend"/>
                <a:cs typeface="Lexend"/>
                <a:sym typeface="Lexend"/>
              </a:rPr>
              <a:t>nose			small intestine		stomach		trachea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80" name="Google Shape;80;p6"/>
          <p:cNvSpPr txBox="1"/>
          <p:nvPr/>
        </p:nvSpPr>
        <p:spPr>
          <a:xfrm>
            <a:off x="475125" y="8908625"/>
            <a:ext cx="6624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b)   </a:t>
            </a:r>
            <a:r>
              <a:rPr b="1" lang="en-GB" sz="1100">
                <a:latin typeface="Lexend"/>
                <a:ea typeface="Lexend"/>
                <a:cs typeface="Lexend"/>
                <a:sym typeface="Lexend"/>
              </a:rPr>
              <a:t>Explain</a:t>
            </a: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 why the heart is an example of an organ.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81" name="Google Shape;81;p6"/>
          <p:cNvSpPr txBox="1"/>
          <p:nvPr/>
        </p:nvSpPr>
        <p:spPr>
          <a:xfrm>
            <a:off x="3875550" y="7126525"/>
            <a:ext cx="31053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Kalam"/>
                <a:ea typeface="Kalam"/>
                <a:cs typeface="Kalam"/>
                <a:sym typeface="Kalam"/>
              </a:rPr>
              <a:t>diaphragm</a:t>
            </a:r>
            <a:endParaRPr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Kalam"/>
                <a:ea typeface="Kalam"/>
                <a:cs typeface="Kalam"/>
                <a:sym typeface="Kalam"/>
              </a:rPr>
              <a:t>lung</a:t>
            </a:r>
            <a:endParaRPr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Kalam"/>
                <a:ea typeface="Kalam"/>
                <a:cs typeface="Kalam"/>
                <a:sym typeface="Kalam"/>
              </a:rPr>
              <a:t>nose</a:t>
            </a:r>
            <a:endParaRPr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Kalam"/>
                <a:ea typeface="Kalam"/>
                <a:cs typeface="Kalam"/>
                <a:sym typeface="Kalam"/>
              </a:rPr>
              <a:t>trachea</a:t>
            </a:r>
            <a:endParaRPr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82" name="Google Shape;82;p6"/>
          <p:cNvSpPr txBox="1"/>
          <p:nvPr/>
        </p:nvSpPr>
        <p:spPr>
          <a:xfrm>
            <a:off x="565625" y="7126525"/>
            <a:ext cx="31053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Kalam"/>
                <a:ea typeface="Kalam"/>
                <a:cs typeface="Kalam"/>
                <a:sym typeface="Kalam"/>
              </a:rPr>
              <a:t>large intestine</a:t>
            </a:r>
            <a:endParaRPr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Kalam"/>
                <a:ea typeface="Kalam"/>
                <a:cs typeface="Kalam"/>
                <a:sym typeface="Kalam"/>
              </a:rPr>
              <a:t>liver</a:t>
            </a:r>
            <a:endParaRPr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Kalam"/>
                <a:ea typeface="Kalam"/>
                <a:cs typeface="Kalam"/>
                <a:sym typeface="Kalam"/>
              </a:rPr>
              <a:t>small intestine</a:t>
            </a:r>
            <a:endParaRPr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Kalam"/>
                <a:ea typeface="Kalam"/>
                <a:cs typeface="Kalam"/>
                <a:sym typeface="Kalam"/>
              </a:rPr>
              <a:t>stomach</a:t>
            </a:r>
            <a:endParaRPr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83" name="Google Shape;83;p6"/>
          <p:cNvSpPr txBox="1"/>
          <p:nvPr/>
        </p:nvSpPr>
        <p:spPr>
          <a:xfrm>
            <a:off x="457575" y="9251875"/>
            <a:ext cx="6629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Kalam"/>
                <a:ea typeface="Kalam"/>
                <a:cs typeface="Kalam"/>
                <a:sym typeface="Kalam"/>
              </a:rPr>
              <a:t>The heart is an organ because it is made of different tissues and carries out a particular function in the circulatory system.</a:t>
            </a:r>
            <a:endParaRPr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84" name="Google Shape;84;p6"/>
          <p:cNvSpPr/>
          <p:nvPr/>
        </p:nvSpPr>
        <p:spPr>
          <a:xfrm>
            <a:off x="5820825" y="161300"/>
            <a:ext cx="8478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25AB38"/>
                </a:solidFill>
                <a:latin typeface="Lexend"/>
                <a:ea typeface="Lexend"/>
                <a:cs typeface="Lexend"/>
                <a:sym typeface="Lexend"/>
              </a:rPr>
              <a:t>Answers</a:t>
            </a:r>
            <a:endParaRPr b="1" sz="1200">
              <a:solidFill>
                <a:srgbClr val="25AB38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85" name="Google Shape;85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7700" y="94550"/>
            <a:ext cx="1214034" cy="6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7"/>
          <p:cNvSpPr txBox="1"/>
          <p:nvPr>
            <p:ph idx="4" type="subTitle"/>
          </p:nvPr>
        </p:nvSpPr>
        <p:spPr>
          <a:xfrm>
            <a:off x="4140000" y="9981175"/>
            <a:ext cx="2927700" cy="360000"/>
          </a:xfrm>
          <a:prstGeom prst="rect">
            <a:avLst/>
          </a:prstGeom>
        </p:spPr>
        <p:txBody>
          <a:bodyPr anchorCtr="0" anchor="t" bIns="91425" lIns="91425" spcFirstLastPara="1" rIns="0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Science </a:t>
            </a:r>
            <a:r>
              <a:rPr lang="en-GB">
                <a:latin typeface="Lexend"/>
                <a:ea typeface="Lexend"/>
                <a:cs typeface="Lexend"/>
                <a:sym typeface="Lexend"/>
              </a:rPr>
              <a:t>Organisation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91" name="Google Shape;91;p7"/>
          <p:cNvSpPr txBox="1"/>
          <p:nvPr/>
        </p:nvSpPr>
        <p:spPr>
          <a:xfrm>
            <a:off x="474400" y="504000"/>
            <a:ext cx="6624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Task 3: Describing organ systems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a)</a:t>
            </a:r>
            <a:r>
              <a:rPr b="1"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  Order </a:t>
            </a: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the following into the cell hierarchy diagram from smallest to largest.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92" name="Google Shape;92;p7"/>
          <p:cNvCxnSpPr/>
          <p:nvPr/>
        </p:nvCxnSpPr>
        <p:spPr>
          <a:xfrm>
            <a:off x="2992966" y="1734238"/>
            <a:ext cx="266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3" name="Google Shape;93;p7"/>
          <p:cNvCxnSpPr/>
          <p:nvPr/>
        </p:nvCxnSpPr>
        <p:spPr>
          <a:xfrm>
            <a:off x="4313443" y="1734238"/>
            <a:ext cx="338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4" name="Google Shape;94;p7"/>
          <p:cNvCxnSpPr/>
          <p:nvPr/>
        </p:nvCxnSpPr>
        <p:spPr>
          <a:xfrm>
            <a:off x="5705921" y="1734238"/>
            <a:ext cx="338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5" name="Google Shape;95;p7"/>
          <p:cNvSpPr/>
          <p:nvPr/>
        </p:nvSpPr>
        <p:spPr>
          <a:xfrm>
            <a:off x="474350" y="1394788"/>
            <a:ext cx="1054200" cy="678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7"/>
          <p:cNvSpPr/>
          <p:nvPr/>
        </p:nvSpPr>
        <p:spPr>
          <a:xfrm>
            <a:off x="1866827" y="1394788"/>
            <a:ext cx="1126200" cy="678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7"/>
          <p:cNvSpPr/>
          <p:nvPr/>
        </p:nvSpPr>
        <p:spPr>
          <a:xfrm>
            <a:off x="3259305" y="1394788"/>
            <a:ext cx="1054200" cy="678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7"/>
          <p:cNvSpPr/>
          <p:nvPr/>
        </p:nvSpPr>
        <p:spPr>
          <a:xfrm>
            <a:off x="4651782" y="1394788"/>
            <a:ext cx="1054200" cy="678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7"/>
          <p:cNvSpPr/>
          <p:nvPr/>
        </p:nvSpPr>
        <p:spPr>
          <a:xfrm>
            <a:off x="6044259" y="1394788"/>
            <a:ext cx="1054200" cy="678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7"/>
          <p:cNvSpPr txBox="1"/>
          <p:nvPr/>
        </p:nvSpPr>
        <p:spPr>
          <a:xfrm>
            <a:off x="492350" y="1518625"/>
            <a:ext cx="1012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Kalam"/>
                <a:ea typeface="Kalam"/>
                <a:cs typeface="Kalam"/>
                <a:sym typeface="Kalam"/>
              </a:rPr>
              <a:t>cell</a:t>
            </a:r>
            <a:endParaRPr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01" name="Google Shape;101;p7"/>
          <p:cNvSpPr txBox="1"/>
          <p:nvPr/>
        </p:nvSpPr>
        <p:spPr>
          <a:xfrm>
            <a:off x="1879425" y="1518625"/>
            <a:ext cx="105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Kalam"/>
                <a:ea typeface="Kalam"/>
                <a:cs typeface="Kalam"/>
                <a:sym typeface="Kalam"/>
              </a:rPr>
              <a:t>tissue</a:t>
            </a:r>
            <a:endParaRPr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02" name="Google Shape;102;p7"/>
          <p:cNvSpPr txBox="1"/>
          <p:nvPr/>
        </p:nvSpPr>
        <p:spPr>
          <a:xfrm>
            <a:off x="6026250" y="1518625"/>
            <a:ext cx="105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Kalam"/>
                <a:ea typeface="Kalam"/>
                <a:cs typeface="Kalam"/>
                <a:sym typeface="Kalam"/>
              </a:rPr>
              <a:t>organism</a:t>
            </a:r>
            <a:endParaRPr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03" name="Google Shape;103;p7"/>
          <p:cNvSpPr txBox="1"/>
          <p:nvPr/>
        </p:nvSpPr>
        <p:spPr>
          <a:xfrm>
            <a:off x="4649074" y="1426450"/>
            <a:ext cx="1054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Kalam"/>
                <a:ea typeface="Kalam"/>
                <a:cs typeface="Kalam"/>
                <a:sym typeface="Kalam"/>
              </a:rPr>
              <a:t>organ system</a:t>
            </a:r>
            <a:endParaRPr>
              <a:latin typeface="Kalam"/>
              <a:ea typeface="Kalam"/>
              <a:cs typeface="Kalam"/>
              <a:sym typeface="Kalam"/>
            </a:endParaRPr>
          </a:p>
        </p:txBody>
      </p:sp>
      <p:cxnSp>
        <p:nvCxnSpPr>
          <p:cNvPr id="104" name="Google Shape;104;p7"/>
          <p:cNvCxnSpPr/>
          <p:nvPr/>
        </p:nvCxnSpPr>
        <p:spPr>
          <a:xfrm>
            <a:off x="1528489" y="1734238"/>
            <a:ext cx="338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5" name="Google Shape;105;p7"/>
          <p:cNvSpPr txBox="1"/>
          <p:nvPr/>
        </p:nvSpPr>
        <p:spPr>
          <a:xfrm>
            <a:off x="468000" y="1058100"/>
            <a:ext cx="66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Lexend"/>
                <a:ea typeface="Lexend"/>
                <a:cs typeface="Lexend"/>
                <a:sym typeface="Lexend"/>
              </a:rPr>
              <a:t>cell		organ		organism		tissue		organ system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06" name="Google Shape;106;p7"/>
          <p:cNvSpPr txBox="1"/>
          <p:nvPr/>
        </p:nvSpPr>
        <p:spPr>
          <a:xfrm>
            <a:off x="3271900" y="1518625"/>
            <a:ext cx="105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Kalam"/>
                <a:ea typeface="Kalam"/>
                <a:cs typeface="Kalam"/>
                <a:sym typeface="Kalam"/>
              </a:rPr>
              <a:t>organ</a:t>
            </a:r>
            <a:endParaRPr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07" name="Google Shape;107;p7"/>
          <p:cNvSpPr txBox="1"/>
          <p:nvPr/>
        </p:nvSpPr>
        <p:spPr>
          <a:xfrm>
            <a:off x="468000" y="2221775"/>
            <a:ext cx="6624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b)   </a:t>
            </a:r>
            <a:r>
              <a:rPr b="1" lang="en-GB" sz="1100">
                <a:latin typeface="Lexend"/>
                <a:ea typeface="Lexend"/>
                <a:cs typeface="Lexend"/>
                <a:sym typeface="Lexend"/>
              </a:rPr>
              <a:t>Explain</a:t>
            </a: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 why the digestive system is an example of an organ system.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08" name="Google Shape;108;p7"/>
          <p:cNvSpPr txBox="1"/>
          <p:nvPr/>
        </p:nvSpPr>
        <p:spPr>
          <a:xfrm>
            <a:off x="468000" y="2575775"/>
            <a:ext cx="6624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Kalam"/>
                <a:ea typeface="Kalam"/>
                <a:cs typeface="Kalam"/>
                <a:sym typeface="Kalam"/>
              </a:rPr>
              <a:t>The digestive system is an example of an organ system because it is made of lots of different organs such as the stomach.</a:t>
            </a:r>
            <a:endParaRPr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09" name="Google Shape;109;p7"/>
          <p:cNvSpPr txBox="1"/>
          <p:nvPr/>
        </p:nvSpPr>
        <p:spPr>
          <a:xfrm>
            <a:off x="457813" y="3693450"/>
            <a:ext cx="6624000" cy="30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282828"/>
                </a:solidFill>
                <a:latin typeface="Lexend"/>
                <a:ea typeface="Lexend"/>
                <a:cs typeface="Lexend"/>
                <a:sym typeface="Lexend"/>
              </a:rPr>
              <a:t>c) For the following organ systems, </a:t>
            </a:r>
            <a:r>
              <a:rPr b="1" lang="en-GB" sz="1100">
                <a:solidFill>
                  <a:srgbClr val="282828"/>
                </a:solidFill>
                <a:latin typeface="Lexend"/>
                <a:ea typeface="Lexend"/>
                <a:cs typeface="Lexend"/>
                <a:sym typeface="Lexend"/>
              </a:rPr>
              <a:t>state</a:t>
            </a:r>
            <a:r>
              <a:rPr lang="en-GB" sz="1100">
                <a:solidFill>
                  <a:srgbClr val="282828"/>
                </a:solidFill>
                <a:latin typeface="Lexend"/>
                <a:ea typeface="Lexend"/>
                <a:cs typeface="Lexend"/>
                <a:sym typeface="Lexend"/>
              </a:rPr>
              <a:t> the function of the system and the organs the system contains.</a:t>
            </a:r>
            <a:endParaRPr sz="1100">
              <a:solidFill>
                <a:srgbClr val="282828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282828"/>
                </a:solidFill>
                <a:latin typeface="Lexend"/>
                <a:ea typeface="Lexend"/>
                <a:cs typeface="Lexend"/>
                <a:sym typeface="Lexend"/>
              </a:rPr>
              <a:t>i) skeletal system</a:t>
            </a:r>
            <a:endParaRPr sz="1100">
              <a:solidFill>
                <a:srgbClr val="282828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82828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82828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82828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82828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82828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282828"/>
                </a:solidFill>
                <a:latin typeface="Lexend"/>
                <a:ea typeface="Lexend"/>
                <a:cs typeface="Lexend"/>
                <a:sym typeface="Lexend"/>
              </a:rPr>
              <a:t>ii) nervous system</a:t>
            </a:r>
            <a:endParaRPr sz="1100">
              <a:solidFill>
                <a:srgbClr val="282828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200">
              <a:solidFill>
                <a:srgbClr val="282828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10" name="Google Shape;110;p7"/>
          <p:cNvSpPr txBox="1"/>
          <p:nvPr/>
        </p:nvSpPr>
        <p:spPr>
          <a:xfrm>
            <a:off x="478188" y="4535050"/>
            <a:ext cx="6624000" cy="10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02124"/>
                </a:solidFill>
                <a:highlight>
                  <a:schemeClr val="lt1"/>
                </a:highlight>
                <a:latin typeface="Kalam"/>
                <a:ea typeface="Kalam"/>
                <a:cs typeface="Kalam"/>
                <a:sym typeface="Kalam"/>
              </a:rPr>
              <a:t>gives the body its shape, allows movement, makes blood cells, provides protection for organs</a:t>
            </a:r>
            <a:endParaRPr>
              <a:solidFill>
                <a:srgbClr val="202124"/>
              </a:solidFill>
              <a:highlight>
                <a:schemeClr val="lt1"/>
              </a:highlight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202124"/>
                </a:solidFill>
                <a:highlight>
                  <a:schemeClr val="lt1"/>
                </a:highlight>
                <a:latin typeface="Kalam"/>
                <a:ea typeface="Kalam"/>
                <a:cs typeface="Kalam"/>
                <a:sym typeface="Kalam"/>
              </a:rPr>
              <a:t>bones, cartilage, ligaments, tendons</a:t>
            </a:r>
            <a:endParaRPr/>
          </a:p>
        </p:txBody>
      </p:sp>
      <p:sp>
        <p:nvSpPr>
          <p:cNvPr id="111" name="Google Shape;111;p7"/>
          <p:cNvSpPr txBox="1"/>
          <p:nvPr/>
        </p:nvSpPr>
        <p:spPr>
          <a:xfrm>
            <a:off x="457813" y="6574750"/>
            <a:ext cx="6624000" cy="7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02124"/>
                </a:solidFill>
                <a:highlight>
                  <a:srgbClr val="FFFFFF"/>
                </a:highlight>
                <a:latin typeface="Kalam"/>
                <a:ea typeface="Kalam"/>
                <a:cs typeface="Kalam"/>
                <a:sym typeface="Kalam"/>
              </a:rPr>
              <a:t>responds to stimuli, maintains internal conditions, controls movement, memory</a:t>
            </a:r>
            <a:endParaRPr>
              <a:solidFill>
                <a:srgbClr val="202124"/>
              </a:solidFill>
              <a:highlight>
                <a:srgbClr val="FFFFFF"/>
              </a:highlight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>
                <a:solidFill>
                  <a:srgbClr val="202124"/>
                </a:solidFill>
                <a:highlight>
                  <a:srgbClr val="FFFFFF"/>
                </a:highlight>
                <a:latin typeface="Kalam"/>
                <a:ea typeface="Kalam"/>
                <a:cs typeface="Kalam"/>
                <a:sym typeface="Kalam"/>
              </a:rPr>
              <a:t>brain and spinal cord</a:t>
            </a:r>
            <a:endParaRPr>
              <a:solidFill>
                <a:srgbClr val="202124"/>
              </a:solidFill>
              <a:highlight>
                <a:srgbClr val="FFFFFF"/>
              </a:highlight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12" name="Google Shape;112;p7"/>
          <p:cNvSpPr/>
          <p:nvPr/>
        </p:nvSpPr>
        <p:spPr>
          <a:xfrm>
            <a:off x="5820825" y="161300"/>
            <a:ext cx="8478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25AB38"/>
                </a:solidFill>
                <a:latin typeface="Lexend"/>
                <a:ea typeface="Lexend"/>
                <a:cs typeface="Lexend"/>
                <a:sym typeface="Lexend"/>
              </a:rPr>
              <a:t>Answers</a:t>
            </a:r>
            <a:endParaRPr b="1" sz="1200">
              <a:solidFill>
                <a:srgbClr val="25AB38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113" name="Google Shape;113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7700" y="94550"/>
            <a:ext cx="1214034" cy="6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282828"/>
      </a:dk2>
      <a:lt2>
        <a:srgbClr val="F0F0F0"/>
      </a:lt2>
      <a:accent1>
        <a:srgbClr val="25AB38"/>
      </a:accent1>
      <a:accent2>
        <a:srgbClr val="374CF1"/>
      </a:accent2>
      <a:accent3>
        <a:srgbClr val="D02AA7"/>
      </a:accent3>
      <a:accent4>
        <a:srgbClr val="845AD9"/>
      </a:accent4>
      <a:accent5>
        <a:srgbClr val="037B7D"/>
      </a:accent5>
      <a:accent6>
        <a:srgbClr val="E51D4D"/>
      </a:accent6>
      <a:hlink>
        <a:srgbClr val="25AB3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