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10287000" cx="18288000"/>
  <p:notesSz cx="6858000" cy="9144000"/>
  <p:embeddedFontLst>
    <p:embeddedFont>
      <p:font typeface="Montserrat SemiBold"/>
      <p:regular r:id="rId32"/>
      <p:bold r:id="rId33"/>
      <p:italic r:id="rId34"/>
      <p:boldItalic r:id="rId35"/>
    </p:embeddedFont>
    <p:embeddedFont>
      <p:font typeface="Montserrat"/>
      <p:regular r:id="rId36"/>
      <p:bold r:id="rId37"/>
      <p:italic r:id="rId38"/>
      <p:boldItalic r:id="rId39"/>
    </p:embeddedFont>
    <p:embeddedFont>
      <p:font typeface="Montserrat Medium"/>
      <p:regular r:id="rId40"/>
      <p:bold r:id="rId41"/>
      <p:italic r:id="rId42"/>
      <p:boldItalic r:id="rId43"/>
    </p:embeddedFont>
    <p:embeddedFont>
      <p:font typeface="Century Gothic"/>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1F472C9-9E2A-48B9-BB73-CF4D3C2B019F}">
  <a:tblStyle styleId="{D1F472C9-9E2A-48B9-BB73-CF4D3C2B019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ontserratMedium-regular.fntdata"/><Relationship Id="rId20" Type="http://schemas.openxmlformats.org/officeDocument/2006/relationships/slide" Target="slides/slide15.xml"/><Relationship Id="rId42" Type="http://schemas.openxmlformats.org/officeDocument/2006/relationships/font" Target="fonts/MontserratMedium-italic.fntdata"/><Relationship Id="rId41" Type="http://schemas.openxmlformats.org/officeDocument/2006/relationships/font" Target="fonts/MontserratMedium-bold.fntdata"/><Relationship Id="rId22" Type="http://schemas.openxmlformats.org/officeDocument/2006/relationships/slide" Target="slides/slide17.xml"/><Relationship Id="rId44" Type="http://schemas.openxmlformats.org/officeDocument/2006/relationships/font" Target="fonts/CenturyGothic-regular.fntdata"/><Relationship Id="rId21" Type="http://schemas.openxmlformats.org/officeDocument/2006/relationships/slide" Target="slides/slide16.xml"/><Relationship Id="rId43" Type="http://schemas.openxmlformats.org/officeDocument/2006/relationships/font" Target="fonts/MontserratMedium-boldItalic.fntdata"/><Relationship Id="rId24" Type="http://schemas.openxmlformats.org/officeDocument/2006/relationships/slide" Target="slides/slide19.xml"/><Relationship Id="rId46" Type="http://schemas.openxmlformats.org/officeDocument/2006/relationships/font" Target="fonts/CenturyGothic-italic.fntdata"/><Relationship Id="rId23" Type="http://schemas.openxmlformats.org/officeDocument/2006/relationships/slide" Target="slides/slide18.xml"/><Relationship Id="rId45" Type="http://schemas.openxmlformats.org/officeDocument/2006/relationships/font" Target="fonts/CenturyGothic-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CenturyGothic-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MontserratSemiBold-bold.fntdata"/><Relationship Id="rId10" Type="http://schemas.openxmlformats.org/officeDocument/2006/relationships/slide" Target="slides/slide5.xml"/><Relationship Id="rId32" Type="http://schemas.openxmlformats.org/officeDocument/2006/relationships/font" Target="fonts/MontserratSemiBold-regular.fntdata"/><Relationship Id="rId13" Type="http://schemas.openxmlformats.org/officeDocument/2006/relationships/slide" Target="slides/slide8.xml"/><Relationship Id="rId35" Type="http://schemas.openxmlformats.org/officeDocument/2006/relationships/font" Target="fonts/MontserratSemiBold-boldItalic.fntdata"/><Relationship Id="rId12" Type="http://schemas.openxmlformats.org/officeDocument/2006/relationships/slide" Target="slides/slide7.xml"/><Relationship Id="rId34" Type="http://schemas.openxmlformats.org/officeDocument/2006/relationships/font" Target="fonts/MontserratSemiBold-italic.fntdata"/><Relationship Id="rId15" Type="http://schemas.openxmlformats.org/officeDocument/2006/relationships/slide" Target="slides/slide10.xml"/><Relationship Id="rId37" Type="http://schemas.openxmlformats.org/officeDocument/2006/relationships/font" Target="fonts/Montserrat-bold.fntdata"/><Relationship Id="rId14" Type="http://schemas.openxmlformats.org/officeDocument/2006/relationships/slide" Target="slides/slide9.xml"/><Relationship Id="rId36" Type="http://schemas.openxmlformats.org/officeDocument/2006/relationships/font" Target="fonts/Montserrat-regular.fntdata"/><Relationship Id="rId17" Type="http://schemas.openxmlformats.org/officeDocument/2006/relationships/slide" Target="slides/slide12.xml"/><Relationship Id="rId39" Type="http://schemas.openxmlformats.org/officeDocument/2006/relationships/font" Target="fonts/Montserrat-boldItalic.fntdata"/><Relationship Id="rId16" Type="http://schemas.openxmlformats.org/officeDocument/2006/relationships/slide" Target="slides/slide11.xml"/><Relationship Id="rId38" Type="http://schemas.openxmlformats.org/officeDocument/2006/relationships/font" Target="fonts/Montserrat-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2085d616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g92085d616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sz="12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e006eac21e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e006eac21e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afd91ec43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afd91ec43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e006eac21e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e006eac21e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e006eac21e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e006eac21e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b8fffe3cb2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b8fffe3cb2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e006eac21e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e006eac21e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e006eac21e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e006eac21e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e006eac21e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e006eac21e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e006eac21e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e006eac21e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92085d6160_5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92085d6160_5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b8fffe3c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b8fffe3c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b8fffe3cb2_1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b8fffe3cb2_1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e006eac21e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e006eac21e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e006eac21e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e006eac21e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e006eac21e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e006eac21e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e006eac21e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e006eac21e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e0c4debcb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e0c4debcb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e006eac21e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e006eac21e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b8fffe3cb2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b8fffe3cb2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7349fb42c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349fb42c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92085d61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92085d61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e006eac21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e006eac21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e006eac21e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e006eac21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b8fffe3cb2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b8fffe3cb2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e006eac21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e006eac21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hyperlink" Target="https://vocaroo.com/" TargetMode="External"/><Relationship Id="rId4" Type="http://schemas.openxmlformats.org/officeDocument/2006/relationships/hyperlink" Target="https://vocaroo.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
        <p:nvSpPr>
          <p:cNvPr id="79" name="Google Shape;79;p14"/>
          <p:cNvSpPr txBox="1"/>
          <p:nvPr/>
        </p:nvSpPr>
        <p:spPr>
          <a:xfrm>
            <a:off x="1014775" y="3935499"/>
            <a:ext cx="7980900" cy="1274100"/>
          </a:xfrm>
          <a:prstGeom prst="rect">
            <a:avLst/>
          </a:prstGeom>
          <a:noFill/>
          <a:ln>
            <a:noFill/>
          </a:ln>
        </p:spPr>
        <p:txBody>
          <a:bodyPr anchorCtr="0" anchor="ctr" bIns="68550" lIns="137150" spcFirstLastPara="1" rIns="137150" wrap="square" tIns="68550">
            <a:noAutofit/>
          </a:bodyPr>
          <a:lstStyle/>
          <a:p>
            <a:pPr indent="0" lvl="0" marL="0" marR="0" rtl="0" algn="l">
              <a:lnSpc>
                <a:spcPct val="90000"/>
              </a:lnSpc>
              <a:spcBef>
                <a:spcPts val="0"/>
              </a:spcBef>
              <a:spcAft>
                <a:spcPts val="0"/>
              </a:spcAft>
              <a:buClr>
                <a:srgbClr val="8B0A35"/>
              </a:buClr>
              <a:buSzPts val="4800"/>
              <a:buFont typeface="Twentieth Century"/>
              <a:buNone/>
            </a:pPr>
            <a:r>
              <a:t/>
            </a:r>
            <a:endParaRPr b="0" i="0" sz="4800" u="none" cap="none" strike="noStrike">
              <a:solidFill>
                <a:srgbClr val="FFFFFF"/>
              </a:solidFill>
              <a:latin typeface="Century Gothic"/>
              <a:ea typeface="Century Gothic"/>
              <a:cs typeface="Century Gothic"/>
              <a:sym typeface="Century Gothic"/>
            </a:endParaRPr>
          </a:p>
        </p:txBody>
      </p:sp>
      <p:sp>
        <p:nvSpPr>
          <p:cNvPr id="80" name="Google Shape;80;p14"/>
          <p:cNvSpPr txBox="1"/>
          <p:nvPr>
            <p:ph idx="2" type="subTitle"/>
          </p:nvPr>
        </p:nvSpPr>
        <p:spPr>
          <a:xfrm>
            <a:off x="388668" y="8447868"/>
            <a:ext cx="11955600" cy="1238700"/>
          </a:xfrm>
          <a:prstGeom prst="rect">
            <a:avLst/>
          </a:prstGeom>
          <a:noFill/>
          <a:ln>
            <a:noFill/>
          </a:ln>
        </p:spPr>
        <p:txBody>
          <a:bodyPr anchorCtr="0" anchor="b" bIns="0" lIns="0" spcFirstLastPara="1" rIns="0" wrap="square" tIns="0">
            <a:noAutofit/>
          </a:bodyPr>
          <a:lstStyle/>
          <a:p>
            <a:pPr indent="0" lvl="0" marL="38100" rtl="0" algn="l">
              <a:lnSpc>
                <a:spcPct val="130000"/>
              </a:lnSpc>
              <a:spcBef>
                <a:spcPts val="2000"/>
              </a:spcBef>
              <a:spcAft>
                <a:spcPts val="0"/>
              </a:spcAft>
              <a:buSzPts val="4800"/>
              <a:buNone/>
            </a:pPr>
            <a:r>
              <a:rPr i="1" lang="en-GB" sz="1600">
                <a:solidFill>
                  <a:srgbClr val="4B3241"/>
                </a:solidFill>
              </a:rPr>
              <a:t>Resources by NCELP/University of York. Content has had superficial branding changes from NCELP/University of York (CC BY-NC-SA)</a:t>
            </a:r>
            <a:endParaRPr/>
          </a:p>
        </p:txBody>
      </p:sp>
      <p:sp>
        <p:nvSpPr>
          <p:cNvPr id="81" name="Google Shape;81;p14"/>
          <p:cNvSpPr txBox="1"/>
          <p:nvPr/>
        </p:nvSpPr>
        <p:spPr>
          <a:xfrm>
            <a:off x="666488" y="2700108"/>
            <a:ext cx="17667900" cy="3950100"/>
          </a:xfrm>
          <a:prstGeom prst="rect">
            <a:avLst/>
          </a:prstGeom>
          <a:noFill/>
          <a:ln>
            <a:noFill/>
          </a:ln>
        </p:spPr>
        <p:txBody>
          <a:bodyPr anchorCtr="0" anchor="t" bIns="0" lIns="0" spcFirstLastPara="1" rIns="0" wrap="square" tIns="0">
            <a:noAutofit/>
          </a:bodyPr>
          <a:lstStyle/>
          <a:p>
            <a:pPr indent="-647700" lvl="0" marL="685800" marR="0" rtl="0" algn="l">
              <a:lnSpc>
                <a:spcPct val="115000"/>
              </a:lnSpc>
              <a:spcBef>
                <a:spcPts val="0"/>
              </a:spcBef>
              <a:spcAft>
                <a:spcPts val="0"/>
              </a:spcAft>
              <a:buClr>
                <a:srgbClr val="000000"/>
              </a:buClr>
              <a:buSzPts val="5400"/>
              <a:buFont typeface="Montserrat"/>
              <a:buNone/>
            </a:pPr>
            <a:r>
              <a:rPr b="0" i="0" lang="en-GB" sz="6000" u="none" cap="none" strike="noStrike">
                <a:solidFill>
                  <a:srgbClr val="4B3241"/>
                </a:solidFill>
                <a:latin typeface="Montserrat SemiBold"/>
                <a:ea typeface="Montserrat SemiBold"/>
                <a:cs typeface="Montserrat SemiBold"/>
                <a:sym typeface="Montserrat SemiBold"/>
              </a:rPr>
              <a:t>Assessment</a:t>
            </a:r>
            <a:endParaRPr b="0" i="0" sz="900" u="none" cap="none" strike="noStrike">
              <a:solidFill>
                <a:srgbClr val="000000"/>
              </a:solidFill>
              <a:latin typeface="Arial"/>
              <a:ea typeface="Arial"/>
              <a:cs typeface="Arial"/>
              <a:sym typeface="Arial"/>
            </a:endParaRPr>
          </a:p>
          <a:p>
            <a:pPr indent="-647700" lvl="0" marL="685800" marR="0" rtl="0" algn="l">
              <a:lnSpc>
                <a:spcPct val="115000"/>
              </a:lnSpc>
              <a:spcBef>
                <a:spcPts val="0"/>
              </a:spcBef>
              <a:spcAft>
                <a:spcPts val="0"/>
              </a:spcAft>
              <a:buClr>
                <a:srgbClr val="000000"/>
              </a:buClr>
              <a:buSzPts val="5400"/>
              <a:buFont typeface="Montserrat"/>
              <a:buNone/>
            </a:pPr>
            <a:r>
              <a:rPr b="0" i="0" lang="en-GB" sz="4500" u="none" cap="none" strike="noStrike">
                <a:solidFill>
                  <a:srgbClr val="434343"/>
                </a:solidFill>
                <a:latin typeface="Montserrat"/>
                <a:ea typeface="Montserrat"/>
                <a:cs typeface="Montserrat"/>
                <a:sym typeface="Montserrat"/>
              </a:rPr>
              <a:t>Year </a:t>
            </a:r>
            <a:r>
              <a:rPr lang="en-GB" sz="4500">
                <a:solidFill>
                  <a:srgbClr val="434343"/>
                </a:solidFill>
                <a:latin typeface="Montserrat"/>
                <a:ea typeface="Montserrat"/>
                <a:cs typeface="Montserrat"/>
                <a:sym typeface="Montserrat"/>
              </a:rPr>
              <a:t>8</a:t>
            </a:r>
            <a:r>
              <a:rPr b="0" i="0" lang="en-GB" sz="4500" u="none" cap="none" strike="noStrike">
                <a:solidFill>
                  <a:srgbClr val="434343"/>
                </a:solidFill>
                <a:latin typeface="Montserrat"/>
                <a:ea typeface="Montserrat"/>
                <a:cs typeface="Montserrat"/>
                <a:sym typeface="Montserrat"/>
              </a:rPr>
              <a:t> </a:t>
            </a:r>
            <a:r>
              <a:rPr lang="en-GB" sz="4500">
                <a:solidFill>
                  <a:srgbClr val="434343"/>
                </a:solidFill>
                <a:latin typeface="Montserrat"/>
                <a:ea typeface="Montserrat"/>
                <a:cs typeface="Montserrat"/>
                <a:sym typeface="Montserrat"/>
              </a:rPr>
              <a:t>German</a:t>
            </a:r>
            <a:endParaRPr b="0" i="0" sz="4500" u="none" cap="none" strike="noStrike">
              <a:solidFill>
                <a:srgbClr val="434343"/>
              </a:solidFill>
              <a:latin typeface="Montserrat"/>
              <a:ea typeface="Montserrat"/>
              <a:cs typeface="Montserrat"/>
              <a:sym typeface="Montserrat"/>
            </a:endParaRPr>
          </a:p>
          <a:p>
            <a:pPr indent="-647700" lvl="0" marL="685800" marR="0" rtl="0" algn="l">
              <a:lnSpc>
                <a:spcPct val="115000"/>
              </a:lnSpc>
              <a:spcBef>
                <a:spcPts val="0"/>
              </a:spcBef>
              <a:spcAft>
                <a:spcPts val="0"/>
              </a:spcAft>
              <a:buClr>
                <a:srgbClr val="000000"/>
              </a:buClr>
              <a:buSzPts val="5400"/>
              <a:buFont typeface="Montserrat"/>
              <a:buNone/>
            </a:pPr>
            <a:r>
              <a:rPr b="0" i="0" lang="en-GB" sz="4500" u="none" cap="none" strike="noStrike">
                <a:solidFill>
                  <a:srgbClr val="434343"/>
                </a:solidFill>
                <a:latin typeface="Montserrat"/>
                <a:ea typeface="Montserrat"/>
                <a:cs typeface="Montserrat"/>
                <a:sym typeface="Montserrat"/>
              </a:rPr>
              <a:t>Term </a:t>
            </a:r>
            <a:r>
              <a:rPr lang="en-GB" sz="4500">
                <a:solidFill>
                  <a:srgbClr val="434343"/>
                </a:solidFill>
                <a:latin typeface="Montserrat"/>
                <a:ea typeface="Montserrat"/>
                <a:cs typeface="Montserrat"/>
                <a:sym typeface="Montserrat"/>
              </a:rPr>
              <a:t>3</a:t>
            </a:r>
            <a:r>
              <a:rPr b="0" i="0" lang="en-GB" sz="4500" u="none" cap="none" strike="noStrike">
                <a:solidFill>
                  <a:srgbClr val="434343"/>
                </a:solidFill>
                <a:latin typeface="Montserrat"/>
                <a:ea typeface="Montserrat"/>
                <a:cs typeface="Montserrat"/>
                <a:sym typeface="Montserrat"/>
              </a:rPr>
              <a:t> </a:t>
            </a:r>
            <a:r>
              <a:rPr lang="en-GB" sz="4500">
                <a:solidFill>
                  <a:srgbClr val="434343"/>
                </a:solidFill>
                <a:latin typeface="Montserrat"/>
                <a:ea typeface="Montserrat"/>
                <a:cs typeface="Montserrat"/>
                <a:sym typeface="Montserrat"/>
              </a:rPr>
              <a:t>Applying Your Knowledge Test</a:t>
            </a:r>
            <a:endParaRPr b="0" i="0" sz="4500" u="none" cap="none" strike="noStrike">
              <a:solidFill>
                <a:srgbClr val="434343"/>
              </a:solidFill>
              <a:latin typeface="Montserrat"/>
              <a:ea typeface="Montserrat"/>
              <a:cs typeface="Montserrat"/>
              <a:sym typeface="Montserrat"/>
            </a:endParaRPr>
          </a:p>
        </p:txBody>
      </p:sp>
      <p:pic>
        <p:nvPicPr>
          <p:cNvPr id="82" name="Google Shape;82;p14"/>
          <p:cNvPicPr preferRelativeResize="0"/>
          <p:nvPr/>
        </p:nvPicPr>
        <p:blipFill rotWithShape="1">
          <a:blip r:embed="rId3">
            <a:alphaModFix/>
          </a:blip>
          <a:srcRect b="0" l="0" r="0" t="0"/>
          <a:stretch/>
        </p:blipFill>
        <p:spPr>
          <a:xfrm>
            <a:off x="14843460" y="9347007"/>
            <a:ext cx="2473737" cy="679721"/>
          </a:xfrm>
          <a:prstGeom prst="rect">
            <a:avLst/>
          </a:prstGeom>
          <a:noFill/>
          <a:ln>
            <a:noFill/>
          </a:ln>
        </p:spPr>
      </p:pic>
      <p:sp>
        <p:nvSpPr>
          <p:cNvPr id="83" name="Google Shape;83;p14"/>
          <p:cNvSpPr/>
          <p:nvPr/>
        </p:nvSpPr>
        <p:spPr>
          <a:xfrm>
            <a:off x="388655" y="533997"/>
            <a:ext cx="8019600" cy="600300"/>
          </a:xfrm>
          <a:prstGeom prst="rect">
            <a:avLst/>
          </a:prstGeom>
          <a:noFill/>
          <a:ln>
            <a:noFill/>
          </a:ln>
        </p:spPr>
        <p:txBody>
          <a:bodyPr anchorCtr="0" anchor="t" bIns="68550" lIns="137150" spcFirstLastPara="1" rIns="137150" wrap="square" tIns="68550">
            <a:noAutofit/>
          </a:bodyPr>
          <a:lstStyle/>
          <a:p>
            <a:pPr indent="0" lvl="0" marL="0" marR="0" rtl="0" algn="l">
              <a:lnSpc>
                <a:spcPct val="100000"/>
              </a:lnSpc>
              <a:spcBef>
                <a:spcPts val="0"/>
              </a:spcBef>
              <a:spcAft>
                <a:spcPts val="0"/>
              </a:spcAft>
              <a:buClr>
                <a:srgbClr val="434343"/>
              </a:buClr>
              <a:buSzPts val="3000"/>
              <a:buFont typeface="Montserrat SemiBold"/>
              <a:buNone/>
            </a:pPr>
            <a:r>
              <a:rPr b="1" lang="en-GB" sz="4200">
                <a:solidFill>
                  <a:srgbClr val="434343"/>
                </a:solidFill>
                <a:latin typeface="Montserrat SemiBold"/>
                <a:ea typeface="Montserrat SemiBold"/>
                <a:cs typeface="Montserrat SemiBold"/>
                <a:sym typeface="Montserrat SemiBold"/>
              </a:rPr>
              <a:t>German</a:t>
            </a:r>
            <a:endParaRPr b="0" i="0" sz="4200" u="none" cap="none" strike="noStrike">
              <a:solidFill>
                <a:srgbClr val="FFFFFF"/>
              </a:solidFill>
              <a:latin typeface="Century Gothic"/>
              <a:ea typeface="Century Gothic"/>
              <a:cs typeface="Century Gothic"/>
              <a:sym typeface="Century Gothic"/>
            </a:endParaRPr>
          </a:p>
        </p:txBody>
      </p:sp>
      <p:sp>
        <p:nvSpPr>
          <p:cNvPr id="84" name="Google Shape;84;p14"/>
          <p:cNvSpPr txBox="1"/>
          <p:nvPr/>
        </p:nvSpPr>
        <p:spPr>
          <a:xfrm>
            <a:off x="11748850" y="890050"/>
            <a:ext cx="56211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000">
                <a:solidFill>
                  <a:srgbClr val="434343"/>
                </a:solidFill>
                <a:latin typeface="Montserrat"/>
                <a:ea typeface="Montserrat"/>
                <a:cs typeface="Montserrat"/>
                <a:sym typeface="Montserrat"/>
              </a:rPr>
              <a:t>Please print this resource if you are able to and use it to record your answers. The audio for the listening section of the test is available in the online worksheet.</a:t>
            </a:r>
            <a:endParaRPr b="1" sz="3000">
              <a:solidFill>
                <a:srgbClr val="434343"/>
              </a:solidFill>
              <a:latin typeface="Montserrat"/>
              <a:ea typeface="Montserrat"/>
              <a:cs typeface="Montserrat"/>
              <a:sym typeface="Montserrat"/>
            </a:endParaRPr>
          </a:p>
        </p:txBody>
      </p:sp>
      <p:sp>
        <p:nvSpPr>
          <p:cNvPr id="85" name="Google Shape;85;p14"/>
          <p:cNvSpPr/>
          <p:nvPr/>
        </p:nvSpPr>
        <p:spPr>
          <a:xfrm>
            <a:off x="14489350" y="8514125"/>
            <a:ext cx="3798600" cy="1773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45" name="Google Shape;145;p23"/>
          <p:cNvSpPr txBox="1"/>
          <p:nvPr/>
        </p:nvSpPr>
        <p:spPr>
          <a:xfrm>
            <a:off x="1225675" y="130525"/>
            <a:ext cx="13548300" cy="2430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lang="en-GB"/>
              <a:t>Now read the general information about the town, and answer the questions that follow.</a:t>
            </a:r>
            <a:endParaRPr/>
          </a:p>
        </p:txBody>
      </p:sp>
      <p:sp>
        <p:nvSpPr>
          <p:cNvPr id="146" name="Google Shape;146;p23"/>
          <p:cNvSpPr txBox="1"/>
          <p:nvPr/>
        </p:nvSpPr>
        <p:spPr>
          <a:xfrm>
            <a:off x="1225675" y="3414400"/>
            <a:ext cx="138546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t/>
            </a:r>
            <a:endParaRPr sz="1100"/>
          </a:p>
        </p:txBody>
      </p:sp>
      <p:sp>
        <p:nvSpPr>
          <p:cNvPr id="147" name="Google Shape;147;p23"/>
          <p:cNvSpPr txBox="1"/>
          <p:nvPr/>
        </p:nvSpPr>
        <p:spPr>
          <a:xfrm>
            <a:off x="737400" y="890050"/>
            <a:ext cx="16813200" cy="16836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Reading comprehension</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br>
              <a:rPr lang="en-GB" sz="2800">
                <a:solidFill>
                  <a:schemeClr val="dk2"/>
                </a:solidFill>
                <a:latin typeface="Montserrat"/>
                <a:ea typeface="Montserrat"/>
                <a:cs typeface="Montserrat"/>
                <a:sym typeface="Montserrat"/>
              </a:rPr>
            </a:br>
            <a:r>
              <a:rPr lang="en-GB" sz="2800">
                <a:solidFill>
                  <a:schemeClr val="dk2"/>
                </a:solidFill>
                <a:latin typeface="Montserrat"/>
                <a:ea typeface="Montserrat"/>
                <a:cs typeface="Montserrat"/>
                <a:sym typeface="Montserrat"/>
              </a:rPr>
              <a:t>Now read further details from Hans about the town and answer the questions that follow on the next two slides.</a:t>
            </a:r>
            <a:br>
              <a:rPr b="1" lang="en-GB" sz="4000">
                <a:solidFill>
                  <a:schemeClr val="dk2"/>
                </a:solidFill>
                <a:highlight>
                  <a:srgbClr val="FFFFFF"/>
                </a:highlight>
                <a:latin typeface="Montserrat"/>
                <a:ea typeface="Montserrat"/>
                <a:cs typeface="Montserrat"/>
                <a:sym typeface="Montserrat"/>
              </a:rPr>
            </a:b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3000">
              <a:solidFill>
                <a:schemeClr val="dk2"/>
              </a:solidFill>
              <a:latin typeface="Montserrat"/>
              <a:ea typeface="Montserrat"/>
              <a:cs typeface="Montserrat"/>
              <a:sym typeface="Montserrat"/>
            </a:endParaRPr>
          </a:p>
          <a:p>
            <a:pPr indent="0" lvl="0" marL="1260475" rtl="0" algn="l">
              <a:lnSpc>
                <a:spcPct val="200000"/>
              </a:lnSpc>
              <a:spcBef>
                <a:spcPts val="800"/>
              </a:spcBef>
              <a:spcAft>
                <a:spcPts val="800"/>
              </a:spcAft>
              <a:buNone/>
            </a:pPr>
            <a:r>
              <a:t/>
            </a:r>
            <a:endParaRPr b="1" sz="3500">
              <a:solidFill>
                <a:schemeClr val="dk2"/>
              </a:solidFill>
              <a:latin typeface="Montserrat"/>
              <a:ea typeface="Montserrat"/>
              <a:cs typeface="Montserrat"/>
              <a:sym typeface="Montserrat"/>
            </a:endParaRPr>
          </a:p>
        </p:txBody>
      </p:sp>
      <p:sp>
        <p:nvSpPr>
          <p:cNvPr id="148" name="Google Shape;148;p23"/>
          <p:cNvSpPr txBox="1"/>
          <p:nvPr/>
        </p:nvSpPr>
        <p:spPr>
          <a:xfrm>
            <a:off x="777400" y="3587875"/>
            <a:ext cx="16349700" cy="5690100"/>
          </a:xfrm>
          <a:prstGeom prst="rect">
            <a:avLst/>
          </a:prstGeom>
          <a:noFill/>
          <a:ln cap="flat" cmpd="sng" w="2857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GB" sz="2700">
                <a:solidFill>
                  <a:schemeClr val="dk2"/>
                </a:solidFill>
                <a:latin typeface="Montserrat"/>
                <a:ea typeface="Montserrat"/>
                <a:cs typeface="Montserrat"/>
                <a:sym typeface="Montserrat"/>
              </a:rPr>
              <a:t>Früher war die Stadt klein und ruhig. Sie ist immer noch schön und freundlich aber es gibt hier jetzt mehr zu tun. Vor zwanzig Jahren, sagt meine Mutter, gab es hier einen Markt. Jetzt gibt es hier ein großes Geschäft und zu viele Autos. Es ist manchmal gefährlich! Es gab damals Konzerte im Park. Meine Lieblingsband hat hier gespielt! Sehr viele Leute waren</a:t>
            </a:r>
            <a:r>
              <a:rPr baseline="30000" lang="en-GB" sz="2700">
                <a:solidFill>
                  <a:schemeClr val="dk2"/>
                </a:solidFill>
                <a:latin typeface="Montserrat"/>
                <a:ea typeface="Montserrat"/>
                <a:cs typeface="Montserrat"/>
                <a:sym typeface="Montserrat"/>
              </a:rPr>
              <a:t>1</a:t>
            </a:r>
            <a:r>
              <a:rPr lang="en-GB" sz="2700">
                <a:solidFill>
                  <a:schemeClr val="dk2"/>
                </a:solidFill>
                <a:latin typeface="Montserrat"/>
                <a:ea typeface="Montserrat"/>
                <a:cs typeface="Montserrat"/>
                <a:sym typeface="Montserrat"/>
              </a:rPr>
              <a:t> immer in der Stadtmitte. Die Stadt hatte auch früher ein anderes Theater. Das neue Theater ist ein großes Gebäude und hat mehr Platz. In zwei Monaten wird meine Schwester mit ihrer Tanzschule im Theater tanzen! Am Wochenende schwimme ich gern. Letzte Woche bin ich ins Schwimmbad gegangen. Nächstes Jahr will ich auch mehr Fußball spielen!</a:t>
            </a:r>
            <a:endParaRPr sz="2700">
              <a:solidFill>
                <a:schemeClr val="dk2"/>
              </a:solidFill>
              <a:latin typeface="Montserrat"/>
              <a:ea typeface="Montserrat"/>
              <a:cs typeface="Montserrat"/>
              <a:sym typeface="Montserrat"/>
            </a:endParaRPr>
          </a:p>
          <a:p>
            <a:pPr indent="0" lvl="0" marL="0" rtl="0" algn="l">
              <a:lnSpc>
                <a:spcPct val="150000"/>
              </a:lnSpc>
              <a:spcBef>
                <a:spcPts val="800"/>
              </a:spcBef>
              <a:spcAft>
                <a:spcPts val="800"/>
              </a:spcAft>
              <a:buNone/>
            </a:pPr>
            <a:r>
              <a:rPr baseline="30000" lang="en-GB" sz="2700">
                <a:solidFill>
                  <a:schemeClr val="dk2"/>
                </a:solidFill>
                <a:latin typeface="Montserrat"/>
                <a:ea typeface="Montserrat"/>
                <a:cs typeface="Montserrat"/>
                <a:sym typeface="Montserrat"/>
              </a:rPr>
              <a:t>1</a:t>
            </a:r>
            <a:r>
              <a:rPr lang="en-GB" sz="2700">
                <a:solidFill>
                  <a:schemeClr val="dk2"/>
                </a:solidFill>
                <a:latin typeface="Montserrat"/>
                <a:ea typeface="Montserrat"/>
                <a:cs typeface="Montserrat"/>
                <a:sym typeface="Montserrat"/>
              </a:rPr>
              <a:t>waren = were</a:t>
            </a:r>
            <a:endParaRPr sz="2700">
              <a:solidFill>
                <a:schemeClr val="dk2"/>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4"/>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Reading comprehension</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B</a:t>
            </a:r>
            <a:br>
              <a:rPr b="1" lang="en-GB" sz="4000">
                <a:solidFill>
                  <a:schemeClr val="dk2"/>
                </a:solidFill>
                <a:highlight>
                  <a:srgbClr val="FFFFFF"/>
                </a:highlight>
                <a:latin typeface="Montserrat"/>
                <a:ea typeface="Montserrat"/>
                <a:cs typeface="Montserrat"/>
                <a:sym typeface="Montserrat"/>
              </a:rPr>
            </a:br>
            <a:endParaRPr b="1"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Put a tick</a:t>
            </a:r>
            <a:r>
              <a:rPr lang="en-GB" sz="3000">
                <a:solidFill>
                  <a:schemeClr val="dk2"/>
                </a:solidFill>
                <a:latin typeface="Montserrat"/>
                <a:ea typeface="Montserrat"/>
                <a:cs typeface="Montserrat"/>
                <a:sym typeface="Montserrat"/>
              </a:rPr>
              <a:t> next to the things that can that describe what the town was like </a:t>
            </a:r>
            <a:r>
              <a:rPr b="1" lang="en-GB" sz="3000">
                <a:solidFill>
                  <a:schemeClr val="dk2"/>
                </a:solidFill>
                <a:latin typeface="Montserrat"/>
                <a:ea typeface="Montserrat"/>
                <a:cs typeface="Montserrat"/>
                <a:sym typeface="Montserrat"/>
              </a:rPr>
              <a:t>in the past.</a:t>
            </a:r>
            <a:endParaRPr b="1" sz="3000">
              <a:solidFill>
                <a:schemeClr val="dk2"/>
              </a:solidFill>
              <a:latin typeface="Montserrat"/>
              <a:ea typeface="Montserrat"/>
              <a:cs typeface="Montserrat"/>
              <a:sym typeface="Montserrat"/>
            </a:endParaRPr>
          </a:p>
          <a:p>
            <a:pPr indent="0" lvl="0" marL="0" rtl="0" algn="l">
              <a:lnSpc>
                <a:spcPct val="107916"/>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1260475" rtl="0" algn="l">
              <a:lnSpc>
                <a:spcPct val="200000"/>
              </a:lnSpc>
              <a:spcBef>
                <a:spcPts val="800"/>
              </a:spcBef>
              <a:spcAft>
                <a:spcPts val="800"/>
              </a:spcAft>
              <a:buNone/>
            </a:pPr>
            <a:r>
              <a:t/>
            </a:r>
            <a:endParaRPr b="1" sz="3500">
              <a:solidFill>
                <a:schemeClr val="dk2"/>
              </a:solidFill>
              <a:latin typeface="Montserrat"/>
              <a:ea typeface="Montserrat"/>
              <a:cs typeface="Montserrat"/>
              <a:sym typeface="Montserrat"/>
            </a:endParaRPr>
          </a:p>
        </p:txBody>
      </p:sp>
      <p:graphicFrame>
        <p:nvGraphicFramePr>
          <p:cNvPr id="154" name="Google Shape;154;p24"/>
          <p:cNvGraphicFramePr/>
          <p:nvPr/>
        </p:nvGraphicFramePr>
        <p:xfrm>
          <a:off x="917950" y="4573625"/>
          <a:ext cx="3000000" cy="3000000"/>
        </p:xfrm>
        <a:graphic>
          <a:graphicData uri="http://schemas.openxmlformats.org/drawingml/2006/table">
            <a:tbl>
              <a:tblPr>
                <a:noFill/>
                <a:tableStyleId>{D1F472C9-9E2A-48B9-BB73-CF4D3C2B019F}</a:tableStyleId>
              </a:tblPr>
              <a:tblGrid>
                <a:gridCol w="6104550"/>
                <a:gridCol w="937400"/>
                <a:gridCol w="1851950"/>
                <a:gridCol w="5944525"/>
                <a:gridCol w="937400"/>
              </a:tblGrid>
              <a:tr h="1088575">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small</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tcPr>
                </a:tc>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lots of people in town centre</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088575">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more to do there</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tcPr>
                </a:tc>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has a market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088575">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quiet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tcPr>
                </a:tc>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concerts in the park</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088575">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dangerous</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tcPr>
                </a:tc>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more room in the theatre</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Reading comprehension</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C</a:t>
            </a:r>
            <a:br>
              <a:rPr b="1" lang="en-GB" sz="4000">
                <a:solidFill>
                  <a:schemeClr val="dk2"/>
                </a:solidFill>
                <a:highlight>
                  <a:srgbClr val="FFFFFF"/>
                </a:highlight>
                <a:latin typeface="Montserrat"/>
                <a:ea typeface="Montserrat"/>
                <a:cs typeface="Montserrat"/>
                <a:sym typeface="Montserrat"/>
              </a:rPr>
            </a:br>
            <a:endParaRPr b="1"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Number these events</a:t>
            </a:r>
            <a:r>
              <a:rPr lang="en-GB" sz="3000">
                <a:solidFill>
                  <a:schemeClr val="dk2"/>
                </a:solidFill>
                <a:latin typeface="Montserrat"/>
                <a:ea typeface="Montserrat"/>
                <a:cs typeface="Montserrat"/>
                <a:sym typeface="Montserrat"/>
              </a:rPr>
              <a:t> in the order they happen. Write the numbers 1-4 in the </a:t>
            </a:r>
            <a:r>
              <a:rPr b="1" lang="en-GB" sz="3000">
                <a:solidFill>
                  <a:schemeClr val="dk2"/>
                </a:solidFill>
                <a:latin typeface="Montserrat"/>
                <a:ea typeface="Montserrat"/>
                <a:cs typeface="Montserrat"/>
                <a:sym typeface="Montserrat"/>
              </a:rPr>
              <a:t>boxes on the right </a:t>
            </a:r>
            <a:r>
              <a:rPr lang="en-GB" sz="3000">
                <a:solidFill>
                  <a:schemeClr val="dk2"/>
                </a:solidFill>
                <a:latin typeface="Montserrat"/>
                <a:ea typeface="Montserrat"/>
                <a:cs typeface="Montserrat"/>
                <a:sym typeface="Montserrat"/>
              </a:rPr>
              <a:t>(1= happened first, 4 = will happen last).</a:t>
            </a:r>
            <a:endParaRPr b="1" sz="3000">
              <a:solidFill>
                <a:schemeClr val="dk2"/>
              </a:solidFill>
              <a:latin typeface="Montserrat"/>
              <a:ea typeface="Montserrat"/>
              <a:cs typeface="Montserrat"/>
              <a:sym typeface="Montserrat"/>
            </a:endParaRPr>
          </a:p>
          <a:p>
            <a:pPr indent="0" lvl="0" marL="0" rtl="0" algn="l">
              <a:lnSpc>
                <a:spcPct val="107916"/>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1260475" rtl="0" algn="l">
              <a:lnSpc>
                <a:spcPct val="200000"/>
              </a:lnSpc>
              <a:spcBef>
                <a:spcPts val="800"/>
              </a:spcBef>
              <a:spcAft>
                <a:spcPts val="800"/>
              </a:spcAft>
              <a:buNone/>
            </a:pPr>
            <a:r>
              <a:t/>
            </a:r>
            <a:endParaRPr b="1" sz="3500">
              <a:solidFill>
                <a:schemeClr val="dk2"/>
              </a:solidFill>
              <a:latin typeface="Montserrat"/>
              <a:ea typeface="Montserrat"/>
              <a:cs typeface="Montserrat"/>
              <a:sym typeface="Montserrat"/>
            </a:endParaRPr>
          </a:p>
        </p:txBody>
      </p:sp>
      <p:graphicFrame>
        <p:nvGraphicFramePr>
          <p:cNvPr id="160" name="Google Shape;160;p25"/>
          <p:cNvGraphicFramePr/>
          <p:nvPr/>
        </p:nvGraphicFramePr>
        <p:xfrm>
          <a:off x="3974513" y="4836275"/>
          <a:ext cx="3000000" cy="3000000"/>
        </p:xfrm>
        <a:graphic>
          <a:graphicData uri="http://schemas.openxmlformats.org/drawingml/2006/table">
            <a:tbl>
              <a:tblPr>
                <a:noFill/>
                <a:tableStyleId>{D1F472C9-9E2A-48B9-BB73-CF4D3C2B019F}</a:tableStyleId>
              </a:tblPr>
              <a:tblGrid>
                <a:gridCol w="8447825"/>
                <a:gridCol w="1243150"/>
              </a:tblGrid>
              <a:tr h="1077650">
                <a:tc>
                  <a:txBody>
                    <a:bodyPr/>
                    <a:lstStyle/>
                    <a:p>
                      <a:pPr indent="0" lvl="0" marL="0" marR="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Hans – going to the swimming pool</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077650">
                <a:tc>
                  <a:txBody>
                    <a:bodyPr/>
                    <a:lstStyle/>
                    <a:p>
                      <a:pPr indent="0" lvl="0" marL="0" marR="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Hans’ sister – dancing in the theatre</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077650">
                <a:tc>
                  <a:txBody>
                    <a:bodyPr/>
                    <a:lstStyle/>
                    <a:p>
                      <a:pPr indent="0" lvl="0" marL="0" marR="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Hans’ favourite band – playing in the town</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077650">
                <a:tc>
                  <a:txBody>
                    <a:bodyPr/>
                    <a:lstStyle/>
                    <a:p>
                      <a:pPr indent="0" lvl="0" marL="0" marR="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Hans – playing more football</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6"/>
          <p:cNvSpPr txBox="1"/>
          <p:nvPr/>
        </p:nvSpPr>
        <p:spPr>
          <a:xfrm>
            <a:off x="3532950" y="3720175"/>
            <a:ext cx="112221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6000">
                <a:solidFill>
                  <a:schemeClr val="dk2"/>
                </a:solidFill>
                <a:latin typeface="Montserrat"/>
                <a:ea typeface="Montserrat"/>
                <a:cs typeface="Montserrat"/>
                <a:sym typeface="Montserrat"/>
              </a:rPr>
              <a:t>SECTION C - WRITING</a:t>
            </a:r>
            <a:endParaRPr b="1" sz="6000">
              <a:solidFill>
                <a:schemeClr val="dk2"/>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7"/>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Writing</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A</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700">
              <a:solidFill>
                <a:schemeClr val="dk2"/>
              </a:solidFill>
              <a:highlight>
                <a:schemeClr val="lt1"/>
              </a:highlight>
              <a:latin typeface="Montserrat"/>
              <a:ea typeface="Montserrat"/>
              <a:cs typeface="Montserrat"/>
              <a:sym typeface="Montserrat"/>
            </a:endParaRPr>
          </a:p>
          <a:p>
            <a:pPr indent="0" lvl="0" marL="0" rtl="0" algn="l">
              <a:spcBef>
                <a:spcPts val="800"/>
              </a:spcBef>
              <a:spcAft>
                <a:spcPts val="0"/>
              </a:spcAft>
              <a:buNone/>
            </a:pPr>
            <a:r>
              <a:rPr lang="en-GB" sz="3000">
                <a:solidFill>
                  <a:schemeClr val="dk2"/>
                </a:solidFill>
                <a:latin typeface="Montserrat"/>
                <a:ea typeface="Montserrat"/>
                <a:cs typeface="Montserrat"/>
                <a:sym typeface="Montserrat"/>
              </a:rPr>
              <a:t>On the next slide, </a:t>
            </a:r>
            <a:r>
              <a:rPr b="1" lang="en-GB" sz="3000">
                <a:solidFill>
                  <a:schemeClr val="dk2"/>
                </a:solidFill>
                <a:latin typeface="Montserrat"/>
                <a:ea typeface="Montserrat"/>
                <a:cs typeface="Montserrat"/>
                <a:sym typeface="Montserrat"/>
              </a:rPr>
              <a:t>look </a:t>
            </a:r>
            <a:r>
              <a:rPr lang="en-GB" sz="3000">
                <a:solidFill>
                  <a:schemeClr val="dk2"/>
                </a:solidFill>
                <a:latin typeface="Montserrat"/>
                <a:ea typeface="Montserrat"/>
                <a:cs typeface="Montserrat"/>
                <a:sym typeface="Montserrat"/>
              </a:rPr>
              <a:t>at the picture and </a:t>
            </a:r>
            <a:r>
              <a:rPr b="1" lang="en-GB" sz="3000">
                <a:solidFill>
                  <a:schemeClr val="dk2"/>
                </a:solidFill>
                <a:latin typeface="Montserrat"/>
                <a:ea typeface="Montserrat"/>
                <a:cs typeface="Montserrat"/>
                <a:sym typeface="Montserrat"/>
              </a:rPr>
              <a:t>complete the missing words</a:t>
            </a:r>
            <a:r>
              <a:rPr lang="en-GB" sz="3000">
                <a:solidFill>
                  <a:schemeClr val="dk2"/>
                </a:solidFill>
                <a:latin typeface="Montserrat"/>
                <a:ea typeface="Montserrat"/>
                <a:cs typeface="Montserrat"/>
                <a:sym typeface="Montserrat"/>
              </a:rPr>
              <a:t> in the text.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The number of gaps tells you how many letters are missing.</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1260475"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76" name="Google Shape;176;p28"/>
          <p:cNvSpPr txBox="1"/>
          <p:nvPr/>
        </p:nvSpPr>
        <p:spPr>
          <a:xfrm>
            <a:off x="10111900" y="595000"/>
            <a:ext cx="7572900" cy="9004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Heute ist Samstag!</a:t>
            </a:r>
            <a:endParaRPr b="1"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Mia g _ _ _  heute mit ihrer Mutter in die Stadt, aber Wolfgang b _ _ _ _ _  zu Hause .</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Er will seine H_ _ _ _ _ _ _ _ _ _ _  machen und dann Schlagzeug s _ _ _ _ _ _ . Das ist t _ _ _ ! 😊</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Mia wird mit Mutti n _ _ _  Kleidung kaufen und viel Kaffee t _ _ _ _ _ _ .</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Wolfgang spielt lieber M_ _ _ _ , aber er m _ _ _ arbeiten! M _ _ _ _ _ _ _ _ _ lernt er nicht gern! </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Danach soll er die K _ _ _ _ putzen und das </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1200"/>
              </a:spcAft>
              <a:buNone/>
            </a:pPr>
            <a:r>
              <a:rPr lang="en-GB" sz="3000">
                <a:solidFill>
                  <a:schemeClr val="dk2"/>
                </a:solidFill>
                <a:highlight>
                  <a:srgbClr val="FFFFFF"/>
                </a:highlight>
                <a:latin typeface="Montserrat"/>
                <a:ea typeface="Montserrat"/>
                <a:cs typeface="Montserrat"/>
                <a:sym typeface="Montserrat"/>
              </a:rPr>
              <a:t>E _ _ _ _ kochen!</a:t>
            </a:r>
            <a:endParaRPr sz="3000">
              <a:solidFill>
                <a:schemeClr val="dk2"/>
              </a:solidFill>
              <a:highlight>
                <a:srgbClr val="FFFFFF"/>
              </a:highlight>
              <a:latin typeface="Montserrat"/>
              <a:ea typeface="Montserrat"/>
              <a:cs typeface="Montserrat"/>
              <a:sym typeface="Montserrat"/>
            </a:endParaRPr>
          </a:p>
        </p:txBody>
      </p:sp>
      <p:pic>
        <p:nvPicPr>
          <p:cNvPr id="177" name="Google Shape;177;p28"/>
          <p:cNvPicPr preferRelativeResize="0"/>
          <p:nvPr/>
        </p:nvPicPr>
        <p:blipFill>
          <a:blip r:embed="rId3">
            <a:alphaModFix/>
          </a:blip>
          <a:stretch>
            <a:fillRect/>
          </a:stretch>
        </p:blipFill>
        <p:spPr>
          <a:xfrm>
            <a:off x="130525" y="502600"/>
            <a:ext cx="9607353" cy="8686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Writing</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B</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2800">
              <a:solidFill>
                <a:schemeClr val="dk2"/>
              </a:solidFill>
              <a:highlight>
                <a:schemeClr val="lt1"/>
              </a:highlight>
              <a:latin typeface="Montserrat"/>
              <a:ea typeface="Montserrat"/>
              <a:cs typeface="Montserrat"/>
              <a:sym typeface="Montserrat"/>
            </a:endParaRPr>
          </a:p>
          <a:p>
            <a:pPr indent="0" lvl="0" marL="0" rtl="0" algn="l">
              <a:spcBef>
                <a:spcPts val="800"/>
              </a:spcBef>
              <a:spcAft>
                <a:spcPts val="0"/>
              </a:spcAft>
              <a:buNone/>
            </a:pPr>
            <a:r>
              <a:rPr lang="en-GB" sz="2800">
                <a:solidFill>
                  <a:schemeClr val="dk2"/>
                </a:solidFill>
                <a:latin typeface="Montserrat"/>
                <a:ea typeface="Montserrat"/>
                <a:cs typeface="Montserrat"/>
                <a:sym typeface="Montserrat"/>
              </a:rPr>
              <a:t>What happened </a:t>
            </a:r>
            <a:r>
              <a:rPr b="1" lang="en-GB" sz="2800">
                <a:solidFill>
                  <a:schemeClr val="dk2"/>
                </a:solidFill>
                <a:latin typeface="Montserrat"/>
                <a:ea typeface="Montserrat"/>
                <a:cs typeface="Montserrat"/>
                <a:sym typeface="Montserrat"/>
              </a:rPr>
              <a:t>last week?</a:t>
            </a:r>
            <a:r>
              <a:rPr lang="en-GB" sz="2800">
                <a:solidFill>
                  <a:schemeClr val="dk2"/>
                </a:solidFill>
                <a:latin typeface="Montserrat"/>
                <a:ea typeface="Montserrat"/>
                <a:cs typeface="Montserrat"/>
                <a:sym typeface="Montserrat"/>
              </a:rPr>
              <a:t> What will happen </a:t>
            </a:r>
            <a:r>
              <a:rPr b="1" lang="en-GB" sz="2800">
                <a:solidFill>
                  <a:schemeClr val="dk2"/>
                </a:solidFill>
                <a:latin typeface="Montserrat"/>
                <a:ea typeface="Montserrat"/>
                <a:cs typeface="Montserrat"/>
                <a:sym typeface="Montserrat"/>
              </a:rPr>
              <a:t>next week?</a:t>
            </a:r>
            <a:endParaRPr b="1"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On the next slide, write </a:t>
            </a:r>
            <a:r>
              <a:rPr b="1" lang="en-GB" sz="2800">
                <a:solidFill>
                  <a:schemeClr val="dk2"/>
                </a:solidFill>
                <a:latin typeface="Montserrat"/>
                <a:ea typeface="Montserrat"/>
                <a:cs typeface="Montserrat"/>
                <a:sym typeface="Montserrat"/>
              </a:rPr>
              <a:t>between one and three sentences</a:t>
            </a:r>
            <a:r>
              <a:rPr lang="en-GB" sz="2800">
                <a:solidFill>
                  <a:schemeClr val="dk2"/>
                </a:solidFill>
                <a:latin typeface="Montserrat"/>
                <a:ea typeface="Montserrat"/>
                <a:cs typeface="Montserrat"/>
                <a:sym typeface="Montserrat"/>
              </a:rPr>
              <a:t> in German for </a:t>
            </a:r>
            <a:r>
              <a:rPr b="1" lang="en-GB" sz="2800">
                <a:solidFill>
                  <a:schemeClr val="dk2"/>
                </a:solidFill>
                <a:latin typeface="Montserrat"/>
                <a:ea typeface="Montserrat"/>
                <a:cs typeface="Montserrat"/>
                <a:sym typeface="Montserrat"/>
              </a:rPr>
              <a:t>each picture</a:t>
            </a:r>
            <a:r>
              <a:rPr lang="en-GB" sz="2800">
                <a:solidFill>
                  <a:schemeClr val="dk2"/>
                </a:solidFill>
                <a:latin typeface="Montserrat"/>
                <a:ea typeface="Montserrat"/>
                <a:cs typeface="Montserrat"/>
                <a:sym typeface="Montserrat"/>
              </a:rPr>
              <a:t>. Write your sentences in the </a:t>
            </a:r>
            <a:r>
              <a:rPr b="1" lang="en-GB" sz="2800">
                <a:solidFill>
                  <a:schemeClr val="dk2"/>
                </a:solidFill>
                <a:latin typeface="Montserrat"/>
                <a:ea typeface="Montserrat"/>
                <a:cs typeface="Montserrat"/>
                <a:sym typeface="Montserrat"/>
              </a:rPr>
              <a:t>blank box on the right. </a:t>
            </a:r>
            <a:r>
              <a:rPr lang="en-GB" sz="2800">
                <a:solidFill>
                  <a:schemeClr val="dk2"/>
                </a:solidFill>
                <a:latin typeface="Montserrat"/>
                <a:ea typeface="Montserrat"/>
                <a:cs typeface="Montserrat"/>
                <a:sym typeface="Montserrat"/>
              </a:rPr>
              <a:t>Use </a:t>
            </a:r>
            <a:r>
              <a:rPr b="1" lang="en-GB" sz="2800">
                <a:solidFill>
                  <a:schemeClr val="dk2"/>
                </a:solidFill>
                <a:latin typeface="Montserrat"/>
                <a:ea typeface="Montserrat"/>
                <a:cs typeface="Montserrat"/>
                <a:sym typeface="Montserrat"/>
              </a:rPr>
              <a:t>all</a:t>
            </a:r>
            <a:r>
              <a:rPr lang="en-GB" sz="2800">
                <a:solidFill>
                  <a:schemeClr val="dk2"/>
                </a:solidFill>
                <a:latin typeface="Montserrat"/>
                <a:ea typeface="Montserrat"/>
                <a:cs typeface="Montserrat"/>
                <a:sym typeface="Montserrat"/>
              </a:rPr>
              <a:t> </a:t>
            </a:r>
            <a:r>
              <a:rPr b="1" lang="en-GB" sz="2800">
                <a:solidFill>
                  <a:schemeClr val="dk2"/>
                </a:solidFill>
                <a:latin typeface="Montserrat"/>
                <a:ea typeface="Montserrat"/>
                <a:cs typeface="Montserrat"/>
                <a:sym typeface="Montserrat"/>
              </a:rPr>
              <a:t>of the German words</a:t>
            </a:r>
            <a:r>
              <a:rPr lang="en-GB" sz="2800">
                <a:solidFill>
                  <a:schemeClr val="dk2"/>
                </a:solidFill>
                <a:latin typeface="Montserrat"/>
                <a:ea typeface="Montserrat"/>
                <a:cs typeface="Montserrat"/>
                <a:sym typeface="Montserrat"/>
              </a:rPr>
              <a:t> under the boxes.</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Try to </a:t>
            </a:r>
            <a:r>
              <a:rPr b="1" lang="en-GB" sz="2800">
                <a:solidFill>
                  <a:schemeClr val="dk2"/>
                </a:solidFill>
                <a:latin typeface="Montserrat"/>
                <a:ea typeface="Montserrat"/>
                <a:cs typeface="Montserrat"/>
                <a:sym typeface="Montserrat"/>
              </a:rPr>
              <a:t>show that you know what the words</a:t>
            </a:r>
            <a:r>
              <a:rPr lang="en-GB" sz="2800">
                <a:solidFill>
                  <a:schemeClr val="dk2"/>
                </a:solidFill>
                <a:latin typeface="Montserrat"/>
                <a:ea typeface="Montserrat"/>
                <a:cs typeface="Montserrat"/>
                <a:sym typeface="Montserrat"/>
              </a:rPr>
              <a:t> mean by writing </a:t>
            </a:r>
            <a:r>
              <a:rPr b="1" lang="en-GB" sz="2800">
                <a:solidFill>
                  <a:schemeClr val="dk2"/>
                </a:solidFill>
                <a:latin typeface="Montserrat"/>
                <a:ea typeface="Montserrat"/>
                <a:cs typeface="Montserrat"/>
                <a:sym typeface="Montserrat"/>
              </a:rPr>
              <a:t>full</a:t>
            </a:r>
            <a:r>
              <a:rPr lang="en-GB" sz="2800">
                <a:solidFill>
                  <a:schemeClr val="dk2"/>
                </a:solidFill>
                <a:latin typeface="Montserrat"/>
                <a:ea typeface="Montserrat"/>
                <a:cs typeface="Montserrat"/>
                <a:sym typeface="Montserrat"/>
              </a:rPr>
              <a:t>, </a:t>
            </a:r>
            <a:r>
              <a:rPr b="1" lang="en-GB" sz="2800">
                <a:solidFill>
                  <a:schemeClr val="dk2"/>
                </a:solidFill>
                <a:latin typeface="Montserrat"/>
                <a:ea typeface="Montserrat"/>
                <a:cs typeface="Montserrat"/>
                <a:sym typeface="Montserrat"/>
              </a:rPr>
              <a:t>interesting</a:t>
            </a:r>
            <a:r>
              <a:rPr lang="en-GB" sz="2800">
                <a:solidFill>
                  <a:schemeClr val="dk2"/>
                </a:solidFill>
                <a:latin typeface="Montserrat"/>
                <a:ea typeface="Montserrat"/>
                <a:cs typeface="Montserrat"/>
                <a:sym typeface="Montserrat"/>
              </a:rPr>
              <a:t>, and </a:t>
            </a:r>
            <a:r>
              <a:rPr b="1" lang="en-GB" sz="2800">
                <a:solidFill>
                  <a:schemeClr val="dk2"/>
                </a:solidFill>
                <a:latin typeface="Montserrat"/>
                <a:ea typeface="Montserrat"/>
                <a:cs typeface="Montserrat"/>
                <a:sym typeface="Montserrat"/>
              </a:rPr>
              <a:t>varied</a:t>
            </a:r>
            <a:r>
              <a:rPr lang="en-GB" sz="2800">
                <a:solidFill>
                  <a:schemeClr val="dk2"/>
                </a:solidFill>
                <a:latin typeface="Montserrat"/>
                <a:ea typeface="Montserrat"/>
                <a:cs typeface="Montserrat"/>
                <a:sym typeface="Montserrat"/>
              </a:rPr>
              <a:t> sentences that make sense. You can use your imagination if you like!</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1260475"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88" name="Google Shape;188;p30"/>
          <p:cNvGraphicFramePr/>
          <p:nvPr/>
        </p:nvGraphicFramePr>
        <p:xfrm>
          <a:off x="917950" y="5113825"/>
          <a:ext cx="3000000" cy="3000000"/>
        </p:xfrm>
        <a:graphic>
          <a:graphicData uri="http://schemas.openxmlformats.org/drawingml/2006/table">
            <a:tbl>
              <a:tblPr>
                <a:noFill/>
                <a:tableStyleId>{D1F472C9-9E2A-48B9-BB73-CF4D3C2B019F}</a:tableStyleId>
              </a:tblPr>
              <a:tblGrid>
                <a:gridCol w="4125325"/>
                <a:gridCol w="10435150"/>
              </a:tblGrid>
              <a:tr h="190500">
                <a:tc gridSpan="2">
                  <a:txBody>
                    <a:bodyPr/>
                    <a:lstStyle/>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2. Next week</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hMerge="1"/>
              </a:tr>
              <a:tr h="1152525">
                <a:tc rowSpan="2">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ctr">
                        <a:lnSpc>
                          <a:spcPct val="115000"/>
                        </a:lnSpc>
                        <a:spcBef>
                          <a:spcPts val="1200"/>
                        </a:spcBef>
                        <a:spcAft>
                          <a:spcPts val="0"/>
                        </a:spcAft>
                        <a:buNone/>
                      </a:pPr>
                      <a:r>
                        <a:t/>
                      </a:r>
                      <a:endParaRPr b="1" sz="2800">
                        <a:solidFill>
                          <a:schemeClr val="dk2"/>
                        </a:solidFill>
                        <a:latin typeface="Montserrat"/>
                        <a:ea typeface="Montserrat"/>
                        <a:cs typeface="Montserrat"/>
                        <a:sym typeface="Montserrat"/>
                      </a:endParaRPr>
                    </a:p>
                    <a:p>
                      <a:pPr indent="0" lvl="0" marL="0" rtl="0" algn="ctr">
                        <a:lnSpc>
                          <a:spcPct val="115000"/>
                        </a:lnSpc>
                        <a:spcBef>
                          <a:spcPts val="1200"/>
                        </a:spcBef>
                        <a:spcAft>
                          <a:spcPts val="0"/>
                        </a:spcAft>
                        <a:buNone/>
                      </a:pPr>
                      <a:r>
                        <a:t/>
                      </a:r>
                      <a:endParaRPr b="1" sz="2800">
                        <a:solidFill>
                          <a:schemeClr val="dk2"/>
                        </a:solidFill>
                        <a:latin typeface="Montserrat"/>
                        <a:ea typeface="Montserrat"/>
                        <a:cs typeface="Montserrat"/>
                        <a:sym typeface="Montserrat"/>
                      </a:endParaRPr>
                    </a:p>
                    <a:p>
                      <a:pPr indent="0" lvl="0" marL="0" rtl="0" algn="ctr">
                        <a:lnSpc>
                          <a:spcPct val="115000"/>
                        </a:lnSpc>
                        <a:spcBef>
                          <a:spcPts val="1200"/>
                        </a:spcBef>
                        <a:spcAft>
                          <a:spcPts val="0"/>
                        </a:spcAft>
                        <a:buNone/>
                      </a:pPr>
                      <a:r>
                        <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90500">
                <a:tc vMerge="1"/>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besuchen / der Freund / das Konzert / Lieblings-</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graphicFrame>
        <p:nvGraphicFramePr>
          <p:cNvPr id="189" name="Google Shape;189;p30"/>
          <p:cNvGraphicFramePr/>
          <p:nvPr/>
        </p:nvGraphicFramePr>
        <p:xfrm>
          <a:off x="917950" y="541825"/>
          <a:ext cx="3000000" cy="3000000"/>
        </p:xfrm>
        <a:graphic>
          <a:graphicData uri="http://schemas.openxmlformats.org/drawingml/2006/table">
            <a:tbl>
              <a:tblPr>
                <a:noFill/>
                <a:tableStyleId>{D1F472C9-9E2A-48B9-BB73-CF4D3C2B019F}</a:tableStyleId>
              </a:tblPr>
              <a:tblGrid>
                <a:gridCol w="4125325"/>
                <a:gridCol w="10435150"/>
              </a:tblGrid>
              <a:tr h="190500">
                <a:tc gridSpan="2">
                  <a:txBody>
                    <a:bodyPr/>
                    <a:lstStyle/>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1.</a:t>
                      </a:r>
                      <a:r>
                        <a:rPr b="1" lang="en-GB" sz="2800">
                          <a:solidFill>
                            <a:schemeClr val="dk2"/>
                          </a:solidFill>
                          <a:latin typeface="Montserrat"/>
                          <a:ea typeface="Montserrat"/>
                          <a:cs typeface="Montserrat"/>
                          <a:sym typeface="Montserrat"/>
                        </a:rPr>
                        <a:t> Last week</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hMerge="1"/>
              </a:tr>
              <a:tr h="1152525">
                <a:tc rowSpan="2">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ctr">
                        <a:lnSpc>
                          <a:spcPct val="115000"/>
                        </a:lnSpc>
                        <a:spcBef>
                          <a:spcPts val="1200"/>
                        </a:spcBef>
                        <a:spcAft>
                          <a:spcPts val="0"/>
                        </a:spcAft>
                        <a:buNone/>
                      </a:pPr>
                      <a:r>
                        <a:t/>
                      </a:r>
                      <a:endParaRPr b="1" sz="2800">
                        <a:solidFill>
                          <a:schemeClr val="dk2"/>
                        </a:solidFill>
                        <a:latin typeface="Montserrat"/>
                        <a:ea typeface="Montserrat"/>
                        <a:cs typeface="Montserrat"/>
                        <a:sym typeface="Montserrat"/>
                      </a:endParaRPr>
                    </a:p>
                    <a:p>
                      <a:pPr indent="0" lvl="0" marL="0" rtl="0" algn="ctr">
                        <a:lnSpc>
                          <a:spcPct val="115000"/>
                        </a:lnSpc>
                        <a:spcBef>
                          <a:spcPts val="1200"/>
                        </a:spcBef>
                        <a:spcAft>
                          <a:spcPts val="0"/>
                        </a:spcAft>
                        <a:buNone/>
                      </a:pPr>
                      <a:r>
                        <a:t/>
                      </a:r>
                      <a:endParaRPr b="1" sz="2800">
                        <a:solidFill>
                          <a:schemeClr val="dk2"/>
                        </a:solidFill>
                        <a:latin typeface="Montserrat"/>
                        <a:ea typeface="Montserrat"/>
                        <a:cs typeface="Montserrat"/>
                        <a:sym typeface="Montserrat"/>
                      </a:endParaRPr>
                    </a:p>
                    <a:p>
                      <a:pPr indent="0" lvl="0" marL="0" rtl="0" algn="ctr">
                        <a:lnSpc>
                          <a:spcPct val="115000"/>
                        </a:lnSpc>
                        <a:spcBef>
                          <a:spcPts val="1200"/>
                        </a:spcBef>
                        <a:spcAft>
                          <a:spcPts val="0"/>
                        </a:spcAft>
                        <a:buNone/>
                      </a:pPr>
                      <a:r>
                        <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90500">
                <a:tc vMerge="1"/>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fahren / der Zug / schön / der See</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pic>
        <p:nvPicPr>
          <p:cNvPr id="190" name="Google Shape;190;p30"/>
          <p:cNvPicPr preferRelativeResize="0"/>
          <p:nvPr/>
        </p:nvPicPr>
        <p:blipFill>
          <a:blip r:embed="rId3">
            <a:alphaModFix/>
          </a:blip>
          <a:stretch>
            <a:fillRect/>
          </a:stretch>
        </p:blipFill>
        <p:spPr>
          <a:xfrm>
            <a:off x="1026575" y="1933491"/>
            <a:ext cx="3901800" cy="2392816"/>
          </a:xfrm>
          <a:prstGeom prst="rect">
            <a:avLst/>
          </a:prstGeom>
          <a:noFill/>
          <a:ln>
            <a:noFill/>
          </a:ln>
        </p:spPr>
      </p:pic>
      <p:pic>
        <p:nvPicPr>
          <p:cNvPr id="191" name="Google Shape;191;p30"/>
          <p:cNvPicPr preferRelativeResize="0"/>
          <p:nvPr/>
        </p:nvPicPr>
        <p:blipFill>
          <a:blip r:embed="rId4">
            <a:alphaModFix/>
          </a:blip>
          <a:stretch>
            <a:fillRect/>
          </a:stretch>
        </p:blipFill>
        <p:spPr>
          <a:xfrm>
            <a:off x="1026575" y="6446916"/>
            <a:ext cx="3901800" cy="230658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1"/>
          <p:cNvSpPr txBox="1"/>
          <p:nvPr/>
        </p:nvSpPr>
        <p:spPr>
          <a:xfrm>
            <a:off x="3532950" y="3720175"/>
            <a:ext cx="112221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6000">
                <a:solidFill>
                  <a:schemeClr val="dk2"/>
                </a:solidFill>
                <a:latin typeface="Montserrat"/>
                <a:ea typeface="Montserrat"/>
                <a:cs typeface="Montserrat"/>
                <a:sym typeface="Montserrat"/>
              </a:rPr>
              <a:t>SECTION D - SPEAKING</a:t>
            </a:r>
            <a:endParaRPr b="1" sz="6000">
              <a:solidFill>
                <a:schemeClr val="dk2"/>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2"/>
          <p:cNvSpPr txBox="1"/>
          <p:nvPr/>
        </p:nvSpPr>
        <p:spPr>
          <a:xfrm>
            <a:off x="2117625" y="2757925"/>
            <a:ext cx="14300400" cy="394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GB" sz="4000">
                <a:solidFill>
                  <a:schemeClr val="dk2"/>
                </a:solidFill>
                <a:latin typeface="Montserrat"/>
                <a:ea typeface="Montserrat"/>
                <a:cs typeface="Montserrat"/>
                <a:sym typeface="Montserrat"/>
              </a:rPr>
              <a:t>Before you start</a:t>
            </a:r>
            <a:r>
              <a:rPr lang="en-GB" sz="4000">
                <a:solidFill>
                  <a:schemeClr val="dk2"/>
                </a:solidFill>
                <a:latin typeface="Montserrat"/>
                <a:ea typeface="Montserrat"/>
                <a:cs typeface="Montserrat"/>
                <a:sym typeface="Montserrat"/>
              </a:rPr>
              <a:t> this section of the test, please go to this website:</a:t>
            </a:r>
            <a:r>
              <a:rPr lang="en-GB" sz="4000">
                <a:solidFill>
                  <a:schemeClr val="dk2"/>
                </a:solidFill>
                <a:uFill>
                  <a:noFill/>
                </a:uFill>
                <a:latin typeface="Montserrat"/>
                <a:ea typeface="Montserrat"/>
                <a:cs typeface="Montserrat"/>
                <a:sym typeface="Montserrat"/>
                <a:hlinkClick r:id="rId3">
                  <a:extLst>
                    <a:ext uri="{A12FA001-AC4F-418D-AE19-62706E023703}">
                      <ahyp:hlinkClr val="tx"/>
                    </a:ext>
                  </a:extLst>
                </a:hlinkClick>
              </a:rPr>
              <a:t> </a:t>
            </a:r>
            <a:r>
              <a:rPr lang="en-GB" sz="4000" u="sng">
                <a:solidFill>
                  <a:schemeClr val="dk2"/>
                </a:solidFill>
                <a:latin typeface="Montserrat"/>
                <a:ea typeface="Montserrat"/>
                <a:cs typeface="Montserrat"/>
                <a:sym typeface="Montserrat"/>
                <a:hlinkClick r:id="rId4">
                  <a:extLst>
                    <a:ext uri="{A12FA001-AC4F-418D-AE19-62706E023703}">
                      <ahyp:hlinkClr val="tx"/>
                    </a:ext>
                  </a:extLst>
                </a:hlinkClick>
              </a:rPr>
              <a:t>vocaroo.com</a:t>
            </a:r>
            <a:r>
              <a:rPr lang="en-GB" sz="4000">
                <a:solidFill>
                  <a:schemeClr val="dk2"/>
                </a:solidFill>
                <a:latin typeface="Montserrat"/>
                <a:ea typeface="Montserrat"/>
                <a:cs typeface="Montserrat"/>
                <a:sym typeface="Montserrat"/>
              </a:rPr>
              <a:t>.</a:t>
            </a:r>
            <a:endParaRPr sz="4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40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rPr lang="en-GB" sz="4000">
                <a:solidFill>
                  <a:schemeClr val="dk2"/>
                </a:solidFill>
                <a:latin typeface="Montserrat"/>
                <a:ea typeface="Montserrat"/>
                <a:cs typeface="Montserrat"/>
                <a:sym typeface="Montserrat"/>
              </a:rPr>
              <a:t>It will open in a new tab. </a:t>
            </a:r>
            <a:r>
              <a:rPr b="1" lang="en-GB" sz="4000">
                <a:solidFill>
                  <a:schemeClr val="dk2"/>
                </a:solidFill>
                <a:latin typeface="Montserrat"/>
                <a:ea typeface="Montserrat"/>
                <a:cs typeface="Montserrat"/>
                <a:sym typeface="Montserrat"/>
              </a:rPr>
              <a:t>Click</a:t>
            </a:r>
            <a:r>
              <a:rPr lang="en-GB" sz="4000">
                <a:solidFill>
                  <a:schemeClr val="dk2"/>
                </a:solidFill>
                <a:latin typeface="Montserrat"/>
                <a:ea typeface="Montserrat"/>
                <a:cs typeface="Montserrat"/>
                <a:sym typeface="Montserrat"/>
              </a:rPr>
              <a:t> the red record button, then come back to this test.</a:t>
            </a:r>
            <a:endParaRPr sz="4000">
              <a:solidFill>
                <a:schemeClr val="dk2"/>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5"/>
          <p:cNvSpPr txBox="1"/>
          <p:nvPr/>
        </p:nvSpPr>
        <p:spPr>
          <a:xfrm>
            <a:off x="837775" y="890050"/>
            <a:ext cx="16248900" cy="7557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200"/>
              </a:spcBef>
              <a:spcAft>
                <a:spcPts val="0"/>
              </a:spcAft>
              <a:buNone/>
            </a:pPr>
            <a:r>
              <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This test is in five sections:</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 </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Section A: Listening (10 minutes)	</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Section B: Reading comprehension (20 minutes)				</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Section C: Writing (20 minutes)</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Section D: Speaking (5-10 minutes)</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Section E: Reading aloud (5-10 minutes)</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000">
                <a:solidFill>
                  <a:schemeClr val="dk2"/>
                </a:solidFill>
                <a:latin typeface="Montserrat"/>
                <a:ea typeface="Montserrat"/>
                <a:cs typeface="Montserrat"/>
                <a:sym typeface="Montserrat"/>
              </a:rPr>
              <a:t>This makes a total of </a:t>
            </a:r>
            <a:r>
              <a:rPr b="1" lang="en-GB" sz="3000">
                <a:solidFill>
                  <a:schemeClr val="dk2"/>
                </a:solidFill>
                <a:latin typeface="Montserrat"/>
                <a:ea typeface="Montserrat"/>
                <a:cs typeface="Montserrat"/>
                <a:sym typeface="Montserrat"/>
              </a:rPr>
              <a:t>65-75</a:t>
            </a:r>
            <a:r>
              <a:rPr b="1" lang="en-GB" sz="3000">
                <a:solidFill>
                  <a:schemeClr val="dk2"/>
                </a:solidFill>
                <a:latin typeface="Montserrat"/>
                <a:ea typeface="Montserrat"/>
                <a:cs typeface="Montserrat"/>
                <a:sym typeface="Montserrat"/>
              </a:rPr>
              <a:t> minutes</a:t>
            </a:r>
            <a:r>
              <a:rPr lang="en-GB" sz="3000">
                <a:solidFill>
                  <a:schemeClr val="dk2"/>
                </a:solidFill>
                <a:latin typeface="Montserrat"/>
                <a:ea typeface="Montserrat"/>
                <a:cs typeface="Montserrat"/>
                <a:sym typeface="Montserrat"/>
              </a:rPr>
              <a:t> to complete the entire test.</a:t>
            </a:r>
            <a:endParaRPr sz="30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Remember – always have a go! If you know some words, </a:t>
            </a:r>
            <a:r>
              <a:rPr b="1" lang="en-GB" sz="3000">
                <a:solidFill>
                  <a:schemeClr val="dk2"/>
                </a:solidFill>
                <a:highlight>
                  <a:srgbClr val="FFFFFF"/>
                </a:highlight>
                <a:latin typeface="Montserrat"/>
                <a:ea typeface="Montserrat"/>
                <a:cs typeface="Montserrat"/>
                <a:sym typeface="Montserrat"/>
              </a:rPr>
              <a:t>just do what you can!</a:t>
            </a:r>
            <a:endParaRPr b="1" sz="3000">
              <a:solidFill>
                <a:schemeClr val="dk2"/>
              </a:solidFill>
              <a:highlight>
                <a:srgbClr val="FFFFFF"/>
              </a:highlight>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3"/>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Speaking</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1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On the next slide,</a:t>
            </a:r>
            <a:r>
              <a:rPr b="1" lang="en-GB" sz="2800">
                <a:solidFill>
                  <a:schemeClr val="dk2"/>
                </a:solidFill>
                <a:latin typeface="Montserrat"/>
                <a:ea typeface="Montserrat"/>
                <a:cs typeface="Montserrat"/>
                <a:sym typeface="Montserrat"/>
              </a:rPr>
              <a:t> look at</a:t>
            </a:r>
            <a:r>
              <a:rPr lang="en-GB" sz="2800">
                <a:solidFill>
                  <a:schemeClr val="dk2"/>
                </a:solidFill>
                <a:latin typeface="Montserrat"/>
                <a:ea typeface="Montserrat"/>
                <a:cs typeface="Montserrat"/>
                <a:sym typeface="Montserrat"/>
              </a:rPr>
              <a:t> the photo and </a:t>
            </a:r>
            <a:r>
              <a:rPr b="1" lang="en-GB" sz="2800">
                <a:solidFill>
                  <a:schemeClr val="dk2"/>
                </a:solidFill>
                <a:latin typeface="Montserrat"/>
                <a:ea typeface="Montserrat"/>
                <a:cs typeface="Montserrat"/>
                <a:sym typeface="Montserrat"/>
              </a:rPr>
              <a:t>answer the questions</a:t>
            </a:r>
            <a:r>
              <a:rPr lang="en-GB" sz="2800">
                <a:solidFill>
                  <a:schemeClr val="dk2"/>
                </a:solidFill>
                <a:latin typeface="Montserrat"/>
                <a:ea typeface="Montserrat"/>
                <a:cs typeface="Montserrat"/>
                <a:sym typeface="Montserrat"/>
              </a:rPr>
              <a:t> </a:t>
            </a:r>
            <a:r>
              <a:rPr b="1" lang="en-GB" sz="2800">
                <a:solidFill>
                  <a:schemeClr val="dk2"/>
                </a:solidFill>
                <a:latin typeface="Montserrat"/>
                <a:ea typeface="Montserrat"/>
                <a:cs typeface="Montserrat"/>
                <a:sym typeface="Montserrat"/>
              </a:rPr>
              <a:t>in </a:t>
            </a:r>
            <a:r>
              <a:rPr b="1" lang="en-GB" sz="2800">
                <a:solidFill>
                  <a:schemeClr val="dk2"/>
                </a:solidFill>
                <a:latin typeface="Montserrat"/>
                <a:ea typeface="Montserrat"/>
                <a:cs typeface="Montserrat"/>
                <a:sym typeface="Montserrat"/>
              </a:rPr>
              <a:t>German</a:t>
            </a:r>
            <a:r>
              <a:rPr b="1" lang="en-GB" sz="2800">
                <a:solidFill>
                  <a:schemeClr val="dk2"/>
                </a:solidFill>
                <a:latin typeface="Montserrat"/>
                <a:ea typeface="Montserrat"/>
                <a:cs typeface="Montserrat"/>
                <a:sym typeface="Montserrat"/>
              </a:rPr>
              <a:t>.</a:t>
            </a:r>
            <a:r>
              <a:rPr lang="en-GB" sz="2800">
                <a:solidFill>
                  <a:schemeClr val="dk2"/>
                </a:solidFill>
                <a:latin typeface="Montserrat"/>
                <a:ea typeface="Montserrat"/>
                <a:cs typeface="Montserrat"/>
                <a:sym typeface="Montserrat"/>
              </a:rPr>
              <a:t> For each idea you say, you will get 2 marks for expressing the </a:t>
            </a:r>
            <a:r>
              <a:rPr b="1" lang="en-GB" sz="2800">
                <a:solidFill>
                  <a:schemeClr val="dk2"/>
                </a:solidFill>
                <a:latin typeface="Montserrat"/>
                <a:ea typeface="Montserrat"/>
                <a:cs typeface="Montserrat"/>
                <a:sym typeface="Montserrat"/>
              </a:rPr>
              <a:t>meaning</a:t>
            </a:r>
            <a:r>
              <a:rPr lang="en-GB" sz="2800">
                <a:solidFill>
                  <a:schemeClr val="dk2"/>
                </a:solidFill>
                <a:latin typeface="Montserrat"/>
                <a:ea typeface="Montserrat"/>
                <a:cs typeface="Montserrat"/>
                <a:sym typeface="Montserrat"/>
              </a:rPr>
              <a:t>, and 1 mark for speaking </a:t>
            </a:r>
            <a:r>
              <a:rPr b="1" lang="en-GB" sz="2800">
                <a:solidFill>
                  <a:schemeClr val="dk2"/>
                </a:solidFill>
                <a:latin typeface="Montserrat"/>
                <a:ea typeface="Montserrat"/>
                <a:cs typeface="Montserrat"/>
                <a:sym typeface="Montserrat"/>
              </a:rPr>
              <a:t>accurately</a:t>
            </a:r>
            <a:r>
              <a:rPr lang="en-GB" sz="2800">
                <a:solidFill>
                  <a:schemeClr val="dk2"/>
                </a:solidFill>
                <a:latin typeface="Montserrat"/>
                <a:ea typeface="Montserrat"/>
                <a:cs typeface="Montserrat"/>
                <a:sym typeface="Montserrat"/>
              </a:rPr>
              <a:t>. In total (parts A &amp; B combined), you will get 2 marks for speaking </a:t>
            </a:r>
            <a:r>
              <a:rPr b="1" lang="en-GB" sz="2800">
                <a:solidFill>
                  <a:schemeClr val="dk2"/>
                </a:solidFill>
                <a:latin typeface="Montserrat"/>
                <a:ea typeface="Montserrat"/>
                <a:cs typeface="Montserrat"/>
                <a:sym typeface="Montserrat"/>
              </a:rPr>
              <a:t>fluently</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You have </a:t>
            </a:r>
            <a:r>
              <a:rPr b="1" lang="en-GB" sz="2800">
                <a:solidFill>
                  <a:schemeClr val="dk2"/>
                </a:solidFill>
                <a:latin typeface="Montserrat"/>
                <a:ea typeface="Montserrat"/>
                <a:cs typeface="Montserrat"/>
                <a:sym typeface="Montserrat"/>
              </a:rPr>
              <a:t>2 minutes</a:t>
            </a:r>
            <a:r>
              <a:rPr lang="en-GB" sz="2800">
                <a:solidFill>
                  <a:schemeClr val="dk2"/>
                </a:solidFill>
                <a:latin typeface="Montserrat"/>
                <a:ea typeface="Montserrat"/>
                <a:cs typeface="Montserrat"/>
                <a:sym typeface="Montserrat"/>
              </a:rPr>
              <a:t> to prepare all of your answers before you speak. It doesn’t matter if you make mistakes! Just try to keep going and say something that you know how to say.</a:t>
            </a:r>
            <a:endParaRPr sz="2800">
              <a:solidFill>
                <a:schemeClr val="dk2"/>
              </a:solidFill>
              <a:latin typeface="Montserrat"/>
              <a:ea typeface="Montserrat"/>
              <a:cs typeface="Montserrat"/>
              <a:sym typeface="Montserrat"/>
            </a:endParaRPr>
          </a:p>
          <a:p>
            <a:pPr indent="0" lvl="0" marL="0" rtl="0" algn="l">
              <a:lnSpc>
                <a:spcPct val="107916"/>
              </a:lnSpc>
              <a:spcBef>
                <a:spcPts val="0"/>
              </a:spcBef>
              <a:spcAft>
                <a:spcPts val="0"/>
              </a:spcAft>
              <a:buNone/>
            </a:pPr>
            <a:r>
              <a:t/>
            </a:r>
            <a:endParaRPr b="1"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2"/>
                </a:solidFill>
              </a:rPr>
              <a:t>‹#›</a:t>
            </a:fld>
            <a:endParaRPr>
              <a:solidFill>
                <a:schemeClr val="dk2"/>
              </a:solidFill>
            </a:endParaRPr>
          </a:p>
        </p:txBody>
      </p:sp>
      <p:sp>
        <p:nvSpPr>
          <p:cNvPr id="212" name="Google Shape;212;p34"/>
          <p:cNvSpPr txBox="1"/>
          <p:nvPr/>
        </p:nvSpPr>
        <p:spPr>
          <a:xfrm>
            <a:off x="446675" y="373325"/>
            <a:ext cx="17641800" cy="21966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Speaking</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800"/>
              </a:spcAft>
              <a:buNone/>
            </a:pPr>
            <a:r>
              <a:rPr b="1" lang="en-GB" sz="4100">
                <a:solidFill>
                  <a:schemeClr val="dk2"/>
                </a:solidFill>
                <a:highlight>
                  <a:schemeClr val="lt1"/>
                </a:highlight>
                <a:latin typeface="Montserrat"/>
                <a:ea typeface="Montserrat"/>
                <a:cs typeface="Montserrat"/>
                <a:sym typeface="Montserrat"/>
              </a:rPr>
              <a:t>PART A</a:t>
            </a:r>
            <a:br>
              <a:rPr b="1" lang="en-GB" sz="4100">
                <a:solidFill>
                  <a:schemeClr val="dk2"/>
                </a:solidFill>
                <a:highlight>
                  <a:schemeClr val="lt1"/>
                </a:highlight>
                <a:latin typeface="Montserrat"/>
                <a:ea typeface="Montserrat"/>
                <a:cs typeface="Montserrat"/>
                <a:sym typeface="Montserrat"/>
              </a:rPr>
            </a:br>
            <a:r>
              <a:rPr lang="en-GB" sz="2800">
                <a:solidFill>
                  <a:schemeClr val="dk2"/>
                </a:solidFill>
                <a:latin typeface="Montserrat"/>
                <a:ea typeface="Montserrat"/>
                <a:cs typeface="Montserrat"/>
                <a:sym typeface="Montserrat"/>
              </a:rPr>
              <a:t>What can you see in this photo? Try to say at least </a:t>
            </a:r>
            <a:r>
              <a:rPr b="1" lang="en-GB" sz="2800">
                <a:solidFill>
                  <a:schemeClr val="dk2"/>
                </a:solidFill>
                <a:latin typeface="Montserrat"/>
                <a:ea typeface="Montserrat"/>
                <a:cs typeface="Montserrat"/>
                <a:sym typeface="Montserrat"/>
              </a:rPr>
              <a:t>4 different things in German.</a:t>
            </a:r>
            <a:r>
              <a:rPr lang="en-GB" sz="2800">
                <a:solidFill>
                  <a:schemeClr val="dk2"/>
                </a:solidFill>
                <a:latin typeface="Montserrat"/>
                <a:ea typeface="Montserrat"/>
                <a:cs typeface="Montserrat"/>
                <a:sym typeface="Montserrat"/>
              </a:rPr>
              <a:t> (12 marks)</a:t>
            </a:r>
            <a:endParaRPr>
              <a:solidFill>
                <a:schemeClr val="dk2"/>
              </a:solidFill>
            </a:endParaRPr>
          </a:p>
        </p:txBody>
      </p:sp>
      <p:sp>
        <p:nvSpPr>
          <p:cNvPr id="213" name="Google Shape;213;p34"/>
          <p:cNvSpPr txBox="1"/>
          <p:nvPr/>
        </p:nvSpPr>
        <p:spPr>
          <a:xfrm>
            <a:off x="426400" y="2732850"/>
            <a:ext cx="7113300" cy="6942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Here are some ideas about what you </a:t>
            </a:r>
            <a:r>
              <a:rPr b="1" lang="en-GB" sz="2800">
                <a:solidFill>
                  <a:schemeClr val="dk2"/>
                </a:solidFill>
                <a:latin typeface="Montserrat"/>
                <a:ea typeface="Montserrat"/>
                <a:cs typeface="Montserrat"/>
                <a:sym typeface="Montserrat"/>
              </a:rPr>
              <a:t>could </a:t>
            </a:r>
            <a:r>
              <a:rPr lang="en-GB" sz="2800">
                <a:solidFill>
                  <a:schemeClr val="dk2"/>
                </a:solidFill>
                <a:latin typeface="Montserrat"/>
                <a:ea typeface="Montserrat"/>
                <a:cs typeface="Montserrat"/>
                <a:sym typeface="Montserrat"/>
              </a:rPr>
              <a:t>say.</a:t>
            </a:r>
            <a:r>
              <a:rPr b="1" lang="en-GB" sz="2800">
                <a:solidFill>
                  <a:schemeClr val="dk2"/>
                </a:solidFill>
                <a:latin typeface="Montserrat"/>
                <a:ea typeface="Montserrat"/>
                <a:cs typeface="Montserrat"/>
                <a:sym typeface="Montserrat"/>
              </a:rPr>
              <a:t> You can say different things if you wish</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p>
            <a:pPr indent="-406400" lvl="0" marL="457200" rtl="0" algn="l">
              <a:lnSpc>
                <a:spcPct val="150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Say what you can see in the photo</a:t>
            </a:r>
            <a:endParaRPr sz="2800">
              <a:solidFill>
                <a:schemeClr val="dk2"/>
              </a:solidFill>
              <a:latin typeface="Montserrat"/>
              <a:ea typeface="Montserrat"/>
              <a:cs typeface="Montserrat"/>
              <a:sym typeface="Montserrat"/>
            </a:endParaRPr>
          </a:p>
          <a:p>
            <a:pPr indent="-406400" lvl="0" marL="457200" rtl="0" algn="l">
              <a:lnSpc>
                <a:spcPct val="150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Describe the man in the foreground</a:t>
            </a:r>
            <a:endParaRPr sz="2800">
              <a:solidFill>
                <a:schemeClr val="dk2"/>
              </a:solidFill>
              <a:latin typeface="Montserrat"/>
              <a:ea typeface="Montserrat"/>
              <a:cs typeface="Montserrat"/>
              <a:sym typeface="Montserrat"/>
            </a:endParaRPr>
          </a:p>
          <a:p>
            <a:pPr indent="-406400" lvl="0" marL="457200" rtl="0" algn="l">
              <a:lnSpc>
                <a:spcPct val="150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Say what the man is going to do</a:t>
            </a:r>
            <a:endParaRPr sz="2800">
              <a:solidFill>
                <a:schemeClr val="dk2"/>
              </a:solidFill>
              <a:latin typeface="Montserrat"/>
              <a:ea typeface="Montserrat"/>
              <a:cs typeface="Montserrat"/>
              <a:sym typeface="Montserrat"/>
            </a:endParaRPr>
          </a:p>
          <a:p>
            <a:pPr indent="-406400" lvl="0" marL="457200" rtl="0" algn="l">
              <a:lnSpc>
                <a:spcPct val="150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Describe the woman on the left (you can use your imagination)</a:t>
            </a:r>
            <a:endParaRPr sz="2800">
              <a:solidFill>
                <a:schemeClr val="dk2"/>
              </a:solidFill>
              <a:latin typeface="Montserrat"/>
              <a:ea typeface="Montserrat"/>
              <a:cs typeface="Montserrat"/>
              <a:sym typeface="Montserrat"/>
            </a:endParaRPr>
          </a:p>
          <a:p>
            <a:pPr indent="0" lvl="0" marL="457200" rtl="0" algn="l">
              <a:lnSpc>
                <a:spcPct val="115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2800">
              <a:solidFill>
                <a:schemeClr val="dk2"/>
              </a:solidFill>
              <a:latin typeface="Montserrat"/>
              <a:ea typeface="Montserrat"/>
              <a:cs typeface="Montserrat"/>
              <a:sym typeface="Montserrat"/>
            </a:endParaRPr>
          </a:p>
        </p:txBody>
      </p:sp>
      <p:pic>
        <p:nvPicPr>
          <p:cNvPr id="214" name="Google Shape;214;p34"/>
          <p:cNvPicPr preferRelativeResize="0"/>
          <p:nvPr/>
        </p:nvPicPr>
        <p:blipFill>
          <a:blip r:embed="rId3">
            <a:alphaModFix/>
          </a:blip>
          <a:stretch>
            <a:fillRect/>
          </a:stretch>
        </p:blipFill>
        <p:spPr>
          <a:xfrm>
            <a:off x="7539700" y="2722325"/>
            <a:ext cx="10548775" cy="593793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20" name="Google Shape;220;p35"/>
          <p:cNvSpPr txBox="1"/>
          <p:nvPr/>
        </p:nvSpPr>
        <p:spPr>
          <a:xfrm>
            <a:off x="446675" y="373325"/>
            <a:ext cx="17641800" cy="19812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Speaking</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800"/>
              </a:spcAft>
              <a:buNone/>
            </a:pPr>
            <a:r>
              <a:rPr b="1" lang="en-GB" sz="4100">
                <a:solidFill>
                  <a:schemeClr val="dk2"/>
                </a:solidFill>
                <a:highlight>
                  <a:schemeClr val="lt1"/>
                </a:highlight>
                <a:latin typeface="Montserrat"/>
                <a:ea typeface="Montserrat"/>
                <a:cs typeface="Montserrat"/>
                <a:sym typeface="Montserrat"/>
              </a:rPr>
              <a:t>PART B</a:t>
            </a:r>
            <a:br>
              <a:rPr b="1" lang="en-GB" sz="4100">
                <a:solidFill>
                  <a:schemeClr val="dk2"/>
                </a:solidFill>
                <a:highlight>
                  <a:schemeClr val="lt1"/>
                </a:highlight>
                <a:latin typeface="Montserrat"/>
                <a:ea typeface="Montserrat"/>
                <a:cs typeface="Montserrat"/>
                <a:sym typeface="Montserrat"/>
              </a:rPr>
            </a:br>
            <a:endParaRPr>
              <a:solidFill>
                <a:schemeClr val="dk2"/>
              </a:solidFill>
            </a:endParaRPr>
          </a:p>
        </p:txBody>
      </p:sp>
      <p:sp>
        <p:nvSpPr>
          <p:cNvPr id="221" name="Google Shape;221;p35"/>
          <p:cNvSpPr txBox="1"/>
          <p:nvPr/>
        </p:nvSpPr>
        <p:spPr>
          <a:xfrm>
            <a:off x="274000" y="4461950"/>
            <a:ext cx="7113300" cy="1111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Ask the woman on the left </a:t>
            </a:r>
            <a:r>
              <a:rPr b="1" lang="en-GB" sz="2800">
                <a:solidFill>
                  <a:schemeClr val="dk2"/>
                </a:solidFill>
                <a:latin typeface="Montserrat"/>
                <a:ea typeface="Montserrat"/>
                <a:cs typeface="Montserrat"/>
                <a:sym typeface="Montserrat"/>
              </a:rPr>
              <a:t>2 different questions in </a:t>
            </a:r>
            <a:r>
              <a:rPr b="1" lang="en-GB" sz="2800">
                <a:solidFill>
                  <a:schemeClr val="dk2"/>
                </a:solidFill>
                <a:latin typeface="Montserrat"/>
                <a:ea typeface="Montserrat"/>
                <a:cs typeface="Montserrat"/>
                <a:sym typeface="Montserrat"/>
              </a:rPr>
              <a:t>German</a:t>
            </a:r>
            <a:r>
              <a:rPr b="1" lang="en-GB" sz="2800">
                <a:solidFill>
                  <a:schemeClr val="dk2"/>
                </a:solidFill>
                <a:latin typeface="Montserrat"/>
                <a:ea typeface="Montserrat"/>
                <a:cs typeface="Montserrat"/>
                <a:sym typeface="Montserrat"/>
              </a:rPr>
              <a:t>. </a:t>
            </a:r>
            <a:r>
              <a:rPr lang="en-GB" sz="2800">
                <a:solidFill>
                  <a:schemeClr val="dk2"/>
                </a:solidFill>
                <a:latin typeface="Montserrat"/>
                <a:ea typeface="Montserrat"/>
                <a:cs typeface="Montserrat"/>
                <a:sym typeface="Montserrat"/>
              </a:rPr>
              <a:t>(6 marks)</a:t>
            </a:r>
            <a:endParaRPr sz="2800">
              <a:solidFill>
                <a:schemeClr val="dk2"/>
              </a:solidFill>
              <a:latin typeface="Montserrat"/>
              <a:ea typeface="Montserrat"/>
              <a:cs typeface="Montserrat"/>
              <a:sym typeface="Montserrat"/>
            </a:endParaRPr>
          </a:p>
        </p:txBody>
      </p:sp>
      <p:pic>
        <p:nvPicPr>
          <p:cNvPr id="222" name="Google Shape;222;p35"/>
          <p:cNvPicPr preferRelativeResize="0"/>
          <p:nvPr/>
        </p:nvPicPr>
        <p:blipFill>
          <a:blip r:embed="rId3">
            <a:alphaModFix/>
          </a:blip>
          <a:stretch>
            <a:fillRect/>
          </a:stretch>
        </p:blipFill>
        <p:spPr>
          <a:xfrm>
            <a:off x="7539700" y="2722325"/>
            <a:ext cx="10548775" cy="593793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6"/>
          <p:cNvSpPr txBox="1"/>
          <p:nvPr/>
        </p:nvSpPr>
        <p:spPr>
          <a:xfrm>
            <a:off x="3532950" y="3720175"/>
            <a:ext cx="11222100" cy="2955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6000">
                <a:solidFill>
                  <a:schemeClr val="dk2"/>
                </a:solidFill>
                <a:latin typeface="Montserrat"/>
                <a:ea typeface="Montserrat"/>
                <a:cs typeface="Montserrat"/>
                <a:sym typeface="Montserrat"/>
              </a:rPr>
              <a:t>SECTION E - READING ALOUD AND COMPREHENSION</a:t>
            </a:r>
            <a:endParaRPr b="1" sz="6000">
              <a:solidFill>
                <a:schemeClr val="dk2"/>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7"/>
          <p:cNvSpPr/>
          <p:nvPr/>
        </p:nvSpPr>
        <p:spPr>
          <a:xfrm>
            <a:off x="17269025" y="8733000"/>
            <a:ext cx="656700" cy="1203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7"/>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Reading Aloud And Comprehension</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A</a:t>
            </a:r>
            <a:endParaRPr b="1" sz="4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Read</a:t>
            </a:r>
            <a:r>
              <a:rPr lang="en-GB" sz="2800">
                <a:solidFill>
                  <a:schemeClr val="dk2"/>
                </a:solidFill>
                <a:latin typeface="Montserrat"/>
                <a:ea typeface="Montserrat"/>
                <a:cs typeface="Montserrat"/>
                <a:sym typeface="Montserrat"/>
              </a:rPr>
              <a:t> the following text </a:t>
            </a:r>
            <a:r>
              <a:rPr b="1" lang="en-GB" sz="2800">
                <a:solidFill>
                  <a:schemeClr val="dk2"/>
                </a:solidFill>
                <a:latin typeface="Montserrat"/>
                <a:ea typeface="Montserrat"/>
                <a:cs typeface="Montserrat"/>
                <a:sym typeface="Montserrat"/>
              </a:rPr>
              <a:t>aloud</a:t>
            </a:r>
            <a:r>
              <a:rPr lang="en-GB" sz="2800">
                <a:solidFill>
                  <a:schemeClr val="dk2"/>
                </a:solidFill>
                <a:latin typeface="Montserrat"/>
                <a:ea typeface="Montserrat"/>
                <a:cs typeface="Montserrat"/>
                <a:sym typeface="Montserrat"/>
              </a:rPr>
              <a:t>. You won’t know some of the words – don’t worry! Just do your best to read them aloud as you think they should sound in German. You will get marks for </a:t>
            </a:r>
            <a:r>
              <a:rPr b="1" lang="en-GB" sz="2800">
                <a:solidFill>
                  <a:schemeClr val="dk2"/>
                </a:solidFill>
                <a:latin typeface="Montserrat"/>
                <a:ea typeface="Montserrat"/>
                <a:cs typeface="Montserrat"/>
                <a:sym typeface="Montserrat"/>
              </a:rPr>
              <a:t>understandable </a:t>
            </a:r>
            <a:r>
              <a:rPr lang="en-GB" sz="2800">
                <a:solidFill>
                  <a:schemeClr val="dk2"/>
                </a:solidFill>
                <a:latin typeface="Montserrat"/>
                <a:ea typeface="Montserrat"/>
                <a:cs typeface="Montserrat"/>
                <a:sym typeface="Montserrat"/>
              </a:rPr>
              <a:t>and </a:t>
            </a:r>
            <a:r>
              <a:rPr b="1" lang="en-GB" sz="2800">
                <a:solidFill>
                  <a:schemeClr val="dk2"/>
                </a:solidFill>
                <a:latin typeface="Montserrat"/>
                <a:ea typeface="Montserrat"/>
                <a:cs typeface="Montserrat"/>
                <a:sym typeface="Montserrat"/>
              </a:rPr>
              <a:t>fluent </a:t>
            </a:r>
            <a:r>
              <a:rPr lang="en-GB" sz="2800">
                <a:solidFill>
                  <a:schemeClr val="dk2"/>
                </a:solidFill>
                <a:latin typeface="Montserrat"/>
                <a:ea typeface="Montserrat"/>
                <a:cs typeface="Montserrat"/>
                <a:sym typeface="Montserrat"/>
              </a:rPr>
              <a:t>pronunciation.</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1260475"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
        <p:nvSpPr>
          <p:cNvPr id="234" name="Google Shape;234;p37"/>
          <p:cNvSpPr txBox="1"/>
          <p:nvPr/>
        </p:nvSpPr>
        <p:spPr>
          <a:xfrm>
            <a:off x="841750" y="4240450"/>
            <a:ext cx="12214500" cy="57876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Albert Einstein war ein sehr wichtiger Wissenschaftler und auf der ganzen Welt bekannt.</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Er war Physiker, und er hat die Relativitäststheorie geschrieben.</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Seine Ideen sind kompliziert zu verstehen, aber man glaubt immer noch, dass sie richtig sind.</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Seine Heimstadt war Ulm in Deutschland, aber er hat auch in Amerika gewohnt.</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Er hat auch gesagt: „Die besten Dinge im Leben sind nicht die, die man für Geld bekommt.“</a:t>
            </a:r>
            <a:endParaRPr sz="2800">
              <a:solidFill>
                <a:schemeClr val="dk2"/>
              </a:solidFill>
              <a:latin typeface="Montserrat"/>
              <a:ea typeface="Montserrat"/>
              <a:cs typeface="Montserrat"/>
              <a:sym typeface="Montserrat"/>
            </a:endParaRPr>
          </a:p>
        </p:txBody>
      </p:sp>
      <p:pic>
        <p:nvPicPr>
          <p:cNvPr id="235" name="Google Shape;235;p37"/>
          <p:cNvPicPr preferRelativeResize="0"/>
          <p:nvPr/>
        </p:nvPicPr>
        <p:blipFill>
          <a:blip r:embed="rId3">
            <a:alphaModFix/>
          </a:blip>
          <a:stretch>
            <a:fillRect/>
          </a:stretch>
        </p:blipFill>
        <p:spPr>
          <a:xfrm>
            <a:off x="13132450" y="4240450"/>
            <a:ext cx="4840539" cy="5787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8"/>
          <p:cNvSpPr/>
          <p:nvPr/>
        </p:nvSpPr>
        <p:spPr>
          <a:xfrm>
            <a:off x="17269025" y="8733000"/>
            <a:ext cx="656700" cy="1203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8"/>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Reading Aloud And Comprehension</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B</a:t>
            </a:r>
            <a:endParaRPr b="1" sz="4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Now say, in </a:t>
            </a:r>
            <a:r>
              <a:rPr b="1" lang="en-GB" sz="3000">
                <a:solidFill>
                  <a:schemeClr val="dk2"/>
                </a:solidFill>
                <a:latin typeface="Montserrat"/>
                <a:ea typeface="Montserrat"/>
                <a:cs typeface="Montserrat"/>
                <a:sym typeface="Montserrat"/>
              </a:rPr>
              <a:t>English</a:t>
            </a:r>
            <a:r>
              <a:rPr lang="en-GB" sz="3000">
                <a:solidFill>
                  <a:schemeClr val="dk2"/>
                </a:solidFill>
                <a:latin typeface="Montserrat"/>
                <a:ea typeface="Montserrat"/>
                <a:cs typeface="Montserrat"/>
                <a:sym typeface="Montserrat"/>
              </a:rPr>
              <a:t>, </a:t>
            </a:r>
            <a:r>
              <a:rPr b="1" lang="en-GB" sz="3000">
                <a:solidFill>
                  <a:schemeClr val="dk2"/>
                </a:solidFill>
                <a:latin typeface="Montserrat"/>
                <a:ea typeface="Montserrat"/>
                <a:cs typeface="Montserrat"/>
                <a:sym typeface="Montserrat"/>
              </a:rPr>
              <a:t>any 4 facts</a:t>
            </a:r>
            <a:r>
              <a:rPr lang="en-GB" sz="3000">
                <a:solidFill>
                  <a:schemeClr val="dk2"/>
                </a:solidFill>
                <a:latin typeface="Montserrat"/>
                <a:ea typeface="Montserrat"/>
                <a:cs typeface="Montserrat"/>
                <a:sym typeface="Montserrat"/>
              </a:rPr>
              <a:t> mentioned in the text about Albert Einstein.  You will get half a mark for each fact.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1260475"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
        <p:nvSpPr>
          <p:cNvPr id="242" name="Google Shape;242;p38"/>
          <p:cNvSpPr txBox="1"/>
          <p:nvPr/>
        </p:nvSpPr>
        <p:spPr>
          <a:xfrm>
            <a:off x="841750" y="4240450"/>
            <a:ext cx="12214500" cy="57876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Albert Einstein war ein sehr wichtiger Wissenschaftler und auf der ganzen Welt bekannt.</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Er war Physiker, und er hat die Relativitäststheorie geschrieben.</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Seine Ideen sind kompliziert zu verstehen, aber man glaubt immer noch, dass sie richtig sind.</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Seine Heimstadt war Ulm in Deutschland, aber er hat auch in Amerika gewohnt.</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Er hat auch gesagt: „Die besten Dinge im Leben sind nicht die, die man für Geld bekommt.“</a:t>
            </a:r>
            <a:endParaRPr sz="2800">
              <a:solidFill>
                <a:schemeClr val="dk2"/>
              </a:solidFill>
              <a:latin typeface="Montserrat"/>
              <a:ea typeface="Montserrat"/>
              <a:cs typeface="Montserrat"/>
              <a:sym typeface="Montserrat"/>
            </a:endParaRPr>
          </a:p>
        </p:txBody>
      </p:sp>
      <p:pic>
        <p:nvPicPr>
          <p:cNvPr id="243" name="Google Shape;243;p38"/>
          <p:cNvPicPr preferRelativeResize="0"/>
          <p:nvPr/>
        </p:nvPicPr>
        <p:blipFill>
          <a:blip r:embed="rId3">
            <a:alphaModFix/>
          </a:blip>
          <a:stretch>
            <a:fillRect/>
          </a:stretch>
        </p:blipFill>
        <p:spPr>
          <a:xfrm>
            <a:off x="13132450" y="4240450"/>
            <a:ext cx="4840539" cy="5787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9"/>
          <p:cNvSpPr txBox="1"/>
          <p:nvPr/>
        </p:nvSpPr>
        <p:spPr>
          <a:xfrm>
            <a:off x="917950" y="804000"/>
            <a:ext cx="15703200" cy="59814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2800">
                <a:solidFill>
                  <a:schemeClr val="dk2"/>
                </a:solidFill>
                <a:latin typeface="Montserrat"/>
                <a:ea typeface="Montserrat"/>
                <a:cs typeface="Montserrat"/>
                <a:sym typeface="Montserrat"/>
              </a:rPr>
              <a:t>When you have finished, </a:t>
            </a:r>
            <a:r>
              <a:rPr lang="en-GB" sz="2800">
                <a:solidFill>
                  <a:schemeClr val="dk2"/>
                </a:solidFill>
                <a:latin typeface="Montserrat"/>
                <a:ea typeface="Montserrat"/>
                <a:cs typeface="Montserrat"/>
                <a:sym typeface="Montserrat"/>
              </a:rPr>
              <a:t>go back to the Vocaroo window.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rPr lang="en-GB" sz="2800">
                <a:solidFill>
                  <a:schemeClr val="dk2"/>
                </a:solidFill>
                <a:latin typeface="Montserrat"/>
                <a:ea typeface="Montserrat"/>
                <a:cs typeface="Montserrat"/>
                <a:sym typeface="Montserrat"/>
              </a:rPr>
              <a:t>Click on the </a:t>
            </a:r>
            <a:r>
              <a:rPr b="1" lang="en-GB" sz="2800">
                <a:solidFill>
                  <a:schemeClr val="dk2"/>
                </a:solidFill>
                <a:latin typeface="Montserrat"/>
                <a:ea typeface="Montserrat"/>
                <a:cs typeface="Montserrat"/>
                <a:sym typeface="Montserrat"/>
              </a:rPr>
              <a:t>red button</a:t>
            </a:r>
            <a:r>
              <a:rPr lang="en-GB" sz="2800">
                <a:solidFill>
                  <a:schemeClr val="dk2"/>
                </a:solidFill>
                <a:latin typeface="Montserrat"/>
                <a:ea typeface="Montserrat"/>
                <a:cs typeface="Montserrat"/>
                <a:sym typeface="Montserrat"/>
              </a:rPr>
              <a:t>. Click on </a:t>
            </a:r>
            <a:r>
              <a:rPr b="1" lang="en-GB" sz="2800">
                <a:solidFill>
                  <a:schemeClr val="dk2"/>
                </a:solidFill>
                <a:latin typeface="Montserrat"/>
                <a:ea typeface="Montserrat"/>
                <a:cs typeface="Montserrat"/>
                <a:sym typeface="Montserrat"/>
              </a:rPr>
              <a:t>"Save &amp; Share"</a:t>
            </a: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rPr b="1" lang="en-GB" sz="2800">
                <a:solidFill>
                  <a:schemeClr val="dk2"/>
                </a:solidFill>
                <a:latin typeface="Montserrat"/>
                <a:ea typeface="Montserrat"/>
                <a:cs typeface="Montserrat"/>
                <a:sym typeface="Montserrat"/>
              </a:rPr>
              <a:t>Copy &amp; paste / write the URL</a:t>
            </a:r>
            <a:r>
              <a:rPr lang="en-GB" sz="2800">
                <a:solidFill>
                  <a:schemeClr val="dk2"/>
                </a:solidFill>
                <a:latin typeface="Montserrat"/>
                <a:ea typeface="Montserrat"/>
                <a:cs typeface="Montserrat"/>
                <a:sym typeface="Montserrat"/>
              </a:rPr>
              <a:t> for your Vocaroo recording </a:t>
            </a:r>
            <a:r>
              <a:rPr b="1" lang="en-GB" sz="2800">
                <a:solidFill>
                  <a:schemeClr val="dk2"/>
                </a:solidFill>
                <a:latin typeface="Montserrat"/>
                <a:ea typeface="Montserrat"/>
                <a:cs typeface="Montserrat"/>
                <a:sym typeface="Montserrat"/>
              </a:rPr>
              <a:t>here</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800"/>
              </a:spcAft>
              <a:buNone/>
            </a:pPr>
            <a:r>
              <a:rPr b="1" lang="en-GB" sz="4000">
                <a:solidFill>
                  <a:schemeClr val="dk2"/>
                </a:solidFill>
                <a:latin typeface="Montserrat"/>
                <a:ea typeface="Montserrat"/>
                <a:cs typeface="Montserrat"/>
                <a:sym typeface="Montserrat"/>
              </a:rPr>
              <a:t>END OF ASSESSMENT</a:t>
            </a:r>
            <a:endParaRPr b="1" sz="4000">
              <a:solidFill>
                <a:schemeClr val="dk2"/>
              </a:solidFill>
              <a:latin typeface="Montserrat"/>
              <a:ea typeface="Montserrat"/>
              <a:cs typeface="Montserrat"/>
              <a:sym typeface="Montserrat"/>
            </a:endParaRPr>
          </a:p>
        </p:txBody>
      </p:sp>
      <p:sp>
        <p:nvSpPr>
          <p:cNvPr id="249" name="Google Shape;249;p39"/>
          <p:cNvSpPr/>
          <p:nvPr/>
        </p:nvSpPr>
        <p:spPr>
          <a:xfrm>
            <a:off x="974150" y="4452950"/>
            <a:ext cx="14885100" cy="1091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4000">
                <a:solidFill>
                  <a:schemeClr val="dk2"/>
                </a:solidFill>
                <a:latin typeface="Montserrat"/>
                <a:ea typeface="Montserrat"/>
                <a:cs typeface="Montserrat"/>
                <a:sym typeface="Montserrat"/>
              </a:rPr>
              <a:t>Vocaroo link:</a:t>
            </a:r>
            <a:endParaRPr b="1" sz="4000">
              <a:solidFill>
                <a:schemeClr val="dk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nvSpPr>
        <p:spPr>
          <a:xfrm>
            <a:off x="4349900" y="3698300"/>
            <a:ext cx="11222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chemeClr val="dk2"/>
                </a:solidFill>
                <a:latin typeface="Montserrat"/>
                <a:ea typeface="Montserrat"/>
                <a:cs typeface="Montserrat"/>
                <a:sym typeface="Montserrat"/>
              </a:rPr>
              <a:t>SECTION A - LISTENING</a:t>
            </a:r>
            <a:endParaRPr b="1" sz="6000">
              <a:solidFill>
                <a:schemeClr val="dk2"/>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Listening</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rgbClr val="FFFFFF"/>
                </a:highlight>
                <a:latin typeface="Montserrat"/>
                <a:ea typeface="Montserrat"/>
                <a:cs typeface="Montserrat"/>
                <a:sym typeface="Montserrat"/>
              </a:rPr>
              <a:t>PART A</a:t>
            </a:r>
            <a:endParaRPr b="1" sz="4000">
              <a:solidFill>
                <a:schemeClr val="dk2"/>
              </a:solidFill>
              <a:highlight>
                <a:srgbClr val="FFFFFF"/>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700">
              <a:solidFill>
                <a:schemeClr val="dk2"/>
              </a:solidFill>
              <a:highlight>
                <a:srgbClr val="FFFFFF"/>
              </a:highlight>
              <a:latin typeface="Montserrat"/>
              <a:ea typeface="Montserrat"/>
              <a:cs typeface="Montserrat"/>
              <a:sym typeface="Montserrat"/>
            </a:endParaRPr>
          </a:p>
          <a:p>
            <a:pPr indent="0" lvl="0" marL="0" rtl="0" algn="l">
              <a:spcBef>
                <a:spcPts val="800"/>
              </a:spcBef>
              <a:spcAft>
                <a:spcPts val="0"/>
              </a:spcAft>
              <a:buNone/>
            </a:pPr>
            <a:r>
              <a:rPr lang="en-GB" sz="3000">
                <a:solidFill>
                  <a:schemeClr val="dk2"/>
                </a:solidFill>
                <a:latin typeface="Montserrat"/>
                <a:ea typeface="Montserrat"/>
                <a:cs typeface="Montserrat"/>
                <a:sym typeface="Montserrat"/>
              </a:rPr>
              <a:t>On the next slide, you will hear Wolfgang talk about his week and Mia’s week.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There is a word bank of activities he mentions (plus some that he does not mention!). You have 20 seconds to read the activities.</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Write one activity into each space in the grid.  You must decide who does the activity, and when.</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You will hear the story twice, with a 20 second gap in between. After hearing it twice, you will have another minute to finish the grid.</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1260475"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graphicFrame>
        <p:nvGraphicFramePr>
          <p:cNvPr id="105" name="Google Shape;105;p18"/>
          <p:cNvGraphicFramePr/>
          <p:nvPr/>
        </p:nvGraphicFramePr>
        <p:xfrm>
          <a:off x="1258800" y="3277200"/>
          <a:ext cx="3000000" cy="3000000"/>
        </p:xfrm>
        <a:graphic>
          <a:graphicData uri="http://schemas.openxmlformats.org/drawingml/2006/table">
            <a:tbl>
              <a:tblPr>
                <a:noFill/>
                <a:tableStyleId>{D1F472C9-9E2A-48B9-BB73-CF4D3C2B019F}</a:tableStyleId>
              </a:tblPr>
              <a:tblGrid>
                <a:gridCol w="2243475"/>
                <a:gridCol w="4508975"/>
                <a:gridCol w="4508975"/>
                <a:gridCol w="4508975"/>
              </a:tblGrid>
              <a:tr h="1659425">
                <a:tc>
                  <a:txBody>
                    <a:bodyPr/>
                    <a:lstStyle/>
                    <a:p>
                      <a:pPr indent="0" lvl="0" marL="0" rtl="0" algn="r">
                        <a:lnSpc>
                          <a:spcPct val="100000"/>
                        </a:lnSpc>
                        <a:spcBef>
                          <a:spcPts val="1200"/>
                        </a:spcBef>
                        <a:spcAft>
                          <a:spcPts val="0"/>
                        </a:spcAft>
                        <a:buNone/>
                      </a:pPr>
                      <a:r>
                        <a:rPr b="1" baseline="30000" lang="en-GB" sz="3300">
                          <a:solidFill>
                            <a:schemeClr val="dk2"/>
                          </a:solidFill>
                          <a:latin typeface="Montserrat"/>
                          <a:ea typeface="Montserrat"/>
                          <a:cs typeface="Montserrat"/>
                          <a:sym typeface="Montserrat"/>
                        </a:rPr>
                        <a:t>when?</a:t>
                      </a:r>
                      <a:endParaRPr b="1" baseline="30000" sz="33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baseline="-25000" lang="en-GB" sz="3300">
                          <a:solidFill>
                            <a:schemeClr val="dk2"/>
                          </a:solidFill>
                          <a:latin typeface="Montserrat"/>
                          <a:ea typeface="Montserrat"/>
                          <a:cs typeface="Montserrat"/>
                          <a:sym typeface="Montserrat"/>
                        </a:rPr>
                        <a:t>who?</a:t>
                      </a:r>
                      <a:endParaRPr b="1" baseline="-25000" sz="33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3200">
                          <a:solidFill>
                            <a:schemeClr val="dk2"/>
                          </a:solidFill>
                          <a:latin typeface="Montserrat"/>
                          <a:ea typeface="Montserrat"/>
                          <a:cs typeface="Montserrat"/>
                          <a:sym typeface="Montserrat"/>
                        </a:rPr>
                        <a:t>last weekend</a:t>
                      </a:r>
                      <a:endParaRPr b="1" sz="32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3200">
                          <a:solidFill>
                            <a:schemeClr val="dk2"/>
                          </a:solidFill>
                          <a:latin typeface="Montserrat"/>
                          <a:ea typeface="Montserrat"/>
                          <a:cs typeface="Montserrat"/>
                          <a:sym typeface="Montserrat"/>
                        </a:rPr>
                        <a:t>today</a:t>
                      </a:r>
                      <a:endParaRPr b="1" sz="32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None/>
                      </a:pPr>
                      <a:r>
                        <a:rPr b="1" lang="en-GB" sz="3200">
                          <a:solidFill>
                            <a:schemeClr val="dk2"/>
                          </a:solidFill>
                          <a:latin typeface="Montserrat"/>
                          <a:ea typeface="Montserrat"/>
                          <a:cs typeface="Montserrat"/>
                          <a:sym typeface="Montserrat"/>
                        </a:rPr>
                        <a:t>next weekend</a:t>
                      </a:r>
                      <a:endParaRPr b="1" sz="32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276175">
                <a:tc>
                  <a:txBody>
                    <a:bodyPr/>
                    <a:lstStyle/>
                    <a:p>
                      <a:pPr indent="0" lvl="0" marL="0" rtl="0" algn="ctr">
                        <a:lnSpc>
                          <a:spcPct val="115000"/>
                        </a:lnSpc>
                        <a:spcBef>
                          <a:spcPts val="1200"/>
                        </a:spcBef>
                        <a:spcAft>
                          <a:spcPts val="0"/>
                        </a:spcAft>
                        <a:buNone/>
                      </a:pPr>
                      <a:r>
                        <a:rPr b="1" lang="en-GB" sz="3200">
                          <a:solidFill>
                            <a:schemeClr val="dk2"/>
                          </a:solidFill>
                          <a:latin typeface="Montserrat"/>
                          <a:ea typeface="Montserrat"/>
                          <a:cs typeface="Montserrat"/>
                          <a:sym typeface="Montserrat"/>
                        </a:rPr>
                        <a:t>Wolfgang</a:t>
                      </a:r>
                      <a:endParaRPr b="1" sz="32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500">
                          <a:solidFill>
                            <a:schemeClr val="dk2"/>
                          </a:solidFill>
                          <a:latin typeface="Montserrat"/>
                          <a:ea typeface="Montserrat"/>
                          <a:cs typeface="Montserrat"/>
                          <a:sym typeface="Montserrat"/>
                        </a:rPr>
                        <a:t>1. travel to Hamburg</a:t>
                      </a:r>
                      <a:endParaRPr sz="25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500">
                          <a:solidFill>
                            <a:schemeClr val="dk2"/>
                          </a:solidFill>
                          <a:latin typeface="Montserrat"/>
                          <a:ea typeface="Montserrat"/>
                          <a:cs typeface="Montserrat"/>
                          <a:sym typeface="Montserrat"/>
                        </a:rPr>
                        <a:t>2. ___________________</a:t>
                      </a:r>
                      <a:endParaRPr sz="25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500">
                          <a:solidFill>
                            <a:schemeClr val="dk2"/>
                          </a:solidFill>
                          <a:latin typeface="Montserrat"/>
                          <a:ea typeface="Montserrat"/>
                          <a:cs typeface="Montserrat"/>
                          <a:sym typeface="Montserrat"/>
                        </a:rPr>
                        <a:t>1. ___________________</a:t>
                      </a:r>
                      <a:endParaRPr sz="25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500">
                          <a:solidFill>
                            <a:schemeClr val="dk2"/>
                          </a:solidFill>
                          <a:latin typeface="Montserrat"/>
                          <a:ea typeface="Montserrat"/>
                          <a:cs typeface="Montserrat"/>
                          <a:sym typeface="Montserrat"/>
                        </a:rPr>
                        <a:t>1. read book</a:t>
                      </a:r>
                      <a:endParaRPr sz="25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500">
                          <a:solidFill>
                            <a:schemeClr val="dk2"/>
                          </a:solidFill>
                          <a:latin typeface="Montserrat"/>
                          <a:ea typeface="Montserrat"/>
                          <a:cs typeface="Montserrat"/>
                          <a:sym typeface="Montserrat"/>
                        </a:rPr>
                        <a:t>2. ___________________</a:t>
                      </a:r>
                      <a:endParaRPr sz="25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276175">
                <a:tc>
                  <a:txBody>
                    <a:bodyPr/>
                    <a:lstStyle/>
                    <a:p>
                      <a:pPr indent="0" lvl="0" marL="0" rtl="0" algn="ctr">
                        <a:lnSpc>
                          <a:spcPct val="115000"/>
                        </a:lnSpc>
                        <a:spcBef>
                          <a:spcPts val="1200"/>
                        </a:spcBef>
                        <a:spcAft>
                          <a:spcPts val="0"/>
                        </a:spcAft>
                        <a:buNone/>
                      </a:pPr>
                      <a:r>
                        <a:rPr b="1" lang="en-GB" sz="3200">
                          <a:solidFill>
                            <a:schemeClr val="dk2"/>
                          </a:solidFill>
                          <a:latin typeface="Montserrat"/>
                          <a:ea typeface="Montserrat"/>
                          <a:cs typeface="Montserrat"/>
                          <a:sym typeface="Montserrat"/>
                        </a:rPr>
                        <a:t>Mia</a:t>
                      </a:r>
                      <a:endParaRPr b="1" sz="32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500">
                          <a:solidFill>
                            <a:schemeClr val="dk2"/>
                          </a:solidFill>
                          <a:latin typeface="Montserrat"/>
                          <a:ea typeface="Montserrat"/>
                          <a:cs typeface="Montserrat"/>
                          <a:sym typeface="Montserrat"/>
                        </a:rPr>
                        <a:t>1. ___________________</a:t>
                      </a:r>
                      <a:endParaRPr sz="25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500">
                          <a:solidFill>
                            <a:schemeClr val="dk2"/>
                          </a:solidFill>
                          <a:latin typeface="Montserrat"/>
                          <a:ea typeface="Montserrat"/>
                          <a:cs typeface="Montserrat"/>
                          <a:sym typeface="Montserrat"/>
                        </a:rPr>
                        <a:t> </a:t>
                      </a:r>
                      <a:endParaRPr sz="25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500">
                          <a:solidFill>
                            <a:schemeClr val="dk2"/>
                          </a:solidFill>
                          <a:latin typeface="Montserrat"/>
                          <a:ea typeface="Montserrat"/>
                          <a:cs typeface="Montserrat"/>
                          <a:sym typeface="Montserrat"/>
                        </a:rPr>
                        <a:t>1. visit market</a:t>
                      </a:r>
                      <a:endParaRPr sz="25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500">
                          <a:solidFill>
                            <a:schemeClr val="dk2"/>
                          </a:solidFill>
                          <a:latin typeface="Montserrat"/>
                          <a:ea typeface="Montserrat"/>
                          <a:cs typeface="Montserrat"/>
                          <a:sym typeface="Montserrat"/>
                        </a:rPr>
                        <a:t>1. ___________________</a:t>
                      </a:r>
                      <a:endParaRPr sz="25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500">
                          <a:solidFill>
                            <a:schemeClr val="dk2"/>
                          </a:solidFill>
                          <a:latin typeface="Montserrat"/>
                          <a:ea typeface="Montserrat"/>
                          <a:cs typeface="Montserrat"/>
                          <a:sym typeface="Montserrat"/>
                        </a:rPr>
                        <a:t> </a:t>
                      </a:r>
                      <a:endParaRPr sz="25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391150">
                <a:tc>
                  <a:txBody>
                    <a:bodyPr/>
                    <a:lstStyle/>
                    <a:p>
                      <a:pPr indent="0" lvl="0" marL="0" rtl="0" algn="ctr">
                        <a:lnSpc>
                          <a:spcPct val="115000"/>
                        </a:lnSpc>
                        <a:spcBef>
                          <a:spcPts val="1200"/>
                        </a:spcBef>
                        <a:spcAft>
                          <a:spcPts val="0"/>
                        </a:spcAft>
                        <a:buNone/>
                      </a:pPr>
                      <a:r>
                        <a:rPr b="1" lang="en-GB" sz="3200">
                          <a:solidFill>
                            <a:schemeClr val="dk2"/>
                          </a:solidFill>
                          <a:latin typeface="Montserrat"/>
                          <a:ea typeface="Montserrat"/>
                          <a:cs typeface="Montserrat"/>
                          <a:sym typeface="Montserrat"/>
                        </a:rPr>
                        <a:t>Wolfgang and Mia</a:t>
                      </a:r>
                      <a:endParaRPr b="1" sz="32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500">
                          <a:solidFill>
                            <a:schemeClr val="dk2"/>
                          </a:solidFill>
                          <a:latin typeface="Montserrat"/>
                          <a:ea typeface="Montserrat"/>
                          <a:cs typeface="Montserrat"/>
                          <a:sym typeface="Montserrat"/>
                        </a:rPr>
                        <a:t> </a:t>
                      </a:r>
                      <a:endParaRPr sz="25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7F7F7F"/>
                    </a:solidFill>
                  </a:tcPr>
                </a:tc>
                <a:tc>
                  <a:txBody>
                    <a:bodyPr/>
                    <a:lstStyle/>
                    <a:p>
                      <a:pPr indent="0" lvl="0" marL="0" rtl="0" algn="l">
                        <a:lnSpc>
                          <a:spcPct val="100000"/>
                        </a:lnSpc>
                        <a:spcBef>
                          <a:spcPts val="1200"/>
                        </a:spcBef>
                        <a:spcAft>
                          <a:spcPts val="0"/>
                        </a:spcAft>
                        <a:buNone/>
                      </a:pPr>
                      <a:r>
                        <a:rPr lang="en-GB" sz="2500">
                          <a:solidFill>
                            <a:schemeClr val="dk2"/>
                          </a:solidFill>
                          <a:latin typeface="Montserrat"/>
                          <a:ea typeface="Montserrat"/>
                          <a:cs typeface="Montserrat"/>
                          <a:sym typeface="Montserrat"/>
                        </a:rPr>
                        <a:t>1. have an exciting week</a:t>
                      </a:r>
                      <a:endParaRPr sz="25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500">
                          <a:solidFill>
                            <a:schemeClr val="dk2"/>
                          </a:solidFill>
                          <a:latin typeface="Montserrat"/>
                          <a:ea typeface="Montserrat"/>
                          <a:cs typeface="Montserrat"/>
                          <a:sym typeface="Montserrat"/>
                        </a:rPr>
                        <a:t>2. ___________________</a:t>
                      </a:r>
                      <a:endParaRPr sz="25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500">
                          <a:solidFill>
                            <a:schemeClr val="dk2"/>
                          </a:solidFill>
                          <a:latin typeface="Montserrat"/>
                          <a:ea typeface="Montserrat"/>
                          <a:cs typeface="Montserrat"/>
                          <a:sym typeface="Montserrat"/>
                        </a:rPr>
                        <a:t> </a:t>
                      </a:r>
                      <a:endParaRPr sz="25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7F7F7F"/>
                    </a:solidFill>
                  </a:tcPr>
                </a:tc>
              </a:tr>
            </a:tbl>
          </a:graphicData>
        </a:graphic>
      </p:graphicFrame>
      <p:cxnSp>
        <p:nvCxnSpPr>
          <p:cNvPr id="106" name="Google Shape;106;p18"/>
          <p:cNvCxnSpPr/>
          <p:nvPr/>
        </p:nvCxnSpPr>
        <p:spPr>
          <a:xfrm>
            <a:off x="1258800" y="3277200"/>
            <a:ext cx="2276400" cy="1597800"/>
          </a:xfrm>
          <a:prstGeom prst="straightConnector1">
            <a:avLst/>
          </a:prstGeom>
          <a:noFill/>
          <a:ln cap="flat" cmpd="sng" w="9525">
            <a:solidFill>
              <a:schemeClr val="dk2"/>
            </a:solidFill>
            <a:prstDash val="solid"/>
            <a:round/>
            <a:headEnd len="med" w="med" type="none"/>
            <a:tailEnd len="med" w="med" type="none"/>
          </a:ln>
        </p:spPr>
      </p:cxnSp>
      <p:sp>
        <p:nvSpPr>
          <p:cNvPr id="107" name="Google Shape;107;p18"/>
          <p:cNvSpPr txBox="1"/>
          <p:nvPr/>
        </p:nvSpPr>
        <p:spPr>
          <a:xfrm>
            <a:off x="1271600" y="423600"/>
            <a:ext cx="15770400" cy="2701200"/>
          </a:xfrm>
          <a:prstGeom prst="rect">
            <a:avLst/>
          </a:prstGeom>
          <a:noFill/>
          <a:ln cap="flat" cmpd="sng" w="2857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b="1" lang="en-GB" sz="3000">
                <a:solidFill>
                  <a:schemeClr val="dk2"/>
                </a:solidFill>
                <a:latin typeface="Montserrat"/>
                <a:ea typeface="Montserrat"/>
                <a:cs typeface="Montserrat"/>
                <a:sym typeface="Montserrat"/>
              </a:rPr>
              <a:t>Word Bank</a:t>
            </a:r>
            <a:endParaRPr b="1" sz="3000">
              <a:solidFill>
                <a:schemeClr val="dk2"/>
              </a:solidFill>
              <a:latin typeface="Montserrat"/>
              <a:ea typeface="Montserrat"/>
              <a:cs typeface="Montserrat"/>
              <a:sym typeface="Montserrat"/>
            </a:endParaRPr>
          </a:p>
          <a:p>
            <a:pPr indent="0" lvl="0" marL="0" rtl="0" algn="ctr">
              <a:lnSpc>
                <a:spcPct val="115000"/>
              </a:lnSpc>
              <a:spcBef>
                <a:spcPts val="1200"/>
              </a:spcBef>
              <a:spcAft>
                <a:spcPts val="0"/>
              </a:spcAft>
              <a:buNone/>
            </a:pPr>
            <a:r>
              <a:rPr lang="en-GB" sz="3000">
                <a:solidFill>
                  <a:schemeClr val="dk2"/>
                </a:solidFill>
                <a:latin typeface="Montserrat"/>
                <a:ea typeface="Montserrat"/>
                <a:cs typeface="Montserrat"/>
                <a:sym typeface="Montserrat"/>
              </a:rPr>
              <a:t>go swimming                visit friend                  clean room</a:t>
            </a:r>
            <a:endParaRPr sz="3000">
              <a:solidFill>
                <a:schemeClr val="dk2"/>
              </a:solidFill>
              <a:latin typeface="Montserrat"/>
              <a:ea typeface="Montserrat"/>
              <a:cs typeface="Montserrat"/>
              <a:sym typeface="Montserrat"/>
            </a:endParaRPr>
          </a:p>
          <a:p>
            <a:pPr indent="0" lvl="0" marL="0" rtl="0" algn="ctr">
              <a:lnSpc>
                <a:spcPct val="115000"/>
              </a:lnSpc>
              <a:spcBef>
                <a:spcPts val="1200"/>
              </a:spcBef>
              <a:spcAft>
                <a:spcPts val="0"/>
              </a:spcAft>
              <a:buNone/>
            </a:pPr>
            <a:r>
              <a:rPr lang="en-GB" sz="3000">
                <a:solidFill>
                  <a:schemeClr val="dk2"/>
                </a:solidFill>
                <a:latin typeface="Montserrat"/>
                <a:ea typeface="Montserrat"/>
                <a:cs typeface="Montserrat"/>
                <a:sym typeface="Montserrat"/>
              </a:rPr>
              <a:t>go to cinema             go to school</a:t>
            </a:r>
            <a:endParaRPr sz="3000">
              <a:solidFill>
                <a:schemeClr val="dk2"/>
              </a:solidFill>
              <a:latin typeface="Montserrat"/>
              <a:ea typeface="Montserrat"/>
              <a:cs typeface="Montserrat"/>
              <a:sym typeface="Montserrat"/>
            </a:endParaRPr>
          </a:p>
          <a:p>
            <a:pPr indent="0" lvl="0" marL="0" rtl="0" algn="ctr">
              <a:lnSpc>
                <a:spcPct val="115000"/>
              </a:lnSpc>
              <a:spcBef>
                <a:spcPts val="1200"/>
              </a:spcBef>
              <a:spcAft>
                <a:spcPts val="0"/>
              </a:spcAft>
              <a:buNone/>
            </a:pPr>
            <a:r>
              <a:rPr lang="en-GB" sz="3000">
                <a:solidFill>
                  <a:schemeClr val="dk2"/>
                </a:solidFill>
                <a:latin typeface="Montserrat"/>
                <a:ea typeface="Montserrat"/>
                <a:cs typeface="Montserrat"/>
                <a:sym typeface="Montserrat"/>
              </a:rPr>
              <a:t>         stay at home               go shopping                   do bike tour                    </a:t>
            </a:r>
            <a:endParaRPr sz="3000">
              <a:solidFill>
                <a:schemeClr val="dk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Listening</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rgbClr val="FFFFFF"/>
                </a:highlight>
                <a:latin typeface="Montserrat"/>
                <a:ea typeface="Montserrat"/>
                <a:cs typeface="Montserrat"/>
                <a:sym typeface="Montserrat"/>
              </a:rPr>
              <a:t>PART B</a:t>
            </a:r>
            <a:endParaRPr b="1" sz="4000">
              <a:solidFill>
                <a:schemeClr val="dk2"/>
              </a:solidFill>
              <a:highlight>
                <a:srgbClr val="FFFFFF"/>
              </a:highlight>
              <a:latin typeface="Montserrat"/>
              <a:ea typeface="Montserrat"/>
              <a:cs typeface="Montserrat"/>
              <a:sym typeface="Montserrat"/>
            </a:endParaRPr>
          </a:p>
          <a:p>
            <a:pPr indent="0" lvl="0" marL="0" rtl="0" algn="l">
              <a:spcBef>
                <a:spcPts val="800"/>
              </a:spcBef>
              <a:spcAft>
                <a:spcPts val="0"/>
              </a:spcAft>
              <a:buNone/>
            </a:pPr>
            <a:r>
              <a:rPr lang="en-GB" sz="3000">
                <a:solidFill>
                  <a:schemeClr val="dk2"/>
                </a:solidFill>
                <a:latin typeface="Montserrat"/>
                <a:ea typeface="Montserrat"/>
                <a:cs typeface="Montserrat"/>
                <a:sym typeface="Montserrat"/>
              </a:rPr>
              <a:t>Now listen for a </a:t>
            </a:r>
            <a:r>
              <a:rPr b="1" lang="en-GB" sz="3000">
                <a:solidFill>
                  <a:schemeClr val="dk2"/>
                </a:solidFill>
                <a:latin typeface="Montserrat"/>
                <a:ea typeface="Montserrat"/>
                <a:cs typeface="Montserrat"/>
                <a:sym typeface="Montserrat"/>
              </a:rPr>
              <a:t>third time</a:t>
            </a:r>
            <a:r>
              <a:rPr lang="en-GB" sz="3000">
                <a:solidFill>
                  <a:schemeClr val="dk2"/>
                </a:solidFill>
                <a:latin typeface="Montserrat"/>
                <a:ea typeface="Montserrat"/>
                <a:cs typeface="Montserrat"/>
                <a:sym typeface="Montserrat"/>
              </a:rPr>
              <a:t>. You then have </a:t>
            </a:r>
            <a:r>
              <a:rPr b="1" lang="en-GB" sz="3000">
                <a:solidFill>
                  <a:schemeClr val="dk2"/>
                </a:solidFill>
                <a:latin typeface="Montserrat"/>
                <a:ea typeface="Montserrat"/>
                <a:cs typeface="Montserrat"/>
                <a:sym typeface="Montserrat"/>
              </a:rPr>
              <a:t>two minutes</a:t>
            </a:r>
            <a:r>
              <a:rPr lang="en-GB" sz="3000">
                <a:solidFill>
                  <a:schemeClr val="dk2"/>
                </a:solidFill>
                <a:latin typeface="Montserrat"/>
                <a:ea typeface="Montserrat"/>
                <a:cs typeface="Montserrat"/>
                <a:sym typeface="Montserrat"/>
              </a:rPr>
              <a:t> to answer the questions in </a:t>
            </a:r>
            <a:r>
              <a:rPr b="1" lang="en-GB" sz="3000">
                <a:solidFill>
                  <a:schemeClr val="dk2"/>
                </a:solidFill>
                <a:latin typeface="Montserrat"/>
                <a:ea typeface="Montserrat"/>
                <a:cs typeface="Montserrat"/>
                <a:sym typeface="Montserrat"/>
              </a:rPr>
              <a:t>English</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1260475"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graphicFrame>
        <p:nvGraphicFramePr>
          <p:cNvPr id="113" name="Google Shape;113;p19"/>
          <p:cNvGraphicFramePr/>
          <p:nvPr/>
        </p:nvGraphicFramePr>
        <p:xfrm>
          <a:off x="658888" y="3731375"/>
          <a:ext cx="3000000" cy="3000000"/>
        </p:xfrm>
        <a:graphic>
          <a:graphicData uri="http://schemas.openxmlformats.org/drawingml/2006/table">
            <a:tbl>
              <a:tblPr>
                <a:noFill/>
                <a:tableStyleId>{D1F472C9-9E2A-48B9-BB73-CF4D3C2B019F}</a:tableStyleId>
              </a:tblPr>
              <a:tblGrid>
                <a:gridCol w="1183200"/>
                <a:gridCol w="8306575"/>
                <a:gridCol w="7823650"/>
              </a:tblGrid>
              <a:tr h="1381750">
                <a:tc>
                  <a:txBody>
                    <a:bodyPr/>
                    <a:lstStyle/>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 </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Write as many details as you can</a:t>
                      </a:r>
                      <a:endParaRPr b="1"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(2 marks per question)</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962525">
                <a:tc>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a)</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What</a:t>
                      </a:r>
                      <a:r>
                        <a:rPr lang="en-GB" sz="2600">
                          <a:solidFill>
                            <a:schemeClr val="dk2"/>
                          </a:solidFill>
                          <a:latin typeface="Montserrat"/>
                          <a:ea typeface="Montserrat"/>
                          <a:cs typeface="Montserrat"/>
                          <a:sym typeface="Montserrat"/>
                        </a:rPr>
                        <a:t> does Wolfgang think of the train journey?</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 </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031550">
                <a:tc>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b)</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What</a:t>
                      </a:r>
                      <a:r>
                        <a:rPr lang="en-GB" sz="2600">
                          <a:solidFill>
                            <a:schemeClr val="dk2"/>
                          </a:solidFill>
                          <a:latin typeface="Montserrat"/>
                          <a:ea typeface="Montserrat"/>
                          <a:cs typeface="Montserrat"/>
                          <a:sym typeface="Montserrat"/>
                        </a:rPr>
                        <a:t> does Wolfgang </a:t>
                      </a:r>
                      <a:r>
                        <a:rPr b="1" lang="en-GB" sz="2600">
                          <a:solidFill>
                            <a:schemeClr val="dk2"/>
                          </a:solidFill>
                          <a:latin typeface="Montserrat"/>
                          <a:ea typeface="Montserrat"/>
                          <a:cs typeface="Montserrat"/>
                          <a:sym typeface="Montserrat"/>
                        </a:rPr>
                        <a:t>not</a:t>
                      </a:r>
                      <a:r>
                        <a:rPr lang="en-GB" sz="2600">
                          <a:solidFill>
                            <a:schemeClr val="dk2"/>
                          </a:solidFill>
                          <a:latin typeface="Montserrat"/>
                          <a:ea typeface="Montserrat"/>
                          <a:cs typeface="Montserrat"/>
                          <a:sym typeface="Montserrat"/>
                        </a:rPr>
                        <a:t> want to do next weekend?</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 </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84800">
                <a:tc>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c)</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What</a:t>
                      </a:r>
                      <a:r>
                        <a:rPr lang="en-GB" sz="2600">
                          <a:solidFill>
                            <a:schemeClr val="dk2"/>
                          </a:solidFill>
                          <a:latin typeface="Montserrat"/>
                          <a:ea typeface="Montserrat"/>
                          <a:cs typeface="Montserrat"/>
                          <a:sym typeface="Montserrat"/>
                        </a:rPr>
                        <a:t> are Wolfgang and Mia allowed to do on Sunday evening, and </a:t>
                      </a:r>
                      <a:r>
                        <a:rPr b="1" lang="en-GB" sz="2600">
                          <a:solidFill>
                            <a:schemeClr val="dk2"/>
                          </a:solidFill>
                          <a:latin typeface="Montserrat"/>
                          <a:ea typeface="Montserrat"/>
                          <a:cs typeface="Montserrat"/>
                          <a:sym typeface="Montserrat"/>
                        </a:rPr>
                        <a:t>why</a:t>
                      </a:r>
                      <a:r>
                        <a:rPr lang="en-GB" sz="2600">
                          <a:solidFill>
                            <a:schemeClr val="dk2"/>
                          </a:solidFill>
                          <a:latin typeface="Montserrat"/>
                          <a:ea typeface="Montserrat"/>
                          <a:cs typeface="Montserrat"/>
                          <a:sym typeface="Montserrat"/>
                        </a:rPr>
                        <a:t> do they want to do this?</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 </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87350">
                <a:tc>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d)</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What</a:t>
                      </a:r>
                      <a:r>
                        <a:rPr lang="en-GB" sz="2600">
                          <a:solidFill>
                            <a:schemeClr val="dk2"/>
                          </a:solidFill>
                          <a:latin typeface="Montserrat"/>
                          <a:ea typeface="Montserrat"/>
                          <a:cs typeface="Montserrat"/>
                          <a:sym typeface="Montserrat"/>
                        </a:rPr>
                        <a:t> does Mia have to do first?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 </a:t>
                      </a:r>
                      <a:endParaRPr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 </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
        <p:nvSpPr>
          <p:cNvPr id="114" name="Google Shape;114;p19"/>
          <p:cNvSpPr/>
          <p:nvPr/>
        </p:nvSpPr>
        <p:spPr>
          <a:xfrm>
            <a:off x="17247150" y="8853800"/>
            <a:ext cx="656700" cy="1061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nvSpPr>
        <p:spPr>
          <a:xfrm>
            <a:off x="3532950" y="3720175"/>
            <a:ext cx="112221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6000">
                <a:solidFill>
                  <a:schemeClr val="dk2"/>
                </a:solidFill>
                <a:latin typeface="Montserrat"/>
                <a:ea typeface="Montserrat"/>
                <a:cs typeface="Montserrat"/>
                <a:sym typeface="Montserrat"/>
              </a:rPr>
              <a:t>SECTION B - READING COMPREHENSION</a:t>
            </a:r>
            <a:endParaRPr b="1" sz="6000">
              <a:solidFill>
                <a:schemeClr val="dk2"/>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Reading comprehension</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A</a:t>
            </a:r>
            <a:br>
              <a:rPr b="1" lang="en-GB" sz="4000">
                <a:solidFill>
                  <a:schemeClr val="dk2"/>
                </a:solidFill>
                <a:highlight>
                  <a:srgbClr val="FFFFFF"/>
                </a:highlight>
                <a:latin typeface="Montserrat"/>
                <a:ea typeface="Montserrat"/>
                <a:cs typeface="Montserrat"/>
                <a:sym typeface="Montserrat"/>
              </a:rPr>
            </a:br>
            <a:endParaRPr b="1" sz="4000">
              <a:solidFill>
                <a:schemeClr val="dk2"/>
              </a:solidFill>
              <a:highlight>
                <a:srgbClr val="FFFFFF"/>
              </a:highlight>
              <a:latin typeface="Montserrat"/>
              <a:ea typeface="Montserrat"/>
              <a:cs typeface="Montserrat"/>
              <a:sym typeface="Montserrat"/>
            </a:endParaRPr>
          </a:p>
          <a:p>
            <a:pPr indent="0" lvl="0" marL="0" rtl="0" algn="l">
              <a:lnSpc>
                <a:spcPct val="107916"/>
              </a:lnSpc>
              <a:spcBef>
                <a:spcPts val="800"/>
              </a:spcBef>
              <a:spcAft>
                <a:spcPts val="0"/>
              </a:spcAft>
              <a:buNone/>
            </a:pPr>
            <a:r>
              <a:rPr lang="en-GB" sz="3000">
                <a:solidFill>
                  <a:schemeClr val="dk2"/>
                </a:solidFill>
                <a:latin typeface="Montserrat"/>
                <a:ea typeface="Montserrat"/>
                <a:cs typeface="Montserrat"/>
                <a:sym typeface="Montserrat"/>
              </a:rPr>
              <a:t>You are going on a school exchange to Germany. Your exchange partner’s name is Hans. Hans sends you a text as the bus is arriving. You open your map and try to follow his instructions.</a:t>
            </a:r>
            <a:endParaRPr sz="30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rPr lang="en-GB" sz="3000">
                <a:solidFill>
                  <a:schemeClr val="dk2"/>
                </a:solidFill>
                <a:latin typeface="Montserrat"/>
                <a:ea typeface="Montserrat"/>
                <a:cs typeface="Montserrat"/>
                <a:sym typeface="Montserrat"/>
              </a:rPr>
              <a:t>The map isn’t very clear! On the next slide, </a:t>
            </a:r>
            <a:r>
              <a:rPr b="1" lang="en-GB" sz="3000">
                <a:solidFill>
                  <a:schemeClr val="dk2"/>
                </a:solidFill>
                <a:latin typeface="Montserrat"/>
                <a:ea typeface="Montserrat"/>
                <a:cs typeface="Montserrat"/>
                <a:sym typeface="Montserrat"/>
              </a:rPr>
              <a:t>read the text</a:t>
            </a:r>
            <a:r>
              <a:rPr lang="en-GB" sz="3000">
                <a:solidFill>
                  <a:schemeClr val="dk2"/>
                </a:solidFill>
                <a:latin typeface="Montserrat"/>
                <a:ea typeface="Montserrat"/>
                <a:cs typeface="Montserrat"/>
                <a:sym typeface="Montserrat"/>
              </a:rPr>
              <a:t> and </a:t>
            </a:r>
            <a:r>
              <a:rPr b="1" lang="en-GB" sz="3000">
                <a:solidFill>
                  <a:schemeClr val="dk2"/>
                </a:solidFill>
                <a:latin typeface="Montserrat"/>
                <a:ea typeface="Montserrat"/>
                <a:cs typeface="Montserrat"/>
                <a:sym typeface="Montserrat"/>
              </a:rPr>
              <a:t>write the</a:t>
            </a:r>
            <a:r>
              <a:rPr lang="en-GB" sz="3000">
                <a:solidFill>
                  <a:schemeClr val="dk2"/>
                </a:solidFill>
                <a:latin typeface="Montserrat"/>
                <a:ea typeface="Montserrat"/>
                <a:cs typeface="Montserrat"/>
                <a:sym typeface="Montserrat"/>
              </a:rPr>
              <a:t> </a:t>
            </a:r>
            <a:r>
              <a:rPr b="1" lang="en-GB" sz="3000">
                <a:solidFill>
                  <a:schemeClr val="dk2"/>
                </a:solidFill>
                <a:latin typeface="Montserrat"/>
                <a:ea typeface="Montserrat"/>
                <a:cs typeface="Montserrat"/>
                <a:sym typeface="Montserrat"/>
              </a:rPr>
              <a:t>English </a:t>
            </a:r>
            <a:r>
              <a:rPr lang="en-GB" sz="3000">
                <a:solidFill>
                  <a:schemeClr val="dk2"/>
                </a:solidFill>
                <a:latin typeface="Montserrat"/>
                <a:ea typeface="Montserrat"/>
                <a:cs typeface="Montserrat"/>
                <a:sym typeface="Montserrat"/>
              </a:rPr>
              <a:t>for the </a:t>
            </a:r>
            <a:r>
              <a:rPr b="1" lang="en-GB" sz="3000">
                <a:solidFill>
                  <a:schemeClr val="dk2"/>
                </a:solidFill>
                <a:latin typeface="Montserrat"/>
                <a:ea typeface="Montserrat"/>
                <a:cs typeface="Montserrat"/>
                <a:sym typeface="Montserrat"/>
              </a:rPr>
              <a:t>words in bold</a:t>
            </a:r>
            <a:r>
              <a:rPr lang="en-GB" sz="3000">
                <a:solidFill>
                  <a:schemeClr val="dk2"/>
                </a:solidFill>
                <a:latin typeface="Montserrat"/>
                <a:ea typeface="Montserrat"/>
                <a:cs typeface="Montserrat"/>
                <a:sym typeface="Montserrat"/>
              </a:rPr>
              <a:t> in the right places </a:t>
            </a:r>
            <a:r>
              <a:rPr b="1" lang="en-GB" sz="3000">
                <a:solidFill>
                  <a:schemeClr val="dk2"/>
                </a:solidFill>
                <a:latin typeface="Montserrat"/>
                <a:ea typeface="Montserrat"/>
                <a:cs typeface="Montserrat"/>
                <a:sym typeface="Montserrat"/>
              </a:rPr>
              <a:t>on the map.</a:t>
            </a:r>
            <a:endParaRPr b="1" sz="30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3000">
              <a:solidFill>
                <a:schemeClr val="dk2"/>
              </a:solidFill>
              <a:latin typeface="Montserrat"/>
              <a:ea typeface="Montserrat"/>
              <a:cs typeface="Montserrat"/>
              <a:sym typeface="Montserrat"/>
            </a:endParaRPr>
          </a:p>
          <a:p>
            <a:pPr indent="0" lvl="0" marL="1260475" rtl="0" algn="l">
              <a:lnSpc>
                <a:spcPct val="200000"/>
              </a:lnSpc>
              <a:spcBef>
                <a:spcPts val="80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130" name="Google Shape;130;p22"/>
          <p:cNvPicPr preferRelativeResize="0"/>
          <p:nvPr/>
        </p:nvPicPr>
        <p:blipFill>
          <a:blip r:embed="rId3">
            <a:alphaModFix/>
          </a:blip>
          <a:stretch>
            <a:fillRect/>
          </a:stretch>
        </p:blipFill>
        <p:spPr>
          <a:xfrm>
            <a:off x="436950" y="1750802"/>
            <a:ext cx="9663475" cy="7343551"/>
          </a:xfrm>
          <a:prstGeom prst="rect">
            <a:avLst/>
          </a:prstGeom>
          <a:noFill/>
          <a:ln>
            <a:noFill/>
          </a:ln>
        </p:spPr>
      </p:pic>
      <p:sp>
        <p:nvSpPr>
          <p:cNvPr id="131" name="Google Shape;131;p22"/>
          <p:cNvSpPr/>
          <p:nvPr/>
        </p:nvSpPr>
        <p:spPr>
          <a:xfrm>
            <a:off x="917950" y="4005375"/>
            <a:ext cx="2080500" cy="897300"/>
          </a:xfrm>
          <a:prstGeom prst="wedgeRoundRectCallout">
            <a:avLst>
              <a:gd fmla="val -20833" name="adj1"/>
              <a:gd fmla="val 62500" name="adj2"/>
              <a:gd fmla="val 0" name="adj3"/>
            </a:avLst>
          </a:prstGeom>
          <a:solidFill>
            <a:schemeClr val="l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200">
              <a:solidFill>
                <a:schemeClr val="accent3"/>
              </a:solidFill>
              <a:latin typeface="Montserrat"/>
              <a:ea typeface="Montserrat"/>
              <a:cs typeface="Montserrat"/>
              <a:sym typeface="Montserrat"/>
            </a:endParaRPr>
          </a:p>
        </p:txBody>
      </p:sp>
      <p:sp>
        <p:nvSpPr>
          <p:cNvPr id="132" name="Google Shape;132;p22"/>
          <p:cNvSpPr/>
          <p:nvPr/>
        </p:nvSpPr>
        <p:spPr>
          <a:xfrm>
            <a:off x="3105875" y="1553175"/>
            <a:ext cx="2541000" cy="897300"/>
          </a:xfrm>
          <a:prstGeom prst="wedgeRoundRectCallout">
            <a:avLst>
              <a:gd fmla="val -20833" name="adj1"/>
              <a:gd fmla="val 62500" name="adj2"/>
              <a:gd fmla="val 0" name="adj3"/>
            </a:avLst>
          </a:prstGeom>
          <a:solidFill>
            <a:schemeClr val="l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3200">
                <a:solidFill>
                  <a:schemeClr val="accent3"/>
                </a:solidFill>
                <a:latin typeface="Montserrat"/>
                <a:ea typeface="Montserrat"/>
                <a:cs typeface="Montserrat"/>
                <a:sym typeface="Montserrat"/>
              </a:rPr>
              <a:t>museum</a:t>
            </a:r>
            <a:endParaRPr sz="3200">
              <a:solidFill>
                <a:schemeClr val="accent3"/>
              </a:solidFill>
              <a:latin typeface="Montserrat"/>
              <a:ea typeface="Montserrat"/>
              <a:cs typeface="Montserrat"/>
              <a:sym typeface="Montserrat"/>
            </a:endParaRPr>
          </a:p>
        </p:txBody>
      </p:sp>
      <p:sp>
        <p:nvSpPr>
          <p:cNvPr id="133" name="Google Shape;133;p22"/>
          <p:cNvSpPr/>
          <p:nvPr/>
        </p:nvSpPr>
        <p:spPr>
          <a:xfrm>
            <a:off x="4790375" y="2582500"/>
            <a:ext cx="2080500" cy="897300"/>
          </a:xfrm>
          <a:prstGeom prst="wedgeRoundRectCallout">
            <a:avLst>
              <a:gd fmla="val -20833" name="adj1"/>
              <a:gd fmla="val 62500" name="adj2"/>
              <a:gd fmla="val 0" name="adj3"/>
            </a:avLst>
          </a:prstGeom>
          <a:solidFill>
            <a:schemeClr val="l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200">
              <a:solidFill>
                <a:schemeClr val="accent3"/>
              </a:solidFill>
              <a:latin typeface="Montserrat"/>
              <a:ea typeface="Montserrat"/>
              <a:cs typeface="Montserrat"/>
              <a:sym typeface="Montserrat"/>
            </a:endParaRPr>
          </a:p>
        </p:txBody>
      </p:sp>
      <p:sp>
        <p:nvSpPr>
          <p:cNvPr id="134" name="Google Shape;134;p22"/>
          <p:cNvSpPr/>
          <p:nvPr/>
        </p:nvSpPr>
        <p:spPr>
          <a:xfrm>
            <a:off x="6739500" y="2199450"/>
            <a:ext cx="2080500" cy="897300"/>
          </a:xfrm>
          <a:prstGeom prst="wedgeRoundRectCallout">
            <a:avLst>
              <a:gd fmla="val -20833" name="adj1"/>
              <a:gd fmla="val 62500" name="adj2"/>
              <a:gd fmla="val 0" name="adj3"/>
            </a:avLst>
          </a:prstGeom>
          <a:solidFill>
            <a:schemeClr val="l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200">
              <a:solidFill>
                <a:schemeClr val="accent3"/>
              </a:solidFill>
              <a:latin typeface="Montserrat"/>
              <a:ea typeface="Montserrat"/>
              <a:cs typeface="Montserrat"/>
              <a:sym typeface="Montserrat"/>
            </a:endParaRPr>
          </a:p>
        </p:txBody>
      </p:sp>
      <p:sp>
        <p:nvSpPr>
          <p:cNvPr id="135" name="Google Shape;135;p22"/>
          <p:cNvSpPr/>
          <p:nvPr/>
        </p:nvSpPr>
        <p:spPr>
          <a:xfrm>
            <a:off x="7155400" y="4177200"/>
            <a:ext cx="2080500" cy="897300"/>
          </a:xfrm>
          <a:prstGeom prst="wedgeRoundRectCallout">
            <a:avLst>
              <a:gd fmla="val -20833" name="adj1"/>
              <a:gd fmla="val 62500" name="adj2"/>
              <a:gd fmla="val 0" name="adj3"/>
            </a:avLst>
          </a:prstGeom>
          <a:solidFill>
            <a:schemeClr val="l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200">
              <a:solidFill>
                <a:schemeClr val="accent3"/>
              </a:solidFill>
              <a:latin typeface="Montserrat"/>
              <a:ea typeface="Montserrat"/>
              <a:cs typeface="Montserrat"/>
              <a:sym typeface="Montserrat"/>
            </a:endParaRPr>
          </a:p>
        </p:txBody>
      </p:sp>
      <p:sp>
        <p:nvSpPr>
          <p:cNvPr id="136" name="Google Shape;136;p22"/>
          <p:cNvSpPr/>
          <p:nvPr/>
        </p:nvSpPr>
        <p:spPr>
          <a:xfrm>
            <a:off x="8103750" y="4973925"/>
            <a:ext cx="2080500" cy="897300"/>
          </a:xfrm>
          <a:prstGeom prst="wedgeRoundRectCallout">
            <a:avLst>
              <a:gd fmla="val -20833" name="adj1"/>
              <a:gd fmla="val 62500" name="adj2"/>
              <a:gd fmla="val 0" name="adj3"/>
            </a:avLst>
          </a:prstGeom>
          <a:solidFill>
            <a:schemeClr val="l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200">
              <a:solidFill>
                <a:schemeClr val="accent3"/>
              </a:solidFill>
              <a:latin typeface="Montserrat"/>
              <a:ea typeface="Montserrat"/>
              <a:cs typeface="Montserrat"/>
              <a:sym typeface="Montserrat"/>
            </a:endParaRPr>
          </a:p>
        </p:txBody>
      </p:sp>
      <p:sp>
        <p:nvSpPr>
          <p:cNvPr id="137" name="Google Shape;137;p22"/>
          <p:cNvSpPr/>
          <p:nvPr/>
        </p:nvSpPr>
        <p:spPr>
          <a:xfrm>
            <a:off x="4438450" y="5663925"/>
            <a:ext cx="2080500" cy="897300"/>
          </a:xfrm>
          <a:prstGeom prst="wedgeRoundRectCallout">
            <a:avLst>
              <a:gd fmla="val -20833" name="adj1"/>
              <a:gd fmla="val 62500" name="adj2"/>
              <a:gd fmla="val 0" name="adj3"/>
            </a:avLst>
          </a:prstGeom>
          <a:solidFill>
            <a:schemeClr val="l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200">
              <a:solidFill>
                <a:schemeClr val="accent3"/>
              </a:solidFill>
              <a:latin typeface="Montserrat"/>
              <a:ea typeface="Montserrat"/>
              <a:cs typeface="Montserrat"/>
              <a:sym typeface="Montserrat"/>
            </a:endParaRPr>
          </a:p>
        </p:txBody>
      </p:sp>
      <p:sp>
        <p:nvSpPr>
          <p:cNvPr id="138" name="Google Shape;138;p22"/>
          <p:cNvSpPr/>
          <p:nvPr/>
        </p:nvSpPr>
        <p:spPr>
          <a:xfrm>
            <a:off x="2709875" y="4582125"/>
            <a:ext cx="2080500" cy="897300"/>
          </a:xfrm>
          <a:prstGeom prst="wedgeRoundRectCallout">
            <a:avLst>
              <a:gd fmla="val -20833" name="adj1"/>
              <a:gd fmla="val 62500" name="adj2"/>
              <a:gd fmla="val 0" name="adj3"/>
            </a:avLst>
          </a:prstGeom>
          <a:solidFill>
            <a:schemeClr val="l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200">
              <a:solidFill>
                <a:schemeClr val="accent3"/>
              </a:solidFill>
              <a:latin typeface="Montserrat"/>
              <a:ea typeface="Montserrat"/>
              <a:cs typeface="Montserrat"/>
              <a:sym typeface="Montserrat"/>
            </a:endParaRPr>
          </a:p>
        </p:txBody>
      </p:sp>
      <p:sp>
        <p:nvSpPr>
          <p:cNvPr id="139" name="Google Shape;139;p22"/>
          <p:cNvSpPr txBox="1"/>
          <p:nvPr/>
        </p:nvSpPr>
        <p:spPr>
          <a:xfrm>
            <a:off x="10483975" y="736400"/>
            <a:ext cx="7441800" cy="89892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Hallo!</a:t>
            </a:r>
            <a:endParaRPr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Willkommen</a:t>
            </a:r>
            <a:r>
              <a:rPr baseline="30000" lang="en-GB" sz="2800">
                <a:solidFill>
                  <a:schemeClr val="dk2"/>
                </a:solidFill>
                <a:latin typeface="Montserrat"/>
                <a:ea typeface="Montserrat"/>
                <a:cs typeface="Montserrat"/>
                <a:sym typeface="Montserrat"/>
              </a:rPr>
              <a:t>1</a:t>
            </a:r>
            <a:r>
              <a:rPr lang="en-GB" sz="2800">
                <a:solidFill>
                  <a:schemeClr val="dk2"/>
                </a:solidFill>
                <a:latin typeface="Montserrat"/>
                <a:ea typeface="Montserrat"/>
                <a:cs typeface="Montserrat"/>
                <a:sym typeface="Montserrat"/>
              </a:rPr>
              <a:t> in unserer Stadt! Früher gab es ein Theater neben dem Museum, aber jetzt gibt es dort ein großes </a:t>
            </a:r>
            <a:r>
              <a:rPr b="1" lang="en-GB" sz="2800">
                <a:solidFill>
                  <a:schemeClr val="dk2"/>
                </a:solidFill>
                <a:latin typeface="Montserrat"/>
                <a:ea typeface="Montserrat"/>
                <a:cs typeface="Montserrat"/>
                <a:sym typeface="Montserrat"/>
              </a:rPr>
              <a:t>Schwimmbad</a:t>
            </a:r>
            <a:r>
              <a:rPr lang="en-GB" sz="2800">
                <a:solidFill>
                  <a:schemeClr val="dk2"/>
                </a:solidFill>
                <a:latin typeface="Montserrat"/>
                <a:ea typeface="Montserrat"/>
                <a:cs typeface="Montserrat"/>
                <a:sym typeface="Montserrat"/>
              </a:rPr>
              <a:t>. Vor dem Schwimmbad gibt es ein </a:t>
            </a:r>
            <a:r>
              <a:rPr b="1" lang="en-GB" sz="2800">
                <a:solidFill>
                  <a:schemeClr val="dk2"/>
                </a:solidFill>
                <a:latin typeface="Montserrat"/>
                <a:ea typeface="Montserrat"/>
                <a:cs typeface="Montserrat"/>
                <a:sym typeface="Montserrat"/>
              </a:rPr>
              <a:t>Café</a:t>
            </a:r>
            <a:r>
              <a:rPr lang="en-GB" sz="2800">
                <a:solidFill>
                  <a:schemeClr val="dk2"/>
                </a:solidFill>
                <a:latin typeface="Montserrat"/>
                <a:ea typeface="Montserrat"/>
                <a:cs typeface="Montserrat"/>
                <a:sym typeface="Montserrat"/>
              </a:rPr>
              <a:t>. Hier kann man andere junge Leute treffen. Neben dem Café, auf der linken Seite, ist das </a:t>
            </a:r>
            <a:r>
              <a:rPr b="1" lang="en-GB" sz="2800">
                <a:solidFill>
                  <a:schemeClr val="dk2"/>
                </a:solidFill>
                <a:latin typeface="Montserrat"/>
                <a:ea typeface="Montserrat"/>
                <a:cs typeface="Montserrat"/>
                <a:sym typeface="Montserrat"/>
              </a:rPr>
              <a:t>Kino</a:t>
            </a:r>
            <a:r>
              <a:rPr lang="en-GB" sz="2800">
                <a:solidFill>
                  <a:schemeClr val="dk2"/>
                </a:solidFill>
                <a:latin typeface="Montserrat"/>
                <a:ea typeface="Montserrat"/>
                <a:cs typeface="Montserrat"/>
                <a:sym typeface="Montserrat"/>
              </a:rPr>
              <a:t>. Hinter dem Schwimmbad gibt es ein kleines </a:t>
            </a:r>
            <a:r>
              <a:rPr b="1" lang="en-GB" sz="2800">
                <a:solidFill>
                  <a:schemeClr val="dk2"/>
                </a:solidFill>
                <a:latin typeface="Montserrat"/>
                <a:ea typeface="Montserrat"/>
                <a:cs typeface="Montserrat"/>
                <a:sym typeface="Montserrat"/>
              </a:rPr>
              <a:t>Haus</a:t>
            </a:r>
            <a:r>
              <a:rPr lang="en-GB" sz="2800">
                <a:solidFill>
                  <a:schemeClr val="dk2"/>
                </a:solidFill>
                <a:latin typeface="Montserrat"/>
                <a:ea typeface="Montserrat"/>
                <a:cs typeface="Montserrat"/>
                <a:sym typeface="Montserrat"/>
              </a:rPr>
              <a:t>. Auf der anderen Straßenseite gibt es zwei Gebäude. Links ist die </a:t>
            </a:r>
            <a:r>
              <a:rPr b="1" lang="en-GB" sz="2800">
                <a:solidFill>
                  <a:schemeClr val="dk2"/>
                </a:solidFill>
                <a:latin typeface="Montserrat"/>
                <a:ea typeface="Montserrat"/>
                <a:cs typeface="Montserrat"/>
                <a:sym typeface="Montserrat"/>
              </a:rPr>
              <a:t>Bibliothek</a:t>
            </a:r>
            <a:r>
              <a:rPr lang="en-GB" sz="2800">
                <a:solidFill>
                  <a:schemeClr val="dk2"/>
                </a:solidFill>
                <a:latin typeface="Montserrat"/>
                <a:ea typeface="Montserrat"/>
                <a:cs typeface="Montserrat"/>
                <a:sym typeface="Montserrat"/>
              </a:rPr>
              <a:t> – sie ist sehr klein! Rechts ist das neue </a:t>
            </a:r>
            <a:r>
              <a:rPr b="1" lang="en-GB" sz="2800">
                <a:solidFill>
                  <a:schemeClr val="dk2"/>
                </a:solidFill>
                <a:latin typeface="Montserrat"/>
                <a:ea typeface="Montserrat"/>
                <a:cs typeface="Montserrat"/>
                <a:sym typeface="Montserrat"/>
              </a:rPr>
              <a:t>Theater</a:t>
            </a:r>
            <a:r>
              <a:rPr lang="en-GB" sz="2800">
                <a:solidFill>
                  <a:schemeClr val="dk2"/>
                </a:solidFill>
                <a:latin typeface="Montserrat"/>
                <a:ea typeface="Montserrat"/>
                <a:cs typeface="Montserrat"/>
                <a:sym typeface="Montserrat"/>
              </a:rPr>
              <a:t>. Vor dem Theater ist der große Park. Im Park gibt es eine kleine </a:t>
            </a:r>
            <a:r>
              <a:rPr b="1" lang="en-GB" sz="2800">
                <a:solidFill>
                  <a:schemeClr val="dk2"/>
                </a:solidFill>
                <a:latin typeface="Montserrat"/>
                <a:ea typeface="Montserrat"/>
                <a:cs typeface="Montserrat"/>
                <a:sym typeface="Montserrat"/>
              </a:rPr>
              <a:t>Tanzschule</a:t>
            </a:r>
            <a:r>
              <a:rPr lang="en-GB" sz="2800">
                <a:solidFill>
                  <a:schemeClr val="dk2"/>
                </a:solidFill>
                <a:latin typeface="Montserrat"/>
                <a:ea typeface="Montserrat"/>
                <a:cs typeface="Montserrat"/>
                <a:sym typeface="Montserrat"/>
              </a:rPr>
              <a:t>. Meine Schwester lernt dort tanzen!</a:t>
            </a:r>
            <a:endParaRPr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Bis bald</a:t>
            </a:r>
            <a:r>
              <a:rPr baseline="30000" lang="en-GB" sz="2800">
                <a:solidFill>
                  <a:schemeClr val="dk2"/>
                </a:solidFill>
                <a:latin typeface="Montserrat"/>
                <a:ea typeface="Montserrat"/>
                <a:cs typeface="Montserrat"/>
                <a:sym typeface="Montserrat"/>
              </a:rPr>
              <a:t>2</a:t>
            </a:r>
            <a:r>
              <a:rPr lang="en-GB" sz="2800">
                <a:solidFill>
                  <a:schemeClr val="dk2"/>
                </a:solidFill>
                <a:latin typeface="Montserrat"/>
                <a:ea typeface="Montserrat"/>
                <a:cs typeface="Montserrat"/>
                <a:sym typeface="Montserrat"/>
              </a:rPr>
              <a:t>, Hans   	</a:t>
            </a:r>
            <a:r>
              <a:rPr i="1" lang="en-GB" sz="2800">
                <a:solidFill>
                  <a:schemeClr val="dk2"/>
                </a:solidFill>
                <a:latin typeface="Montserrat"/>
                <a:ea typeface="Montserrat"/>
                <a:cs typeface="Montserrat"/>
                <a:sym typeface="Montserrat"/>
              </a:rPr>
              <a:t>                            	       	</a:t>
            </a:r>
            <a:endParaRPr i="1"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aseline="30000" lang="en-GB" sz="2800">
                <a:solidFill>
                  <a:schemeClr val="dk2"/>
                </a:solidFill>
                <a:latin typeface="Montserrat"/>
                <a:ea typeface="Montserrat"/>
                <a:cs typeface="Montserrat"/>
                <a:sym typeface="Montserrat"/>
              </a:rPr>
              <a:t>1</a:t>
            </a:r>
            <a:r>
              <a:rPr lang="en-GB" sz="2800">
                <a:solidFill>
                  <a:schemeClr val="dk2"/>
                </a:solidFill>
                <a:latin typeface="Montserrat"/>
                <a:ea typeface="Montserrat"/>
                <a:cs typeface="Montserrat"/>
                <a:sym typeface="Montserrat"/>
              </a:rPr>
              <a:t>willkommen = welcome</a:t>
            </a:r>
            <a:endParaRPr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1200"/>
              </a:spcAft>
              <a:buNone/>
            </a:pPr>
            <a:r>
              <a:rPr baseline="30000" lang="en-GB" sz="2800">
                <a:solidFill>
                  <a:schemeClr val="dk2"/>
                </a:solidFill>
                <a:latin typeface="Montserrat"/>
                <a:ea typeface="Montserrat"/>
                <a:cs typeface="Montserrat"/>
                <a:sym typeface="Montserrat"/>
              </a:rPr>
              <a:t>2</a:t>
            </a:r>
            <a:r>
              <a:rPr lang="en-GB" sz="2800">
                <a:solidFill>
                  <a:schemeClr val="dk2"/>
                </a:solidFill>
                <a:latin typeface="Montserrat"/>
                <a:ea typeface="Montserrat"/>
                <a:cs typeface="Montserrat"/>
                <a:sym typeface="Montserrat"/>
              </a:rPr>
              <a:t>bis bald = see you soon</a:t>
            </a:r>
            <a:endParaRPr sz="2800">
              <a:solidFill>
                <a:schemeClr val="dk2"/>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