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  <p:embeddedFont>
      <p:font typeface="Cambria Math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23" Type="http://schemas.openxmlformats.org/officeDocument/2006/relationships/font" Target="fonts/CambriaMath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" name="Google Shape;4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10" Type="http://schemas.openxmlformats.org/officeDocument/2006/relationships/image" Target="../media/image18.png"/><Relationship Id="rId9" Type="http://schemas.openxmlformats.org/officeDocument/2006/relationships/image" Target="../media/image15.png"/><Relationship Id="rId5" Type="http://schemas.openxmlformats.org/officeDocument/2006/relationships/image" Target="../media/image19.png"/><Relationship Id="rId6" Type="http://schemas.openxmlformats.org/officeDocument/2006/relationships/image" Target="../media/image12.png"/><Relationship Id="rId7" Type="http://schemas.openxmlformats.org/officeDocument/2006/relationships/image" Target="../media/image16.png"/><Relationship Id="rId8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Relationship Id="rId5" Type="http://schemas.openxmlformats.org/officeDocument/2006/relationships/image" Target="../media/image17.png"/><Relationship Id="rId6" Type="http://schemas.openxmlformats.org/officeDocument/2006/relationships/image" Target="../media/image22.png"/><Relationship Id="rId7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6400"/>
            <a:ext cx="5358000" cy="1145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814" r="0" t="-4917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</a:rPr>
              <a:t>Mrs Dennett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8973" y="350703"/>
            <a:ext cx="8057705" cy="47840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1537" l="-2117" r="0" t="-14101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8975" y="956704"/>
            <a:ext cx="3891600" cy="340264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36548" l="-3910" r="0" t="-716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4762329" y="860586"/>
            <a:ext cx="3891600" cy="428291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312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GB">
                <a:solidFill>
                  <a:schemeClr val="dk2"/>
                </a:solidFill>
              </a:rPr>
              <a:t>2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58973" y="446400"/>
            <a:ext cx="8057705" cy="47840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0125" l="-2117" r="0" t="-12657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8975" y="956704"/>
            <a:ext cx="3891600" cy="4186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4.  Matt is solving the simultaneous equations.</a:t>
            </a:r>
            <a:endParaRPr/>
          </a:p>
          <a:p>
            <a:pPr indent="0" lvl="0" marL="1270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  <a:p>
            <a:pPr indent="0" lvl="0" marL="1270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He equates the two expressions for y and starts to rearrange.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1270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9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1270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9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1270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9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1270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9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1270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48" name="Google Shape;48;p8"/>
          <p:cNvSpPr txBox="1"/>
          <p:nvPr/>
        </p:nvSpPr>
        <p:spPr>
          <a:xfrm>
            <a:off x="4762328" y="972827"/>
            <a:ext cx="4246499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Where has Matt gone wrong?</a:t>
            </a:r>
            <a:endParaRPr/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9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Correct Matt’s work and go on to solve the simultaneous equations.</a:t>
            </a:r>
            <a:endParaRPr/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8"/>
          <p:cNvSpPr/>
          <p:nvPr/>
        </p:nvSpPr>
        <p:spPr>
          <a:xfrm>
            <a:off x="1308884" y="1605980"/>
            <a:ext cx="1829336" cy="835390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50" name="Google Shape;50;p8"/>
          <p:cNvGrpSpPr/>
          <p:nvPr/>
        </p:nvGrpSpPr>
        <p:grpSpPr>
          <a:xfrm>
            <a:off x="1178971" y="3244516"/>
            <a:ext cx="2316184" cy="1167996"/>
            <a:chOff x="5688419" y="2682317"/>
            <a:chExt cx="2316184" cy="1267302"/>
          </a:xfrm>
        </p:grpSpPr>
        <p:sp>
          <p:nvSpPr>
            <p:cNvPr id="51" name="Google Shape;51;p8"/>
            <p:cNvSpPr/>
            <p:nvPr/>
          </p:nvSpPr>
          <p:spPr>
            <a:xfrm>
              <a:off x="5688419" y="2682317"/>
              <a:ext cx="2316184" cy="1146980"/>
            </a:xfrm>
            <a:prstGeom prst="roundRect">
              <a:avLst>
                <a:gd fmla="val 0" name="adj"/>
              </a:avLst>
            </a:prstGeom>
            <a:solidFill>
              <a:srgbClr val="FEEAD1"/>
            </a:solidFill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8"/>
            <p:cNvSpPr/>
            <p:nvPr/>
          </p:nvSpPr>
          <p:spPr>
            <a:xfrm>
              <a:off x="6112893" y="2801869"/>
              <a:ext cx="1891710" cy="114775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GB">
                <a:solidFill>
                  <a:schemeClr val="dk2"/>
                </a:solidFill>
              </a:rPr>
              <a:t>3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9" name="Google Shape;59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3" y="138043"/>
            <a:ext cx="8057705" cy="47840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1537" l="-2117" r="0" t="-14101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616448"/>
            <a:ext cx="3891600" cy="418679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96064" l="-3910" r="0" t="-434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67" name="Google Shape;67;p10"/>
          <p:cNvSpPr txBox="1"/>
          <p:nvPr/>
        </p:nvSpPr>
        <p:spPr>
          <a:xfrm>
            <a:off x="4762328" y="520330"/>
            <a:ext cx="4381671" cy="428291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2781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GB">
                <a:solidFill>
                  <a:schemeClr val="dk2"/>
                </a:solidFill>
              </a:rPr>
              <a:t>5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9" name="Google Shape;69;p10"/>
          <p:cNvSpPr/>
          <p:nvPr/>
        </p:nvSpPr>
        <p:spPr>
          <a:xfrm>
            <a:off x="342812" y="2608621"/>
            <a:ext cx="3945119" cy="33855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3633" l="0" r="-772" t="-545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0" name="Google Shape;70;p10"/>
          <p:cNvSpPr/>
          <p:nvPr/>
        </p:nvSpPr>
        <p:spPr>
          <a:xfrm>
            <a:off x="342812" y="1674444"/>
            <a:ext cx="3578031" cy="33855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3633" l="0" r="0" t="-545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1" name="Google Shape;71;p10"/>
          <p:cNvSpPr/>
          <p:nvPr/>
        </p:nvSpPr>
        <p:spPr>
          <a:xfrm>
            <a:off x="1958422" y="3336316"/>
            <a:ext cx="2392153" cy="88306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06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2" name="Google Shape;72;p10"/>
          <p:cNvSpPr/>
          <p:nvPr/>
        </p:nvSpPr>
        <p:spPr>
          <a:xfrm>
            <a:off x="4662676" y="1340197"/>
            <a:ext cx="4481323" cy="253684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-815" r="0" t="-7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3" name="Google Shape;73;p10"/>
          <p:cNvSpPr/>
          <p:nvPr/>
        </p:nvSpPr>
        <p:spPr>
          <a:xfrm>
            <a:off x="6514431" y="4206753"/>
            <a:ext cx="2170594" cy="338554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21426" l="0" r="-560" t="-535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type="title"/>
          </p:nvPr>
        </p:nvSpPr>
        <p:spPr>
          <a:xfrm>
            <a:off x="458971" y="169783"/>
            <a:ext cx="8057705" cy="47840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1535" l="-2117" r="0" t="-12819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79" name="Google Shape;79;p11"/>
          <p:cNvSpPr txBox="1"/>
          <p:nvPr>
            <p:ph idx="1" type="body"/>
          </p:nvPr>
        </p:nvSpPr>
        <p:spPr>
          <a:xfrm>
            <a:off x="458975" y="627082"/>
            <a:ext cx="3891600" cy="3676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4.  Matt is solving the simultaneous equations.</a:t>
            </a:r>
            <a:endParaRPr/>
          </a:p>
          <a:p>
            <a:pPr indent="0" lvl="0" marL="1270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  <a:p>
            <a:pPr indent="0" lvl="0" marL="1270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He equates the two expressions for y and starts to rearrange.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1270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9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1270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9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1270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9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1270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9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1270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80" name="Google Shape;80;p11"/>
          <p:cNvSpPr txBox="1"/>
          <p:nvPr/>
        </p:nvSpPr>
        <p:spPr>
          <a:xfrm>
            <a:off x="4762328" y="643204"/>
            <a:ext cx="4246499" cy="31739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Where has Matt gone wrong?</a:t>
            </a:r>
            <a:endParaRPr/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9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Correct Matt’s work and go on to solve the simultaneous equations.</a:t>
            </a:r>
            <a:endParaRPr/>
          </a:p>
          <a:p>
            <a:pPr indent="0" lvl="0" marL="127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1"/>
          <p:cNvSpPr/>
          <p:nvPr/>
        </p:nvSpPr>
        <p:spPr>
          <a:xfrm>
            <a:off x="1308884" y="1276357"/>
            <a:ext cx="1829336" cy="831289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82" name="Google Shape;82;p11"/>
          <p:cNvGrpSpPr/>
          <p:nvPr/>
        </p:nvGrpSpPr>
        <p:grpSpPr>
          <a:xfrm>
            <a:off x="1178971" y="3042484"/>
            <a:ext cx="2316184" cy="1261081"/>
            <a:chOff x="5688419" y="2682317"/>
            <a:chExt cx="2316184" cy="1267302"/>
          </a:xfrm>
        </p:grpSpPr>
        <p:sp>
          <p:nvSpPr>
            <p:cNvPr id="83" name="Google Shape;83;p11"/>
            <p:cNvSpPr/>
            <p:nvPr/>
          </p:nvSpPr>
          <p:spPr>
            <a:xfrm>
              <a:off x="5688419" y="2682317"/>
              <a:ext cx="2316184" cy="1146980"/>
            </a:xfrm>
            <a:prstGeom prst="roundRect">
              <a:avLst>
                <a:gd fmla="val 0" name="adj"/>
              </a:avLst>
            </a:prstGeom>
            <a:solidFill>
              <a:srgbClr val="FEEAD1"/>
            </a:solidFill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1"/>
            <p:cNvSpPr/>
            <p:nvPr/>
          </p:nvSpPr>
          <p:spPr>
            <a:xfrm>
              <a:off x="6112893" y="2801869"/>
              <a:ext cx="1891710" cy="114775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GB">
                <a:solidFill>
                  <a:schemeClr val="dk2"/>
                </a:solidFill>
              </a:rPr>
              <a:t>6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6" name="Google Shape;86;p11"/>
          <p:cNvSpPr/>
          <p:nvPr/>
        </p:nvSpPr>
        <p:spPr>
          <a:xfrm>
            <a:off x="4845551" y="2551201"/>
            <a:ext cx="3012748" cy="33855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3633" l="0" r="0" t="-545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7" name="Google Shape;87;p11"/>
          <p:cNvSpPr/>
          <p:nvPr/>
        </p:nvSpPr>
        <p:spPr>
          <a:xfrm>
            <a:off x="4762328" y="1148971"/>
            <a:ext cx="1819152" cy="38799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8749" l="0" r="-167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